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57" r:id="rId4"/>
    <p:sldId id="260" r:id="rId5"/>
    <p:sldId id="258" r:id="rId6"/>
    <p:sldId id="259" r:id="rId7"/>
    <p:sldId id="269" r:id="rId8"/>
    <p:sldId id="265" r:id="rId9"/>
    <p:sldId id="262" r:id="rId10"/>
    <p:sldId id="267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340110358108359"/>
          <c:y val="0"/>
          <c:w val="0.70977916034020916"/>
          <c:h val="0.711521140508197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68246583712920783"/>
                  <c:y val="-4.1028923373593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6108950857312152"/>
                  <c:y val="0.545089980081578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40074991667592491"/>
                  <c:y val="0.63562902733029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1617690626967374"/>
                  <c:y val="0.69584877473931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2528083299386488"/>
                  <c:y val="0.745475949100893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42840918910244541"/>
                  <c:y val="0.79982110122684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45259292177412386"/>
                  <c:y val="0.863444488310822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татары</c:v>
                </c:pt>
                <c:pt idx="1">
                  <c:v>русские</c:v>
                </c:pt>
                <c:pt idx="2">
                  <c:v>чуваши</c:v>
                </c:pt>
                <c:pt idx="3">
                  <c:v>башкиры</c:v>
                </c:pt>
                <c:pt idx="4">
                  <c:v>мордва</c:v>
                </c:pt>
                <c:pt idx="5">
                  <c:v>украинцы</c:v>
                </c:pt>
                <c:pt idx="6">
                  <c:v>другие национальности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86.1</c:v>
                </c:pt>
                <c:pt idx="1">
                  <c:v>11.2</c:v>
                </c:pt>
                <c:pt idx="2">
                  <c:v>0.5</c:v>
                </c:pt>
                <c:pt idx="3">
                  <c:v>0.4</c:v>
                </c:pt>
                <c:pt idx="4">
                  <c:v>0.3</c:v>
                </c:pt>
                <c:pt idx="5">
                  <c:v>0.3</c:v>
                </c:pt>
                <c:pt idx="6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8.9642508857040573E-2"/>
          <c:y val="0.55448377759614009"/>
          <c:w val="0.71439161080867553"/>
          <c:h val="0.38302739201328939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Структура ВТП</a:t>
            </a:r>
            <a:r>
              <a:rPr lang="ru-RU" sz="1800" baseline="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за 2016 г., в %</a:t>
            </a:r>
            <a:endParaRPr lang="ru-RU" sz="1800" dirty="0"/>
          </a:p>
        </c:rich>
      </c:tx>
      <c:layout>
        <c:manualLayout>
          <c:xMode val="edge"/>
          <c:yMode val="edge"/>
          <c:x val="0.26169599877030408"/>
          <c:y val="3.7793419778754743E-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2600228589517478E-3"/>
          <c:y val="0.10362992125984252"/>
          <c:w val="0.42649599055203913"/>
          <c:h val="0.759370910007289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33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explosion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bubble3D val="0"/>
            <c:explosion val="0"/>
          </c:dPt>
          <c:dPt>
            <c:idx val="4"/>
            <c:bubble3D val="0"/>
            <c:explosion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5"/>
            <c:bubble3D val="0"/>
            <c:explosion val="0"/>
            <c:spPr>
              <a:gradFill rotWithShape="1">
                <a:gsLst>
                  <a:gs pos="0">
                    <a:schemeClr val="accent6">
                      <a:tint val="50000"/>
                      <a:satMod val="300000"/>
                    </a:schemeClr>
                  </a:gs>
                  <a:gs pos="35000">
                    <a:schemeClr val="accent6">
                      <a:tint val="37000"/>
                      <a:satMod val="300000"/>
                    </a:schemeClr>
                  </a:gs>
                  <a:gs pos="100000">
                    <a:schemeClr val="accent6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6"/>
            <c:bubble3D val="0"/>
            <c:explosion val="0"/>
            <c:spPr>
              <a:gradFill rotWithShape="1">
                <a:gsLst>
                  <a:gs pos="0">
                    <a:schemeClr val="dk1">
                      <a:tint val="50000"/>
                      <a:satMod val="300000"/>
                    </a:schemeClr>
                  </a:gs>
                  <a:gs pos="35000">
                    <a:schemeClr val="dk1">
                      <a:tint val="37000"/>
                      <a:satMod val="300000"/>
                    </a:schemeClr>
                  </a:gs>
                  <a:gs pos="100000">
                    <a:schemeClr val="dk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dk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1378005183594517"/>
                  <c:y val="-0.650457158199353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6038434846660875"/>
                  <c:y val="5.9107519799387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42836165083636063"/>
                  <c:y val="0.228341692192930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40156915593853348"/>
                  <c:y val="0.38089054919823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37203971248247913"/>
                  <c:y val="0.49943161077340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33020988535520407"/>
                  <c:y val="0.62553631607070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30071411395689673"/>
                  <c:y val="0.730461165690584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Добыча полезных ископаемых</c:v>
                </c:pt>
                <c:pt idx="1">
                  <c:v>Транспорт</c:v>
                </c:pt>
                <c:pt idx="2">
                  <c:v>Обрабатывающее производства</c:v>
                </c:pt>
                <c:pt idx="3">
                  <c:v>Электроэнергия</c:v>
                </c:pt>
                <c:pt idx="4">
                  <c:v>Сельское хозяйство</c:v>
                </c:pt>
                <c:pt idx="5">
                  <c:v>Строительство</c:v>
                </c:pt>
                <c:pt idx="6">
                  <c:v>Иное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82.4</c:v>
                </c:pt>
                <c:pt idx="1">
                  <c:v>5.5</c:v>
                </c:pt>
                <c:pt idx="2">
                  <c:v>3</c:v>
                </c:pt>
                <c:pt idx="3">
                  <c:v>2.8</c:v>
                </c:pt>
                <c:pt idx="4">
                  <c:v>2.7</c:v>
                </c:pt>
                <c:pt idx="5">
                  <c:v>2.2999999999999998</c:v>
                </c:pt>
                <c:pt idx="6">
                  <c:v>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1820745183564076"/>
          <c:y val="0.17192005121124107"/>
          <c:w val="0.46729644194785053"/>
          <c:h val="0.75654259315102557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21577400490855E-2"/>
          <c:y val="0.22589441407633296"/>
          <c:w val="0.43069036100365959"/>
          <c:h val="0.7385335897500658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explosion val="3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9.5953353667774285E-2"/>
                  <c:y val="0.12461600632141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814609824497612E-2"/>
                  <c:y val="-3.1575700064585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47166202913480992"/>
                  <c:y val="-0.13497093663066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Малые предприятия</c:v>
                </c:pt>
                <c:pt idx="1">
                  <c:v>Средние предприятия</c:v>
                </c:pt>
                <c:pt idx="2">
                  <c:v>Индивидуальные предприниматели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</c:v>
                </c:pt>
                <c:pt idx="1">
                  <c:v>1</c:v>
                </c:pt>
                <c:pt idx="2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45161333084202765"/>
          <c:y val="0.36664080850649283"/>
          <c:w val="0.5313420562698421"/>
          <c:h val="0.51496068958301011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0.15152</cdr:x>
      <cdr:y>0.02598</cdr:y>
    </cdr:from>
    <cdr:to>
      <cdr:x>0.9697</cdr:x>
      <cdr:y>0.18187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72008"/>
          <a:ext cx="3888432" cy="43204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Структура предприятий за 2016 г., в %</a:t>
          </a:r>
          <a:endParaRPr lang="ru-RU" sz="18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ИНВЕСТИЦИОННЫЙ ПАСПОРТ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8506" y="2204864"/>
            <a:ext cx="8174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Азнакаевский</a:t>
            </a:r>
            <a:endParaRPr lang="ru-RU" sz="6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муниципальный район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880532"/>
            <a:ext cx="405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Республика Татарстан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156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ИНВЕСТИЦИОННЫЙ ПОТЕНЦИАЛ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880"/>
            <a:ext cx="1986709" cy="163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9" y="1858602"/>
            <a:ext cx="1960423" cy="164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10" y="4438140"/>
            <a:ext cx="1961326" cy="1655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178" y="1490536"/>
            <a:ext cx="396266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Переработка сельскохозяйственной продукции</a:t>
            </a:r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77430" y="1491947"/>
            <a:ext cx="264380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/>
              <a:t>Животноводческие комплексы</a:t>
            </a:r>
            <a:endParaRPr lang="ru-RU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54" y="1894966"/>
            <a:ext cx="2615351" cy="153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156" y="1820245"/>
            <a:ext cx="2316602" cy="1608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6296" y="1490535"/>
            <a:ext cx="133344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Птицефабрика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07703" y="894565"/>
            <a:ext cx="5574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Направления для инвестирования</a:t>
            </a:r>
            <a:endParaRPr lang="ru-RU" sz="280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3933056"/>
            <a:ext cx="196137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/>
              <a:t>Тепличные комплексы</a:t>
            </a:r>
            <a:endParaRPr lang="ru-RU" sz="1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" y="4519458"/>
            <a:ext cx="2134290" cy="1645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53120" y="3933056"/>
            <a:ext cx="33818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/>
              <a:t>Производство строительных материалов</a:t>
            </a:r>
            <a:endParaRPr lang="ru-RU" sz="1400" b="1" dirty="0"/>
          </a:p>
        </p:txBody>
      </p:sp>
      <p:pic>
        <p:nvPicPr>
          <p:cNvPr id="6149" name="Picture 5" descr="C:\Users\otd_ec\Desktop\Инвестиционный паспорт\для слайда 9\kirpich-giperpressovannyj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96" y="4479374"/>
            <a:ext cx="1844802" cy="1613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30092" y="3933055"/>
            <a:ext cx="270125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400" b="1" dirty="0" smtClean="0"/>
              <a:t>Производство оконных изделий</a:t>
            </a:r>
            <a:endParaRPr lang="ru-RU" sz="1400" b="1" dirty="0"/>
          </a:p>
        </p:txBody>
      </p:sp>
      <p:pic>
        <p:nvPicPr>
          <p:cNvPr id="6150" name="Picture 6" descr="C:\Users\otd_ec\Desktop\Инвестиционный паспорт\для слайда 9\image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54" y="4479374"/>
            <a:ext cx="2555328" cy="1613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КОНТАКТЫ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87218" y="1835847"/>
            <a:ext cx="344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/>
              <a:t>Руководитель Исполнительного комитета</a:t>
            </a:r>
          </a:p>
          <a:p>
            <a:pPr algn="ctr"/>
            <a:r>
              <a:rPr lang="ru-RU" sz="1400" b="1" dirty="0" smtClean="0"/>
              <a:t> Шамсутдинов Айдар </a:t>
            </a:r>
            <a:r>
              <a:rPr lang="ru-RU" sz="1400" b="1" dirty="0" err="1" smtClean="0"/>
              <a:t>Халяфутдинович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72134" y="2492896"/>
            <a:ext cx="31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Адрес администрации района:</a:t>
            </a:r>
          </a:p>
          <a:p>
            <a:pPr algn="ctr"/>
            <a:r>
              <a:rPr lang="ru-RU" sz="1400" dirty="0" smtClean="0"/>
              <a:t> 423330 г. Азнакаево, ул. Ленина, д. 22.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30629" y="3033971"/>
            <a:ext cx="24032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Контактная информация:</a:t>
            </a:r>
          </a:p>
          <a:p>
            <a:pPr algn="ctr"/>
            <a:r>
              <a:rPr lang="ru-RU" sz="1400" dirty="0" smtClean="0"/>
              <a:t>              (</a:t>
            </a:r>
            <a:r>
              <a:rPr lang="ru-RU" sz="1400" dirty="0"/>
              <a:t>85592) 72483 </a:t>
            </a:r>
            <a:endParaRPr lang="ru-RU" sz="1400" dirty="0" smtClean="0"/>
          </a:p>
          <a:p>
            <a:pPr algn="ctr"/>
            <a:r>
              <a:rPr lang="ru-RU" sz="1400" dirty="0" smtClean="0"/>
              <a:t>факс</a:t>
            </a:r>
            <a:r>
              <a:rPr lang="ru-RU" sz="1400" dirty="0"/>
              <a:t>: (85592) </a:t>
            </a:r>
            <a:r>
              <a:rPr lang="ru-RU" sz="1400" dirty="0" smtClean="0"/>
              <a:t>72471</a:t>
            </a:r>
          </a:p>
          <a:p>
            <a:pPr algn="ctr"/>
            <a:r>
              <a:rPr lang="ru-RU" sz="1400" dirty="0" smtClean="0"/>
              <a:t> </a:t>
            </a:r>
            <a:r>
              <a:rPr lang="en-US" sz="1400" dirty="0"/>
              <a:t>E-mail: </a:t>
            </a:r>
            <a:r>
              <a:rPr lang="en-US" sz="1400" dirty="0" smtClean="0"/>
              <a:t>adm-aznakay@mail.ru</a:t>
            </a:r>
            <a:endParaRPr lang="en-US" sz="1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65" y="3302575"/>
            <a:ext cx="205922" cy="20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5463745" y="397550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Официальный сайт: </a:t>
            </a:r>
            <a:r>
              <a:rPr lang="en-US" sz="1400" dirty="0" smtClean="0"/>
              <a:t>http</a:t>
            </a:r>
            <a:r>
              <a:rPr lang="en-US" sz="1400" dirty="0"/>
              <a:t>://aznakayevo.tatarstan.ru</a:t>
            </a:r>
            <a:r>
              <a:rPr lang="en-US" sz="1400" dirty="0" smtClean="0"/>
              <a:t>/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615924" y="1056222"/>
            <a:ext cx="427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u="sng" dirty="0"/>
              <a:t>Глава Азнакаевского муниципального района</a:t>
            </a:r>
          </a:p>
          <a:p>
            <a:pPr algn="ctr"/>
            <a:r>
              <a:rPr lang="ru-RU" sz="1600" b="1" u="sng" dirty="0"/>
              <a:t> </a:t>
            </a:r>
            <a:r>
              <a:rPr lang="ru-RU" sz="1600" b="1" u="sng" dirty="0" err="1"/>
              <a:t>Шайдуллин</a:t>
            </a:r>
            <a:r>
              <a:rPr lang="ru-RU" sz="1600" b="1" u="sng" dirty="0"/>
              <a:t> Марсель </a:t>
            </a:r>
            <a:r>
              <a:rPr lang="ru-RU" sz="1600" b="1" u="sng" dirty="0" err="1"/>
              <a:t>Зуфарович</a:t>
            </a:r>
            <a:endParaRPr lang="ru-RU" sz="1600" b="1" u="sng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572000" y="1052736"/>
            <a:ext cx="0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4581128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572000" y="1052736"/>
            <a:ext cx="4320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892480" y="1052736"/>
            <a:ext cx="0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C:\Users\otd_ec\Desktop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0" y="939452"/>
            <a:ext cx="4626014" cy="364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26870" y="4946314"/>
            <a:ext cx="8717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Инвестируйте в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знакаевский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муниципальный район!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6978" y="5618065"/>
            <a:ext cx="4305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Инвестируйте в Татарстан!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197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ОБЩАЯ  ХАРАКТЕРИСТИКА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otd_ec\Desktop\карт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2" y="928830"/>
            <a:ext cx="6693580" cy="437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188550"/>
            <a:ext cx="445808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Общая площадь территории – </a:t>
            </a:r>
            <a:r>
              <a:rPr lang="ru-RU" b="1" dirty="0"/>
              <a:t>2168,65 </a:t>
            </a:r>
            <a:r>
              <a:rPr lang="ru-RU" b="1" dirty="0" smtClean="0"/>
              <a:t>км²</a:t>
            </a:r>
          </a:p>
          <a:p>
            <a:r>
              <a:rPr lang="ru-RU" b="1" dirty="0" smtClean="0"/>
              <a:t>Населенных </a:t>
            </a:r>
            <a:r>
              <a:rPr lang="ru-RU" b="1" dirty="0"/>
              <a:t>пунктов – 28 ед. </a:t>
            </a:r>
            <a:endParaRPr lang="ru-RU" b="1" dirty="0" smtClean="0"/>
          </a:p>
          <a:p>
            <a:r>
              <a:rPr lang="ru-RU" b="1" dirty="0" smtClean="0"/>
              <a:t>Районный </a:t>
            </a:r>
            <a:r>
              <a:rPr lang="ru-RU" b="1" dirty="0"/>
              <a:t>центр – город </a:t>
            </a:r>
            <a:r>
              <a:rPr lang="ru-RU" b="1" dirty="0" smtClean="0"/>
              <a:t>Азнакаево</a:t>
            </a:r>
          </a:p>
          <a:p>
            <a:r>
              <a:rPr lang="ru-RU" b="1" dirty="0" smtClean="0"/>
              <a:t>Численность </a:t>
            </a:r>
            <a:r>
              <a:rPr lang="ru-RU" b="1" dirty="0"/>
              <a:t>населения – 62,6 </a:t>
            </a:r>
            <a:r>
              <a:rPr lang="ru-RU" b="1" dirty="0" err="1"/>
              <a:t>тыс.чел</a:t>
            </a:r>
            <a:r>
              <a:rPr lang="ru-RU" b="1" dirty="0" smtClean="0"/>
              <a:t>.</a:t>
            </a:r>
            <a:endParaRPr lang="ru-RU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05535967"/>
              </p:ext>
            </p:extLst>
          </p:nvPr>
        </p:nvGraphicFramePr>
        <p:xfrm>
          <a:off x="5796136" y="2780929"/>
          <a:ext cx="324036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71433" y="2420888"/>
            <a:ext cx="23208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Структура населения по</a:t>
            </a:r>
          </a:p>
          <a:p>
            <a:pPr algn="ctr"/>
            <a:r>
              <a:rPr lang="ru-RU" sz="1600" b="1" dirty="0" smtClean="0"/>
              <a:t>национальности</a:t>
            </a:r>
            <a:endParaRPr lang="ru-RU" sz="1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94" y="997378"/>
            <a:ext cx="2624306" cy="1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8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85000">
                <a:srgbClr val="326C4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ЭКОНОМИЧЕСКИЕ ПОКАЗАТЕЛ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4934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71" y="2139310"/>
            <a:ext cx="78439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60" y="2126768"/>
            <a:ext cx="746316" cy="114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188" y="1992152"/>
            <a:ext cx="792088" cy="12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46" y="1924404"/>
            <a:ext cx="803149" cy="13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6357" y="911634"/>
            <a:ext cx="38681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Валовой территориальный продукт, </a:t>
            </a:r>
          </a:p>
          <a:p>
            <a:pPr algn="ctr"/>
            <a:r>
              <a:rPr lang="ru-RU" b="1" dirty="0" smtClean="0"/>
              <a:t>млрд. руб.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-1" y="3274217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2013        2014        2015         2016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4974" y="1792097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44,1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231660" y="173216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45,8</a:t>
            </a:r>
            <a:endParaRPr lang="ru-RU" sz="2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13960" y="1603268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54,7</a:t>
            </a:r>
            <a:endParaRPr lang="ru-RU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73598" y="152429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57,1</a:t>
            </a:r>
            <a:endParaRPr lang="ru-RU" sz="2000" b="1" dirty="0"/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4137384110"/>
              </p:ext>
            </p:extLst>
          </p:nvPr>
        </p:nvGraphicFramePr>
        <p:xfrm>
          <a:off x="3779912" y="836712"/>
          <a:ext cx="525658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64" y="5229200"/>
            <a:ext cx="792233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7" y="5019700"/>
            <a:ext cx="778374" cy="121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82" y="4869161"/>
            <a:ext cx="726494" cy="14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02" y="4869161"/>
            <a:ext cx="799707" cy="136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3643" y="6165304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2013        2014        2015         2016</a:t>
            </a:r>
            <a:endParaRPr lang="ru-RU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20732" y="3643549"/>
            <a:ext cx="414427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/>
              <a:t>Объем инвестиций в основной капитал</a:t>
            </a:r>
          </a:p>
          <a:p>
            <a:pPr algn="ctr"/>
            <a:r>
              <a:rPr lang="ru-RU" b="1" dirty="0" smtClean="0"/>
              <a:t> (без бюджетных средств), </a:t>
            </a:r>
          </a:p>
          <a:p>
            <a:pPr algn="ctr"/>
            <a:r>
              <a:rPr lang="ru-RU" b="1" dirty="0" smtClean="0"/>
              <a:t>млрд. руб.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32366" y="4987959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6,2</a:t>
            </a:r>
            <a:endParaRPr lang="ru-RU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241780" y="4773319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8,0</a:t>
            </a:r>
            <a:endParaRPr lang="ru-RU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165054" y="461959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9,7</a:t>
            </a:r>
            <a:endParaRPr lang="ru-RU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996114" y="451797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9,8</a:t>
            </a:r>
            <a:endParaRPr lang="ru-RU" sz="2000" b="1" dirty="0"/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59521852"/>
              </p:ext>
            </p:extLst>
          </p:nvPr>
        </p:nvGraphicFramePr>
        <p:xfrm>
          <a:off x="4139952" y="3717032"/>
          <a:ext cx="4752528" cy="2771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852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КАРТА РАЙОНА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otd_ec\Desktop\карт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908720"/>
            <a:ext cx="7308303" cy="59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6" y="1052735"/>
            <a:ext cx="183048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r>
              <a:rPr lang="ru-RU" sz="1400" b="1" dirty="0" smtClean="0"/>
              <a:t>    Железнодорожные</a:t>
            </a:r>
            <a:endParaRPr lang="ru-RU" sz="1400" b="1" dirty="0"/>
          </a:p>
          <a:p>
            <a:r>
              <a:rPr lang="ru-RU" sz="1400" b="1" dirty="0" smtClean="0"/>
              <a:t>станции:</a:t>
            </a:r>
            <a:endParaRPr lang="ru-RU" sz="1400" b="1" dirty="0"/>
          </a:p>
          <a:p>
            <a:r>
              <a:rPr lang="ru-RU" sz="1400" b="1" dirty="0" smtClean="0"/>
              <a:t>Ютаза  - 34 </a:t>
            </a:r>
            <a:r>
              <a:rPr lang="ru-RU" sz="1400" b="1" dirty="0"/>
              <a:t>км.</a:t>
            </a:r>
          </a:p>
          <a:p>
            <a:r>
              <a:rPr lang="ru-RU" sz="1400" b="1" dirty="0" smtClean="0"/>
              <a:t>Бугульма  - 40 </a:t>
            </a:r>
            <a:r>
              <a:rPr lang="ru-RU" sz="1400" b="1" dirty="0"/>
              <a:t>км.</a:t>
            </a:r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  <a:p>
            <a:r>
              <a:rPr lang="ru-RU" sz="1400" b="1" dirty="0" smtClean="0"/>
              <a:t>               Аэропорты</a:t>
            </a:r>
            <a:r>
              <a:rPr lang="ru-RU" sz="1400" b="1" dirty="0"/>
              <a:t>:</a:t>
            </a:r>
          </a:p>
          <a:p>
            <a:r>
              <a:rPr lang="ru-RU" sz="1400" b="1" dirty="0" err="1"/>
              <a:t>Бегишево</a:t>
            </a:r>
            <a:r>
              <a:rPr lang="ru-RU" sz="1400" b="1" dirty="0"/>
              <a:t>  </a:t>
            </a:r>
            <a:r>
              <a:rPr lang="ru-RU" sz="1400" b="1" dirty="0" smtClean="0"/>
              <a:t>- 132 </a:t>
            </a:r>
            <a:r>
              <a:rPr lang="ru-RU" sz="1400" b="1" dirty="0"/>
              <a:t>км.</a:t>
            </a:r>
          </a:p>
          <a:p>
            <a:r>
              <a:rPr lang="ru-RU" sz="1400" b="1" dirty="0"/>
              <a:t>Бугульма  </a:t>
            </a:r>
            <a:r>
              <a:rPr lang="ru-RU" sz="1400" b="1" dirty="0" smtClean="0"/>
              <a:t>- 55 </a:t>
            </a:r>
            <a:r>
              <a:rPr lang="ru-RU" sz="1400" b="1" dirty="0"/>
              <a:t>км.</a:t>
            </a:r>
          </a:p>
          <a:p>
            <a:r>
              <a:rPr lang="ru-RU" sz="1400" b="1" dirty="0"/>
              <a:t>  </a:t>
            </a:r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  <a:p>
            <a:r>
              <a:rPr lang="ru-RU" sz="1400" b="1" dirty="0"/>
              <a:t>Расстояние </a:t>
            </a:r>
            <a:r>
              <a:rPr lang="ru-RU" sz="1400" b="1" dirty="0" smtClean="0"/>
              <a:t>Азнакаево-Казань</a:t>
            </a:r>
          </a:p>
          <a:p>
            <a:r>
              <a:rPr lang="ru-RU" sz="1400" b="1" dirty="0" smtClean="0"/>
              <a:t> – 376 </a:t>
            </a:r>
            <a:r>
              <a:rPr lang="ru-RU" sz="1400" b="1" dirty="0"/>
              <a:t>км</a:t>
            </a:r>
            <a:r>
              <a:rPr lang="ru-RU" sz="1400" b="1" dirty="0" smtClean="0"/>
              <a:t>.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/>
              <a:t> </a:t>
            </a:r>
            <a:r>
              <a:rPr lang="ru-RU" sz="1400" b="1" dirty="0" smtClean="0"/>
              <a:t>            Добыча нефти</a:t>
            </a:r>
            <a:endParaRPr lang="ru-RU" sz="1400" b="1" dirty="0"/>
          </a:p>
          <a:p>
            <a:endParaRPr lang="ru-RU" sz="1400" b="1" dirty="0"/>
          </a:p>
        </p:txBody>
      </p:sp>
      <p:pic>
        <p:nvPicPr>
          <p:cNvPr id="3074" name="Picture 2" descr="C:\Users\otd_ec\Downloads\н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0545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td_ec\Downloads\н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4820"/>
            <a:ext cx="476672" cy="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87529"/>
            <a:ext cx="538964" cy="36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5517232"/>
            <a:ext cx="476776" cy="4320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46" y="6100271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156176" y="6100271"/>
            <a:ext cx="206670" cy="119062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7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ВЕДУЩИЕ ПРЕДПРИЯТИЯ </a:t>
            </a:r>
            <a:endParaRPr lang="ru-RU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10566" y="634278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24003" y="1027756"/>
            <a:ext cx="273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НГДУ </a:t>
            </a:r>
            <a:r>
              <a:rPr lang="ru-RU" b="1" dirty="0"/>
              <a:t>«</a:t>
            </a:r>
            <a:r>
              <a:rPr lang="ru-RU" b="1" dirty="0" err="1"/>
              <a:t>Азнакаевскнефть</a:t>
            </a:r>
            <a:r>
              <a:rPr lang="ru-RU" b="1" dirty="0" smtClean="0"/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3757" y="1027756"/>
            <a:ext cx="260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ООО «</a:t>
            </a:r>
            <a:r>
              <a:rPr lang="ru-RU" b="1" dirty="0" smtClean="0"/>
              <a:t>ННК - Геофизика</a:t>
            </a:r>
            <a:r>
              <a:rPr lang="ru-RU" b="1" dirty="0"/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4003" y="2281275"/>
            <a:ext cx="282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ОАО «</a:t>
            </a:r>
            <a:r>
              <a:rPr lang="ru-RU" b="1" dirty="0" err="1"/>
              <a:t>Азнакаевский</a:t>
            </a:r>
            <a:r>
              <a:rPr lang="ru-RU" b="1" dirty="0"/>
              <a:t> </a:t>
            </a:r>
            <a:r>
              <a:rPr lang="ru-RU" b="1" dirty="0" smtClean="0"/>
              <a:t>завод</a:t>
            </a:r>
          </a:p>
          <a:p>
            <a:r>
              <a:rPr lang="ru-RU" b="1" dirty="0" smtClean="0"/>
              <a:t>Нефтемаш</a:t>
            </a:r>
            <a:r>
              <a:rPr lang="ru-RU" b="1" dirty="0"/>
              <a:t>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5172" y="3625232"/>
            <a:ext cx="234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ООО «</a:t>
            </a:r>
            <a:r>
              <a:rPr lang="ru-RU" b="1" dirty="0" err="1"/>
              <a:t>Азнакай</a:t>
            </a:r>
            <a:r>
              <a:rPr lang="ru-RU" b="1" dirty="0"/>
              <a:t> </a:t>
            </a:r>
            <a:r>
              <a:rPr lang="ru-RU" b="1" dirty="0" err="1"/>
              <a:t>сэте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779382" y="3665519"/>
            <a:ext cx="308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ООО «</a:t>
            </a:r>
            <a:r>
              <a:rPr lang="ru-RU" b="1" dirty="0" err="1"/>
              <a:t>Азнакаевский</a:t>
            </a:r>
            <a:r>
              <a:rPr lang="ru-RU" b="1" dirty="0"/>
              <a:t> </a:t>
            </a:r>
            <a:r>
              <a:rPr lang="ru-RU" b="1" dirty="0" err="1"/>
              <a:t>икмэк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49760" y="2221839"/>
            <a:ext cx="279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ОАО "</a:t>
            </a:r>
            <a:r>
              <a:rPr lang="ru-RU" b="1" dirty="0" err="1"/>
              <a:t>Азнакай</a:t>
            </a:r>
            <a:r>
              <a:rPr lang="ru-RU" b="1" dirty="0"/>
              <a:t> </a:t>
            </a:r>
            <a:r>
              <a:rPr lang="ru-RU" b="1" dirty="0" err="1"/>
              <a:t>киемнэре</a:t>
            </a:r>
            <a:r>
              <a:rPr lang="ru-RU" b="1" dirty="0" smtClean="0"/>
              <a:t>"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098" y="1397088"/>
            <a:ext cx="1299288" cy="8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53"/>
            <a:ext cx="1824003" cy="123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6029"/>
            <a:ext cx="1782744" cy="12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40" y="2703005"/>
            <a:ext cx="1196225" cy="7634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579" y="2221839"/>
            <a:ext cx="1736169" cy="12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13" y="2591171"/>
            <a:ext cx="1399456" cy="87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92" y="4045163"/>
            <a:ext cx="1326796" cy="82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19" y="3625232"/>
            <a:ext cx="1667440" cy="12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87" y="3997943"/>
            <a:ext cx="141389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" y="3779935"/>
            <a:ext cx="1761978" cy="13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45" y="5816308"/>
            <a:ext cx="1335683" cy="8014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9" name="TextBox 18"/>
          <p:cNvSpPr txBox="1"/>
          <p:nvPr/>
        </p:nvSpPr>
        <p:spPr>
          <a:xfrm>
            <a:off x="1911087" y="5316340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ООО «Союз-</a:t>
            </a:r>
            <a:r>
              <a:rPr lang="ru-RU" b="1" dirty="0"/>
              <a:t>А</a:t>
            </a:r>
            <a:r>
              <a:rPr lang="ru-RU" b="1" dirty="0" smtClean="0"/>
              <a:t>гро»</a:t>
            </a:r>
            <a:endParaRPr lang="ru-RU" b="1" dirty="0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260" y="5316340"/>
            <a:ext cx="1642488" cy="130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86" y="5757971"/>
            <a:ext cx="1242979" cy="7267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21" name="Прямая соединительная линия 20"/>
          <p:cNvCxnSpPr/>
          <p:nvPr/>
        </p:nvCxnSpPr>
        <p:spPr>
          <a:xfrm>
            <a:off x="4701579" y="968353"/>
            <a:ext cx="0" cy="588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07778" y="5337540"/>
            <a:ext cx="2182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ООО «Агрофирма</a:t>
            </a:r>
          </a:p>
          <a:p>
            <a:r>
              <a:rPr lang="ru-RU" b="1" dirty="0" smtClean="0"/>
              <a:t>«</a:t>
            </a:r>
            <a:r>
              <a:rPr lang="ru-RU" b="1" dirty="0" err="1" smtClean="0"/>
              <a:t>Азнакай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" y="5335608"/>
            <a:ext cx="1765340" cy="135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otd_ec\Downloads\2.jpe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74" y="987583"/>
            <a:ext cx="1615697" cy="10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491" y="1407319"/>
            <a:ext cx="1939941" cy="53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48912" y="1586608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ООО «ННК-Геофизика»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3657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ИНВЕСТИЦИОННАЯ ИНФРАСТРУКТУРА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92" y="1389996"/>
            <a:ext cx="2701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Адрес:423330, Республика Татарстан, </a:t>
            </a:r>
          </a:p>
          <a:p>
            <a:r>
              <a:rPr lang="ru-RU" sz="1200" b="1" dirty="0" smtClean="0"/>
              <a:t>г. Азнакаево, ул. Булгар, д.15а</a:t>
            </a:r>
            <a:endParaRPr lang="ru-RU" sz="1200" b="1" dirty="0"/>
          </a:p>
          <a:p>
            <a:r>
              <a:rPr lang="ru-RU" sz="1200" b="1" dirty="0"/>
              <a:t>Общая территория - 20,5 тыс.м²</a:t>
            </a:r>
          </a:p>
          <a:p>
            <a:r>
              <a:rPr lang="ru-RU" sz="1200" b="1" dirty="0"/>
              <a:t>Свободная территория - 17,0 тыс.м²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144" y="2559547"/>
            <a:ext cx="2701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Адрес:423330, Республика Татарстан, </a:t>
            </a:r>
          </a:p>
          <a:p>
            <a:r>
              <a:rPr lang="ru-RU" sz="1200" b="1" dirty="0"/>
              <a:t>г. Азнакаево, </a:t>
            </a:r>
            <a:r>
              <a:rPr lang="ru-RU" sz="1200" b="1" dirty="0" err="1" smtClean="0"/>
              <a:t>ул.Николаева</a:t>
            </a:r>
            <a:r>
              <a:rPr lang="ru-RU" sz="1200" b="1" dirty="0"/>
              <a:t>, д.10 </a:t>
            </a:r>
            <a:endParaRPr lang="ru-RU" sz="1200" b="1" dirty="0" smtClean="0"/>
          </a:p>
          <a:p>
            <a:r>
              <a:rPr lang="ru-RU" sz="1200" b="1" dirty="0" smtClean="0"/>
              <a:t>Общая </a:t>
            </a:r>
            <a:r>
              <a:rPr lang="ru-RU" sz="1200" b="1" dirty="0"/>
              <a:t>территория - 52,8 </a:t>
            </a:r>
            <a:r>
              <a:rPr lang="ru-RU" sz="1200" b="1" dirty="0" smtClean="0"/>
              <a:t>тыс.м²</a:t>
            </a:r>
          </a:p>
          <a:p>
            <a:r>
              <a:rPr lang="ru-RU" sz="1200" b="1" dirty="0" smtClean="0"/>
              <a:t>Свободная </a:t>
            </a:r>
            <a:r>
              <a:rPr lang="ru-RU" sz="1200" b="1" dirty="0"/>
              <a:t>территория - 20,0 тыс.м²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44" y="3752985"/>
            <a:ext cx="2701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Адрес:423330, Республика Татарстан, </a:t>
            </a:r>
          </a:p>
          <a:p>
            <a:r>
              <a:rPr lang="ru-RU" sz="1200" b="1" dirty="0"/>
              <a:t>г. Азнакаево, ул. </a:t>
            </a:r>
            <a:r>
              <a:rPr lang="ru-RU" sz="1200" b="1" dirty="0" smtClean="0"/>
              <a:t>Гагарина, д.14а</a:t>
            </a:r>
          </a:p>
          <a:p>
            <a:r>
              <a:rPr lang="ru-RU" sz="1200" b="1" dirty="0" smtClean="0"/>
              <a:t>Общая </a:t>
            </a:r>
            <a:r>
              <a:rPr lang="ru-RU" sz="1200" b="1" dirty="0"/>
              <a:t>территория - 73,2 тыс.м²</a:t>
            </a:r>
          </a:p>
          <a:p>
            <a:r>
              <a:rPr lang="ru-RU" sz="1200" b="1" dirty="0"/>
              <a:t>Свободная территория - 45,0 тыс.м²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7459" y="1350806"/>
            <a:ext cx="3126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</a:rPr>
              <a:t>Адрес:423330, Республика Татарстан, 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</a:rPr>
              <a:t>г. Азнакаево, ул. </a:t>
            </a:r>
            <a:r>
              <a:rPr lang="ru-RU" sz="1200" b="1" dirty="0" err="1" smtClean="0">
                <a:solidFill>
                  <a:prstClr val="black"/>
                </a:solidFill>
              </a:rPr>
              <a:t>Хасаншина</a:t>
            </a:r>
            <a:r>
              <a:rPr lang="ru-RU" sz="1200" b="1" dirty="0" smtClean="0">
                <a:solidFill>
                  <a:prstClr val="black"/>
                </a:solidFill>
              </a:rPr>
              <a:t>, д.12</a:t>
            </a:r>
            <a:endParaRPr lang="ru-RU" sz="1200" b="1" dirty="0">
              <a:solidFill>
                <a:prstClr val="black"/>
              </a:solidFill>
            </a:endParaRPr>
          </a:p>
          <a:p>
            <a:r>
              <a:rPr lang="ru-RU" sz="1200" b="1" dirty="0" smtClean="0"/>
              <a:t>Общая свободная территория – </a:t>
            </a:r>
            <a:r>
              <a:rPr lang="ru-RU" sz="1200" b="1" dirty="0"/>
              <a:t>22,3 тыс.м²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2725" y="2559547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Адрес:423330, Республика Татарстан, </a:t>
            </a:r>
          </a:p>
          <a:p>
            <a:r>
              <a:rPr lang="ru-RU" sz="1200" b="1" dirty="0"/>
              <a:t>г. Азнакаево, ул. </a:t>
            </a:r>
            <a:r>
              <a:rPr lang="ru-RU" sz="1200" b="1" dirty="0" err="1" smtClean="0"/>
              <a:t>М.Джалиля</a:t>
            </a:r>
            <a:r>
              <a:rPr lang="ru-RU" sz="1200" b="1" dirty="0" smtClean="0"/>
              <a:t>, д.49</a:t>
            </a:r>
            <a:endParaRPr lang="ru-RU" sz="1200" b="1" dirty="0"/>
          </a:p>
          <a:p>
            <a:r>
              <a:rPr lang="ru-RU" sz="1200" b="1" dirty="0"/>
              <a:t>Общая свободная территория – </a:t>
            </a:r>
            <a:r>
              <a:rPr lang="ru-RU" sz="1200" b="1" dirty="0" smtClean="0"/>
              <a:t>37,8 тыс.м²</a:t>
            </a:r>
            <a:endParaRPr lang="ru-RU" sz="1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86" y="900513"/>
            <a:ext cx="1974466" cy="127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27310" y="5864941"/>
            <a:ext cx="529646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1" dirty="0"/>
              <a:t>Территория района обеспечена </a:t>
            </a:r>
            <a:r>
              <a:rPr lang="ru-RU" sz="1400" b="1" i="1" dirty="0" smtClean="0"/>
              <a:t>инженерной инфраструктурой</a:t>
            </a:r>
            <a:r>
              <a:rPr lang="ru-RU" sz="1400" b="1" i="1" dirty="0"/>
              <a:t>:</a:t>
            </a:r>
          </a:p>
          <a:p>
            <a:r>
              <a:rPr lang="ru-RU" sz="1400" i="1" dirty="0"/>
              <a:t>- Протяженность электрических сетей - 1257,2 км.</a:t>
            </a:r>
          </a:p>
          <a:p>
            <a:r>
              <a:rPr lang="ru-RU" sz="1400" i="1" dirty="0"/>
              <a:t>- Протяжение уличной газовой сети - 555,4 км.</a:t>
            </a:r>
          </a:p>
          <a:p>
            <a:r>
              <a:rPr lang="ru-RU" sz="1400" i="1" dirty="0"/>
              <a:t>- Протяженность водопроводных сетей - 239 км</a:t>
            </a:r>
            <a:r>
              <a:rPr lang="ru-RU" sz="1400" i="1" dirty="0" smtClean="0"/>
              <a:t>.</a:t>
            </a:r>
            <a:endParaRPr lang="ru-RU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1010233"/>
            <a:ext cx="35857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Промышленная площадка «И-Парк»</a:t>
            </a:r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344701"/>
            <a:ext cx="3620478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Промышленная площадка «Престиж»</a:t>
            </a:r>
            <a:endParaRPr lang="ru-RU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220993"/>
            <a:ext cx="35857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1600" b="1" dirty="0" smtClean="0"/>
              <a:t>Промышленная площадка «</a:t>
            </a:r>
            <a:r>
              <a:rPr lang="ru-RU" sz="1600" b="1" dirty="0" err="1" smtClean="0"/>
              <a:t>Азнакай</a:t>
            </a:r>
            <a:r>
              <a:rPr lang="ru-RU" sz="1600" b="1" dirty="0" smtClean="0"/>
              <a:t>»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27459" y="1009529"/>
            <a:ext cx="351654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/>
              <a:t>Промышленная площадка «</a:t>
            </a:r>
            <a:r>
              <a:rPr lang="ru-RU" sz="1600" b="1" dirty="0" err="1" smtClean="0"/>
              <a:t>Моторр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580126" y="1986731"/>
            <a:ext cx="35463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Промышленная площадка</a:t>
            </a:r>
          </a:p>
          <a:p>
            <a:pPr algn="ctr"/>
            <a:r>
              <a:rPr lang="ru-RU" sz="1600" b="1" dirty="0" smtClean="0"/>
              <a:t> «</a:t>
            </a:r>
            <a:r>
              <a:rPr lang="ru-RU" sz="1600" b="1" dirty="0" err="1" smtClean="0"/>
              <a:t>Азнакаевская</a:t>
            </a:r>
            <a:r>
              <a:rPr lang="ru-RU" sz="1600" b="1" dirty="0" smtClean="0"/>
              <a:t> ПМК»</a:t>
            </a:r>
            <a:endParaRPr lang="ru-RU" sz="1600" b="1" dirty="0"/>
          </a:p>
        </p:txBody>
      </p:sp>
      <p:pic>
        <p:nvPicPr>
          <p:cNvPr id="4098" name="Picture 2" descr="Открытие цеха по установке на автомобили  газобаллонного оборудования ООО &amp;quot;РариТЭК&amp;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22" y="2145126"/>
            <a:ext cx="2019118" cy="1292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433" y="4880515"/>
            <a:ext cx="583264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i="1" dirty="0" smtClean="0"/>
              <a:t>Свободных земельных участков в </a:t>
            </a:r>
            <a:r>
              <a:rPr lang="ru-RU" sz="1400" i="1" dirty="0" err="1" smtClean="0"/>
              <a:t>Азнакаевском</a:t>
            </a:r>
            <a:r>
              <a:rPr lang="ru-RU" sz="1400" i="1" dirty="0" smtClean="0"/>
              <a:t> районе </a:t>
            </a:r>
            <a:r>
              <a:rPr lang="ru-RU" sz="1400" dirty="0"/>
              <a:t>- </a:t>
            </a:r>
            <a:r>
              <a:rPr lang="ru-RU" sz="1400" i="1" dirty="0"/>
              <a:t>274,1 </a:t>
            </a:r>
            <a:r>
              <a:rPr lang="ru-RU" sz="1400" i="1" dirty="0" smtClean="0"/>
              <a:t>тыс.м²</a:t>
            </a:r>
          </a:p>
          <a:p>
            <a:r>
              <a:rPr lang="ru-RU" sz="1400" i="1" dirty="0"/>
              <a:t>из </a:t>
            </a:r>
            <a:r>
              <a:rPr lang="ru-RU" sz="1400" i="1" dirty="0" smtClean="0"/>
              <a:t>них незадействованные </a:t>
            </a:r>
            <a:r>
              <a:rPr lang="ru-RU" sz="1400" i="1" dirty="0"/>
              <a:t>объектов недвижимости ПАО "Татнефть" </a:t>
            </a:r>
            <a:endParaRPr lang="ru-RU" sz="1400" i="1" dirty="0" smtClean="0"/>
          </a:p>
          <a:p>
            <a:r>
              <a:rPr lang="ru-RU" sz="1400" i="1" dirty="0"/>
              <a:t>Площадь земли –  181,4 </a:t>
            </a:r>
            <a:r>
              <a:rPr lang="ru-RU" sz="1400" i="1" dirty="0" smtClean="0"/>
              <a:t>тыс.м²</a:t>
            </a:r>
          </a:p>
          <a:p>
            <a:r>
              <a:rPr lang="ru-RU" sz="1400" i="1" dirty="0" smtClean="0"/>
              <a:t>Площадь зданий – </a:t>
            </a:r>
            <a:r>
              <a:rPr lang="ru-RU" sz="1400" i="1" dirty="0"/>
              <a:t>23,5 </a:t>
            </a:r>
            <a:r>
              <a:rPr lang="ru-RU" sz="1400" i="1" dirty="0" smtClean="0"/>
              <a:t>тыс.м²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7" y="3383654"/>
            <a:ext cx="1990079" cy="1380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572081" y="3205878"/>
            <a:ext cx="356244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 smtClean="0"/>
              <a:t>Основные направления деятельности резидентов</a:t>
            </a:r>
          </a:p>
          <a:p>
            <a:r>
              <a:rPr lang="ru-RU" sz="1200" b="1" dirty="0" smtClean="0"/>
              <a:t> на промышленных площадках: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/>
              <a:t>Производство строительных материалов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/>
              <a:t>Производство изделий из металла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/>
              <a:t>Производство мебели</a:t>
            </a:r>
          </a:p>
          <a:p>
            <a:pPr marL="171450" indent="-171450">
              <a:buFontTx/>
              <a:buChar char="-"/>
            </a:pPr>
            <a:r>
              <a:rPr lang="ru-RU" sz="1200" b="1" dirty="0"/>
              <a:t>Тепличное </a:t>
            </a:r>
            <a:r>
              <a:rPr lang="ru-RU" sz="1200" b="1" dirty="0" smtClean="0"/>
              <a:t>хозяйство</a:t>
            </a:r>
          </a:p>
          <a:p>
            <a:pPr marL="171450" indent="-171450">
              <a:buFontTx/>
              <a:buChar char="-"/>
            </a:pPr>
            <a:r>
              <a:rPr lang="ru-RU" sz="1200" b="1" dirty="0" smtClean="0"/>
              <a:t>Цех </a:t>
            </a:r>
            <a:r>
              <a:rPr lang="ru-RU" sz="1200" b="1" dirty="0"/>
              <a:t>по установке на автомобили газобаллонного оборудования ООО "</a:t>
            </a:r>
            <a:r>
              <a:rPr lang="ru-RU" sz="1200" b="1" dirty="0" err="1"/>
              <a:t>РариТЭК</a:t>
            </a:r>
            <a:r>
              <a:rPr lang="ru-RU" sz="1200" b="1" dirty="0"/>
              <a:t>"</a:t>
            </a:r>
            <a:endParaRPr lang="ru-RU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4485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0459" t="18462" r="16953" b="4616"/>
          <a:stretch/>
        </p:blipFill>
        <p:spPr bwMode="auto">
          <a:xfrm>
            <a:off x="107504" y="44624"/>
            <a:ext cx="8964488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3593001"/>
            <a:ext cx="136928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smtClean="0"/>
              <a:t>Промышленная площадка </a:t>
            </a:r>
          </a:p>
          <a:p>
            <a:pPr algn="ctr"/>
            <a:r>
              <a:rPr lang="ru-RU" sz="800" dirty="0" smtClean="0"/>
              <a:t>«</a:t>
            </a:r>
            <a:r>
              <a:rPr lang="ru-RU" sz="800" dirty="0" err="1"/>
              <a:t>А</a:t>
            </a:r>
            <a:r>
              <a:rPr lang="ru-RU" sz="800" dirty="0" err="1" smtClean="0"/>
              <a:t>знакай</a:t>
            </a:r>
            <a:r>
              <a:rPr lang="ru-RU" sz="800" dirty="0" smtClean="0"/>
              <a:t>»</a:t>
            </a:r>
            <a:endParaRPr lang="ru-RU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5837166"/>
            <a:ext cx="136928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smtClean="0"/>
              <a:t>Промышленная площадка </a:t>
            </a:r>
          </a:p>
          <a:p>
            <a:pPr algn="ctr"/>
            <a:r>
              <a:rPr lang="ru-RU" sz="800" dirty="0" smtClean="0"/>
              <a:t>«Престиж»</a:t>
            </a:r>
            <a:endParaRPr lang="ru-RU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3610064"/>
            <a:ext cx="136928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smtClean="0"/>
              <a:t>Промышленная площадка </a:t>
            </a:r>
          </a:p>
          <a:p>
            <a:pPr algn="ctr"/>
            <a:r>
              <a:rPr lang="ru-RU" sz="800" dirty="0" smtClean="0"/>
              <a:t>«И-Парк»</a:t>
            </a:r>
            <a:endParaRPr lang="ru-RU" sz="800" dirty="0"/>
          </a:p>
        </p:txBody>
      </p:sp>
      <p:sp>
        <p:nvSpPr>
          <p:cNvPr id="17" name="TextBox 16"/>
          <p:cNvSpPr txBox="1"/>
          <p:nvPr/>
        </p:nvSpPr>
        <p:spPr>
          <a:xfrm rot="19323948">
            <a:off x="3237065" y="4316678"/>
            <a:ext cx="1369286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smtClean="0"/>
              <a:t>Промышленная площадка </a:t>
            </a:r>
          </a:p>
          <a:p>
            <a:pPr algn="ctr"/>
            <a:r>
              <a:rPr lang="ru-RU" sz="800" dirty="0" smtClean="0"/>
              <a:t>«</a:t>
            </a:r>
            <a:r>
              <a:rPr lang="ru-RU" sz="800" dirty="0" err="1" smtClean="0"/>
              <a:t>Моторр</a:t>
            </a:r>
            <a:r>
              <a:rPr lang="ru-RU" sz="800" dirty="0" smtClean="0"/>
              <a:t>»</a:t>
            </a:r>
            <a:endParaRPr lang="ru-RU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6469707" y="3271510"/>
            <a:ext cx="1346844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dirty="0" smtClean="0"/>
              <a:t>Промышленная площадка</a:t>
            </a:r>
          </a:p>
          <a:p>
            <a:pPr algn="ctr"/>
            <a:r>
              <a:rPr lang="ru-RU" sz="800" dirty="0" smtClean="0"/>
              <a:t> «</a:t>
            </a:r>
            <a:r>
              <a:rPr lang="ru-RU" sz="800" dirty="0" err="1" smtClean="0"/>
              <a:t>Азнакаевская</a:t>
            </a:r>
            <a:r>
              <a:rPr lang="ru-RU" sz="800" dirty="0" smtClean="0"/>
              <a:t> ПМК»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1557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ПРЕИМУЩЕСТВА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94824" y="3266624"/>
            <a:ext cx="4572000" cy="16004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400" b="1" dirty="0" smtClean="0"/>
              <a:t>Объекты </a:t>
            </a:r>
            <a:r>
              <a:rPr lang="ru-RU" sz="1400" b="1" dirty="0"/>
              <a:t>спорта </a:t>
            </a:r>
            <a:endParaRPr lang="ru-RU" sz="1400" b="1" dirty="0" smtClean="0"/>
          </a:p>
          <a:p>
            <a:r>
              <a:rPr lang="ru-RU" sz="1400" i="1" dirty="0" smtClean="0"/>
              <a:t>Водно-оздоровительный </a:t>
            </a:r>
            <a:r>
              <a:rPr lang="ru-RU" sz="1400" i="1" dirty="0"/>
              <a:t>комплекс «Дельфин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 smtClean="0"/>
              <a:t>Универсальный </a:t>
            </a:r>
            <a:r>
              <a:rPr lang="ru-RU" sz="1400" i="1" dirty="0"/>
              <a:t>спортивный зал «</a:t>
            </a:r>
            <a:r>
              <a:rPr lang="ru-RU" sz="1400" i="1" dirty="0" err="1"/>
              <a:t>Чатыр</a:t>
            </a:r>
            <a:r>
              <a:rPr lang="ru-RU" sz="1400" i="1" dirty="0"/>
              <a:t>-тау Арена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 smtClean="0"/>
              <a:t>Стадион </a:t>
            </a:r>
            <a:r>
              <a:rPr lang="ru-RU" sz="1400" i="1" dirty="0"/>
              <a:t>парка </a:t>
            </a:r>
            <a:r>
              <a:rPr lang="ru-RU" sz="1400" i="1" dirty="0" err="1" smtClean="0"/>
              <a:t>им.Ишкаева</a:t>
            </a:r>
            <a:endParaRPr lang="ru-RU" sz="1400" i="1" dirty="0"/>
          </a:p>
          <a:p>
            <a:r>
              <a:rPr lang="ru-RU" sz="1400" i="1" dirty="0" smtClean="0"/>
              <a:t>Стадион </a:t>
            </a:r>
            <a:r>
              <a:rPr lang="ru-RU" sz="1400" i="1" dirty="0"/>
              <a:t>«Юбилейный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 smtClean="0"/>
              <a:t>Ледовый </a:t>
            </a:r>
            <a:r>
              <a:rPr lang="ru-RU" sz="1400" i="1" dirty="0"/>
              <a:t>дворец </a:t>
            </a:r>
            <a:r>
              <a:rPr lang="ru-RU" sz="1400" i="1" dirty="0" smtClean="0"/>
              <a:t>спорта</a:t>
            </a:r>
            <a:endParaRPr lang="ru-RU" sz="1400" i="1" dirty="0"/>
          </a:p>
          <a:p>
            <a:r>
              <a:rPr lang="ru-RU" sz="1400" i="1" dirty="0" smtClean="0"/>
              <a:t>Спортивный </a:t>
            </a:r>
            <a:r>
              <a:rPr lang="ru-RU" sz="1400" i="1" dirty="0"/>
              <a:t>комплекс «Барс» </a:t>
            </a:r>
            <a:r>
              <a:rPr lang="ru-RU" sz="1400" i="1" dirty="0" err="1" smtClean="0"/>
              <a:t>пгт.Актюбинский</a:t>
            </a:r>
            <a:r>
              <a:rPr lang="ru-RU" sz="1400" i="1" dirty="0" smtClean="0"/>
              <a:t> </a:t>
            </a:r>
            <a:endParaRPr lang="ru-RU" sz="1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" y="908720"/>
            <a:ext cx="3484970" cy="208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6976" y="924946"/>
            <a:ext cx="2943555" cy="7386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/>
              <a:t>Гора   ЧАТЫР   ТАУ</a:t>
            </a:r>
          </a:p>
          <a:p>
            <a:pPr algn="ctr"/>
            <a:r>
              <a:rPr lang="ru-RU" sz="1400" b="1" dirty="0"/>
              <a:t>самая  высокая  точка  Татарстана,</a:t>
            </a:r>
          </a:p>
          <a:p>
            <a:pPr algn="ctr"/>
            <a:r>
              <a:rPr lang="ru-RU" sz="1400" b="1" dirty="0"/>
              <a:t>историческое  наследие  края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9" y="3576516"/>
            <a:ext cx="3491941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504" y="4974040"/>
            <a:ext cx="3275856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Санаторий профилакторий</a:t>
            </a:r>
          </a:p>
          <a:p>
            <a:pPr algn="ctr"/>
            <a:r>
              <a:rPr lang="ru-RU" sz="1400" b="1" dirty="0" smtClean="0"/>
              <a:t> «</a:t>
            </a:r>
            <a:r>
              <a:rPr lang="ru-RU" sz="1400" b="1" dirty="0" err="1" smtClean="0"/>
              <a:t>Азнакаевский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916" y="5525963"/>
            <a:ext cx="3635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/>
              <a:t>Лечебная </a:t>
            </a:r>
            <a:r>
              <a:rPr lang="ru-RU" sz="1200" b="1" i="1" dirty="0" smtClean="0"/>
              <a:t>база:</a:t>
            </a:r>
          </a:p>
          <a:p>
            <a:r>
              <a:rPr lang="ru-RU" sz="1200" i="1" dirty="0" err="1" smtClean="0"/>
              <a:t>Магнитотерапия</a:t>
            </a:r>
            <a:endParaRPr lang="ru-RU" sz="1200" i="1" dirty="0" smtClean="0"/>
          </a:p>
          <a:p>
            <a:r>
              <a:rPr lang="ru-RU" sz="1200" i="1" dirty="0" smtClean="0"/>
              <a:t>Торфяной лечебная грязь</a:t>
            </a:r>
          </a:p>
          <a:p>
            <a:r>
              <a:rPr lang="ru-RU" sz="1200" i="1" dirty="0" smtClean="0"/>
              <a:t>«Сухие» углекислые ванны «</a:t>
            </a:r>
            <a:r>
              <a:rPr lang="ru-RU" sz="1200" i="1" dirty="0" err="1" smtClean="0"/>
              <a:t>Реабокс</a:t>
            </a:r>
            <a:r>
              <a:rPr lang="ru-RU" sz="1200" i="1" dirty="0"/>
              <a:t>» </a:t>
            </a:r>
            <a:endParaRPr lang="ru-RU" sz="1200" i="1" dirty="0" smtClean="0"/>
          </a:p>
          <a:p>
            <a:r>
              <a:rPr lang="ru-RU" sz="1200" i="1" dirty="0" smtClean="0"/>
              <a:t>КВЧ-терапия</a:t>
            </a:r>
          </a:p>
          <a:p>
            <a:r>
              <a:rPr lang="ru-RU" sz="1200" i="1" dirty="0" err="1" smtClean="0"/>
              <a:t>Аэрогидромассаж</a:t>
            </a:r>
            <a:endParaRPr lang="ru-RU" sz="1200" i="1" dirty="0" smtClean="0"/>
          </a:p>
          <a:p>
            <a:r>
              <a:rPr lang="ru-RU" sz="1200" i="1" dirty="0" smtClean="0"/>
              <a:t>Хвойные, бромные, </a:t>
            </a:r>
            <a:r>
              <a:rPr lang="ru-RU" sz="1200" i="1" dirty="0" err="1" smtClean="0"/>
              <a:t>бишофитовые</a:t>
            </a:r>
            <a:r>
              <a:rPr lang="ru-RU" sz="1200" i="1" dirty="0" smtClean="0"/>
              <a:t> </a:t>
            </a:r>
            <a:r>
              <a:rPr lang="ru-RU" sz="1200" i="1" dirty="0"/>
              <a:t>и </a:t>
            </a:r>
            <a:r>
              <a:rPr lang="ru-RU" sz="1200" i="1" dirty="0" smtClean="0"/>
              <a:t>морские ванны</a:t>
            </a:r>
            <a:endParaRPr lang="ru-RU" sz="1200" i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22" y="1727071"/>
            <a:ext cx="2189717" cy="1269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28" y="2837852"/>
            <a:ext cx="4480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 smtClean="0"/>
              <a:t>Ежегодно проводится </a:t>
            </a:r>
            <a:r>
              <a:rPr lang="ru-RU" sz="1400" i="1" dirty="0"/>
              <a:t>международный </a:t>
            </a:r>
            <a:r>
              <a:rPr lang="ru-RU" sz="1400" i="1" dirty="0" smtClean="0"/>
              <a:t>фольклорный</a:t>
            </a:r>
          </a:p>
          <a:p>
            <a:pPr algn="ctr"/>
            <a:r>
              <a:rPr lang="ru-RU" sz="1400" i="1" dirty="0" smtClean="0"/>
              <a:t>Фестиваль народного творчества </a:t>
            </a:r>
            <a:r>
              <a:rPr lang="ru-RU" sz="1400" i="1" dirty="0"/>
              <a:t>тюркских народов </a:t>
            </a:r>
            <a:endParaRPr lang="ru-RU" sz="1400" i="1" dirty="0" smtClean="0"/>
          </a:p>
          <a:p>
            <a:pPr algn="ctr"/>
            <a:r>
              <a:rPr lang="ru-RU" sz="1400" i="1" u="sng" dirty="0" smtClean="0"/>
              <a:t>«</a:t>
            </a:r>
            <a:r>
              <a:rPr lang="ru-RU" sz="1400" i="1" u="sng" dirty="0" err="1"/>
              <a:t>Чатыр</a:t>
            </a:r>
            <a:r>
              <a:rPr lang="ru-RU" sz="1400" i="1" u="sng" dirty="0"/>
              <a:t> </a:t>
            </a:r>
            <a:r>
              <a:rPr lang="ru-RU" sz="1400" i="1" u="sng" dirty="0" err="1"/>
              <a:t>тауда</a:t>
            </a:r>
            <a:r>
              <a:rPr lang="ru-RU" sz="1400" i="1" u="sng" dirty="0"/>
              <a:t> </a:t>
            </a:r>
            <a:r>
              <a:rPr lang="ru-RU" sz="1400" i="1" u="sng" dirty="0" err="1"/>
              <a:t>җыен</a:t>
            </a:r>
            <a:r>
              <a:rPr lang="ru-RU" sz="1400" i="1" u="sng" dirty="0" smtClean="0"/>
              <a:t>»</a:t>
            </a:r>
            <a:endParaRPr lang="ru-RU" sz="1400" i="1" u="sng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46" y="1952835"/>
            <a:ext cx="2208823" cy="14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E:\1\DSC_01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2758" y="4221321"/>
            <a:ext cx="1645878" cy="264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41920" y="894565"/>
            <a:ext cx="4602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Объекты культуры</a:t>
            </a:r>
          </a:p>
          <a:p>
            <a:r>
              <a:rPr lang="ru-RU" sz="1400" i="1" dirty="0" smtClean="0"/>
              <a:t>Районно-</a:t>
            </a:r>
            <a:r>
              <a:rPr lang="ru-RU" sz="1400" i="1" dirty="0" err="1" smtClean="0"/>
              <a:t>городскоцй</a:t>
            </a:r>
            <a:r>
              <a:rPr lang="ru-RU" sz="1400" i="1" dirty="0" smtClean="0"/>
              <a:t> «Дворец культуры»</a:t>
            </a:r>
          </a:p>
          <a:p>
            <a:r>
              <a:rPr lang="ru-RU" sz="1400" i="1" dirty="0" smtClean="0"/>
              <a:t>МБОДО «Центр детского творчества»</a:t>
            </a:r>
          </a:p>
          <a:p>
            <a:r>
              <a:rPr lang="ru-RU" sz="1400" i="1" dirty="0" smtClean="0"/>
              <a:t>МБУ «Культурный центр»  -   </a:t>
            </a:r>
            <a:r>
              <a:rPr lang="ru-RU" sz="1400" i="1" u="sng" dirty="0" smtClean="0"/>
              <a:t>«Дом дружбы народов»</a:t>
            </a:r>
          </a:p>
          <a:p>
            <a:r>
              <a:rPr lang="ru-RU" sz="1400" i="1" u="sng" dirty="0" smtClean="0"/>
              <a:t>Краеведческий музей </a:t>
            </a:r>
            <a:endParaRPr lang="ru-RU" sz="1400" i="1" u="sng" dirty="0"/>
          </a:p>
        </p:txBody>
      </p:sp>
      <p:sp>
        <p:nvSpPr>
          <p:cNvPr id="18" name="TextBox 17"/>
          <p:cNvSpPr txBox="1"/>
          <p:nvPr/>
        </p:nvSpPr>
        <p:spPr>
          <a:xfrm>
            <a:off x="6178008" y="6311407"/>
            <a:ext cx="2461445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/>
              <a:t>Спорт сверхлегкой авиации </a:t>
            </a:r>
          </a:p>
          <a:p>
            <a:pPr algn="ctr"/>
            <a:r>
              <a:rPr lang="ru-RU" sz="1400" b="1" dirty="0" smtClean="0"/>
              <a:t>по дисциплине «Параплан»</a:t>
            </a:r>
            <a:endParaRPr lang="ru-RU" sz="14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38" y="4948556"/>
            <a:ext cx="2094771" cy="1418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11" y="1773747"/>
            <a:ext cx="2287521" cy="1492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gradFill flip="none" rotWithShape="1">
            <a:gsLst>
              <a:gs pos="100000">
                <a:srgbClr val="396F35">
                  <a:shade val="30000"/>
                  <a:satMod val="115000"/>
                  <a:lumMod val="57000"/>
                  <a:lumOff val="43000"/>
                </a:srgbClr>
              </a:gs>
              <a:gs pos="0">
                <a:srgbClr val="396F35">
                  <a:shade val="67500"/>
                  <a:satMod val="115000"/>
                </a:srgbClr>
              </a:gs>
              <a:gs pos="100000">
                <a:srgbClr val="396F3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КАДРОВЫЙ ПОТЕНЦИАЛ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55"/>
            <a:ext cx="684934" cy="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0545" y="3652761"/>
            <a:ext cx="626469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Филиал </a:t>
            </a:r>
            <a:r>
              <a:rPr lang="ru-RU" sz="1600" b="1" dirty="0"/>
              <a:t>ГАПОУ «</a:t>
            </a:r>
            <a:r>
              <a:rPr lang="ru-RU" sz="1600" b="1" dirty="0" err="1"/>
              <a:t>Лениногорский</a:t>
            </a:r>
            <a:r>
              <a:rPr lang="ru-RU" sz="1600" b="1" dirty="0"/>
              <a:t> </a:t>
            </a:r>
            <a:r>
              <a:rPr lang="ru-RU" sz="1600" b="1" dirty="0" smtClean="0"/>
              <a:t>политехнический колледж»</a:t>
            </a:r>
            <a:endParaRPr lang="ru-RU" sz="1600" b="1" dirty="0"/>
          </a:p>
          <a:p>
            <a:r>
              <a:rPr lang="ru-RU" sz="1400" i="1" dirty="0"/>
              <a:t>Количество обучающихся  - </a:t>
            </a:r>
            <a:r>
              <a:rPr lang="ru-RU" sz="1400" i="1" dirty="0" smtClean="0"/>
              <a:t>443 </a:t>
            </a:r>
            <a:r>
              <a:rPr lang="ru-RU" sz="1400" i="1" dirty="0"/>
              <a:t>студентов </a:t>
            </a:r>
            <a:endParaRPr lang="ru-RU" sz="1400" i="1" dirty="0" smtClean="0"/>
          </a:p>
          <a:p>
            <a:r>
              <a:rPr lang="ru-RU" sz="1400" i="1" dirty="0" smtClean="0"/>
              <a:t>Специализации:</a:t>
            </a:r>
          </a:p>
          <a:p>
            <a:r>
              <a:rPr lang="ru-RU" sz="1400" i="1" dirty="0" smtClean="0"/>
              <a:t>«Механизация </a:t>
            </a:r>
            <a:r>
              <a:rPr lang="ru-RU" sz="1400" i="1" dirty="0"/>
              <a:t>сельского хозяйства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«Технология продукции общественного питания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«Тракторист- машинист сельскохозяйственного производства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«Тракторист- машинист сельскохозяйственного производства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 «Сварщик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 «Автомеханик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 «Повар-кондитер</a:t>
            </a:r>
            <a:r>
              <a:rPr lang="ru-RU" sz="1400" i="1" dirty="0" smtClean="0"/>
              <a:t>»</a:t>
            </a:r>
            <a:endParaRPr lang="ru-RU" sz="1400" i="1" dirty="0"/>
          </a:p>
          <a:p>
            <a:r>
              <a:rPr lang="ru-RU" sz="1400" i="1" dirty="0"/>
              <a:t>"Портной</a:t>
            </a:r>
            <a:r>
              <a:rPr lang="ru-RU" sz="1400" i="1" dirty="0" smtClean="0"/>
              <a:t>"</a:t>
            </a:r>
            <a:endParaRPr lang="ru-RU" sz="1400" i="1" dirty="0"/>
          </a:p>
          <a:p>
            <a:r>
              <a:rPr lang="ru-RU" sz="1400" i="1" dirty="0"/>
              <a:t> «Продавец, контролер-кассир» </a:t>
            </a:r>
            <a:endParaRPr lang="ru-RU" sz="1000" dirty="0"/>
          </a:p>
          <a:p>
            <a:r>
              <a:rPr lang="ru-RU" sz="1600" b="1" dirty="0" smtClean="0"/>
              <a:t>Общеобразовательные учреждения  </a:t>
            </a:r>
            <a:r>
              <a:rPr lang="ru-RU" sz="1600" b="1" dirty="0"/>
              <a:t>- </a:t>
            </a:r>
            <a:r>
              <a:rPr lang="ru-RU" sz="1600" b="1" dirty="0" smtClean="0"/>
              <a:t>55</a:t>
            </a:r>
            <a:endParaRPr lang="ru-RU" sz="1600" b="1" dirty="0"/>
          </a:p>
          <a:p>
            <a:r>
              <a:rPr lang="ru-RU" sz="1600" b="1" dirty="0" smtClean="0"/>
              <a:t>Дошкольные учреждения </a:t>
            </a:r>
            <a:r>
              <a:rPr lang="ru-RU" sz="1600" b="1" dirty="0"/>
              <a:t>-25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35208"/>
            <a:ext cx="2088232" cy="120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94" y="4909249"/>
            <a:ext cx="208823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05" y="5253199"/>
            <a:ext cx="204958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22" y="1452452"/>
            <a:ext cx="129614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Куб 3"/>
          <p:cNvSpPr/>
          <p:nvPr/>
        </p:nvSpPr>
        <p:spPr>
          <a:xfrm>
            <a:off x="323528" y="1988840"/>
            <a:ext cx="608076" cy="928120"/>
          </a:xfrm>
          <a:prstGeom prst="cub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3"/>
            <a:ext cx="70643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63" y="1700809"/>
            <a:ext cx="706437" cy="1314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75" y="1601483"/>
            <a:ext cx="706437" cy="140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931956"/>
            <a:ext cx="3012418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  </a:t>
            </a:r>
            <a:r>
              <a:rPr lang="ru-RU" sz="1600" b="1" dirty="0" smtClean="0"/>
              <a:t>2013       2014        2015       2016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444" y="949483"/>
            <a:ext cx="4211922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Среднемесячная заработная плата, руб.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5398" y="1675546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23 733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4568" y="1523136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25 626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68163" y="1447019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27 610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607564" y="1332887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29 116</a:t>
            </a:r>
            <a:endParaRPr lang="ru-RU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18004" y="1775933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105-108%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55881" y="2954504"/>
            <a:ext cx="1037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Темп роста</a:t>
            </a:r>
            <a:endParaRPr lang="ru-RU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67994" y="3274585"/>
            <a:ext cx="151996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Образование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42713" y="969138"/>
            <a:ext cx="4167295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Возрастной состав населения за 2016 г.:</a:t>
            </a:r>
            <a:endParaRPr lang="ru-RU" b="1" dirty="0"/>
          </a:p>
          <a:p>
            <a:r>
              <a:rPr lang="ru-RU" sz="1600" i="1" dirty="0" smtClean="0"/>
              <a:t>моложе трудоспособного – 12 486 чел.</a:t>
            </a:r>
          </a:p>
          <a:p>
            <a:r>
              <a:rPr lang="ru-RU" sz="1600" i="1" dirty="0" smtClean="0"/>
              <a:t>трудоспособное – 33 378 чел.</a:t>
            </a:r>
          </a:p>
          <a:p>
            <a:r>
              <a:rPr lang="ru-RU" sz="1600" i="1" dirty="0" smtClean="0"/>
              <a:t>старше трудоспособного – 16 738 чел.</a:t>
            </a:r>
            <a:endParaRPr lang="ru-RU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210028" y="2210024"/>
            <a:ext cx="249998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i="1" dirty="0" smtClean="0"/>
              <a:t>Экономические активное </a:t>
            </a:r>
          </a:p>
          <a:p>
            <a:pPr algn="ctr"/>
            <a:r>
              <a:rPr lang="ru-RU" sz="1600" i="1" dirty="0" smtClean="0"/>
              <a:t>население - 28 000  чел.</a:t>
            </a:r>
            <a:endParaRPr lang="ru-RU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0151" y="2174688"/>
            <a:ext cx="1237828" cy="81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4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803</Words>
  <Application>Microsoft Office PowerPoint</Application>
  <PresentationFormat>Экран (4:3)</PresentationFormat>
  <Paragraphs>222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otd_ec</dc:creator>
  <cp:lastModifiedBy>otd_ec</cp:lastModifiedBy>
  <cp:revision>89</cp:revision>
  <dcterms:created xsi:type="dcterms:W3CDTF">2017-12-20T10:21:11Z</dcterms:created>
  <dcterms:modified xsi:type="dcterms:W3CDTF">2018-01-18T11:54:55Z</dcterms:modified>
</cp:coreProperties>
</file>