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700" r:id="rId3"/>
    <p:sldMasterId id="2147483712" r:id="rId4"/>
  </p:sldMasterIdLst>
  <p:notesMasterIdLst>
    <p:notesMasterId r:id="rId16"/>
  </p:notesMasterIdLst>
  <p:sldIdLst>
    <p:sldId id="278" r:id="rId5"/>
    <p:sldId id="280" r:id="rId6"/>
    <p:sldId id="279" r:id="rId7"/>
    <p:sldId id="283" r:id="rId8"/>
    <p:sldId id="295" r:id="rId9"/>
    <p:sldId id="288" r:id="rId10"/>
    <p:sldId id="292" r:id="rId11"/>
    <p:sldId id="270" r:id="rId12"/>
    <p:sldId id="294" r:id="rId13"/>
    <p:sldId id="289" r:id="rId14"/>
    <p:sldId id="291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3EB"/>
    <a:srgbClr val="FFB37A"/>
    <a:srgbClr val="4E67C8"/>
    <a:srgbClr val="3EA6C2"/>
    <a:srgbClr val="DBEEF4"/>
    <a:srgbClr val="B7DEE8"/>
    <a:srgbClr val="93CDDD"/>
    <a:srgbClr val="009999"/>
    <a:srgbClr val="33CC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58" autoAdjust="0"/>
    <p:restoredTop sz="94356" autoAdjust="0"/>
  </p:normalViewPr>
  <p:slideViewPr>
    <p:cSldViewPr snapToGrid="0" showGuides="1">
      <p:cViewPr varScale="1">
        <p:scale>
          <a:sx n="72" d="100"/>
          <a:sy n="72" d="100"/>
        </p:scale>
        <p:origin x="798" y="66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7744D-F836-439D-91A5-1D81A2E1704D}" type="doc">
      <dgm:prSet loTypeId="urn:microsoft.com/office/officeart/2005/8/layout/hList6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DB25C4B-1BAA-42B9-B3FF-E35F9F0E1582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Дотации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06D64B06-4BF8-40A5-B013-0B15CE50543A}" type="parTrans" cxnId="{4BA6E0F1-310A-4C22-819D-131DC84A8E2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1F3C84FA-B09B-4E9F-8ED1-AB88B9B06064}" type="sibTrans" cxnId="{4BA6E0F1-310A-4C22-819D-131DC84A8E2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7B6CAEFA-3528-48B9-9902-08F0A062BD4F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Субсидии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в целях </a:t>
          </a:r>
          <a:r>
            <a:rPr lang="ru-RU" sz="1300" dirty="0" err="1" smtClean="0">
              <a:latin typeface="Calibri" panose="020F0502020204030204" pitchFamily="34" charset="0"/>
            </a:rPr>
            <a:t>софинансирования</a:t>
          </a:r>
          <a:r>
            <a:rPr lang="ru-RU" sz="1300" dirty="0" smtClean="0">
              <a:latin typeface="Calibri" panose="020F0502020204030204" pitchFamily="34" charset="0"/>
            </a:rPr>
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41634348-D1E7-4274-A1BB-76B4746F8EDD}" type="parTrans" cxnId="{33BF778F-D717-4F8A-B661-3F770DD7E05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D0160E50-FA55-4EE4-ADFB-18EF75F3F5DF}" type="sibTrans" cxnId="{33BF778F-D717-4F8A-B661-3F770DD7E05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AFE1F283-94EA-4454-B022-26D31AC9622F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Субвенции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9F44084B-64AD-4AE5-9274-8455853CB4FC}" type="parTrans" cxnId="{A2E79C78-AC4B-4CB9-9F00-6D496AB00DA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9F47433D-9D35-45D8-A90D-036B500AB0B4}" type="sibTrans" cxnId="{A2E79C78-AC4B-4CB9-9F00-6D496AB00DA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CA99139A-4EAB-4B57-BC26-79E8E6CBF799}" type="pres">
      <dgm:prSet presAssocID="{67C7744D-F836-439D-91A5-1D81A2E170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DE6D5-C40A-46BA-9C58-60AEC490E658}" type="pres">
      <dgm:prSet presAssocID="{8DB25C4B-1BAA-42B9-B3FF-E35F9F0E15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48FA2-7F3B-42DC-B7B9-571E34DC36CA}" type="pres">
      <dgm:prSet presAssocID="{1F3C84FA-B09B-4E9F-8ED1-AB88B9B06064}" presName="sibTrans" presStyleCnt="0"/>
      <dgm:spPr/>
    </dgm:pt>
    <dgm:pt modelId="{6EE0C736-319D-4155-B3CC-DB160B1B3EE1}" type="pres">
      <dgm:prSet presAssocID="{7B6CAEFA-3528-48B9-9902-08F0A062BD4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6B043-D67A-4CEF-86A9-AAB2B53A8E3C}" type="pres">
      <dgm:prSet presAssocID="{D0160E50-FA55-4EE4-ADFB-18EF75F3F5DF}" presName="sibTrans" presStyleCnt="0"/>
      <dgm:spPr/>
    </dgm:pt>
    <dgm:pt modelId="{18EB1483-3729-428B-9B16-664868120BEA}" type="pres">
      <dgm:prSet presAssocID="{AFE1F283-94EA-4454-B022-26D31AC962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25C1D7-CBAD-41EE-B99B-E15A5B32DFCA}" type="presOf" srcId="{67C7744D-F836-439D-91A5-1D81A2E1704D}" destId="{CA99139A-4EAB-4B57-BC26-79E8E6CBF799}" srcOrd="0" destOrd="0" presId="urn:microsoft.com/office/officeart/2005/8/layout/hList6"/>
    <dgm:cxn modelId="{32073E24-F8A1-480A-9823-F34EFB775372}" type="presOf" srcId="{7B6CAEFA-3528-48B9-9902-08F0A062BD4F}" destId="{6EE0C736-319D-4155-B3CC-DB160B1B3EE1}" srcOrd="0" destOrd="0" presId="urn:microsoft.com/office/officeart/2005/8/layout/hList6"/>
    <dgm:cxn modelId="{A2E79C78-AC4B-4CB9-9F00-6D496AB00DA2}" srcId="{67C7744D-F836-439D-91A5-1D81A2E1704D}" destId="{AFE1F283-94EA-4454-B022-26D31AC9622F}" srcOrd="2" destOrd="0" parTransId="{9F44084B-64AD-4AE5-9274-8455853CB4FC}" sibTransId="{9F47433D-9D35-45D8-A90D-036B500AB0B4}"/>
    <dgm:cxn modelId="{33BF778F-D717-4F8A-B661-3F770DD7E055}" srcId="{67C7744D-F836-439D-91A5-1D81A2E1704D}" destId="{7B6CAEFA-3528-48B9-9902-08F0A062BD4F}" srcOrd="1" destOrd="0" parTransId="{41634348-D1E7-4274-A1BB-76B4746F8EDD}" sibTransId="{D0160E50-FA55-4EE4-ADFB-18EF75F3F5DF}"/>
    <dgm:cxn modelId="{4BA6E0F1-310A-4C22-819D-131DC84A8E2E}" srcId="{67C7744D-F836-439D-91A5-1D81A2E1704D}" destId="{8DB25C4B-1BAA-42B9-B3FF-E35F9F0E1582}" srcOrd="0" destOrd="0" parTransId="{06D64B06-4BF8-40A5-B013-0B15CE50543A}" sibTransId="{1F3C84FA-B09B-4E9F-8ED1-AB88B9B06064}"/>
    <dgm:cxn modelId="{D52C1187-1426-487E-8240-D089D21803BC}" type="presOf" srcId="{AFE1F283-94EA-4454-B022-26D31AC9622F}" destId="{18EB1483-3729-428B-9B16-664868120BEA}" srcOrd="0" destOrd="0" presId="urn:microsoft.com/office/officeart/2005/8/layout/hList6"/>
    <dgm:cxn modelId="{1EF89846-3905-4AF2-86C0-5822DF04225F}" type="presOf" srcId="{8DB25C4B-1BAA-42B9-B3FF-E35F9F0E1582}" destId="{5A1DE6D5-C40A-46BA-9C58-60AEC490E658}" srcOrd="0" destOrd="0" presId="urn:microsoft.com/office/officeart/2005/8/layout/hList6"/>
    <dgm:cxn modelId="{041C8FB3-DF4F-47D3-A5C1-1B885BFAE5C9}" type="presParOf" srcId="{CA99139A-4EAB-4B57-BC26-79E8E6CBF799}" destId="{5A1DE6D5-C40A-46BA-9C58-60AEC490E658}" srcOrd="0" destOrd="0" presId="urn:microsoft.com/office/officeart/2005/8/layout/hList6"/>
    <dgm:cxn modelId="{D44F890F-9299-4AF5-B2BC-588EC522DF68}" type="presParOf" srcId="{CA99139A-4EAB-4B57-BC26-79E8E6CBF799}" destId="{9C248FA2-7F3B-42DC-B7B9-571E34DC36CA}" srcOrd="1" destOrd="0" presId="urn:microsoft.com/office/officeart/2005/8/layout/hList6"/>
    <dgm:cxn modelId="{CB758DD4-60EC-4BFA-BA12-5D3690E61487}" type="presParOf" srcId="{CA99139A-4EAB-4B57-BC26-79E8E6CBF799}" destId="{6EE0C736-319D-4155-B3CC-DB160B1B3EE1}" srcOrd="2" destOrd="0" presId="urn:microsoft.com/office/officeart/2005/8/layout/hList6"/>
    <dgm:cxn modelId="{DB76BAB8-7F48-4380-848D-1494F2AB454B}" type="presParOf" srcId="{CA99139A-4EAB-4B57-BC26-79E8E6CBF799}" destId="{CE86B043-D67A-4CEF-86A9-AAB2B53A8E3C}" srcOrd="3" destOrd="0" presId="urn:microsoft.com/office/officeart/2005/8/layout/hList6"/>
    <dgm:cxn modelId="{BFC73DBD-175C-4840-BD6B-5594E411A566}" type="presParOf" srcId="{CA99139A-4EAB-4B57-BC26-79E8E6CBF799}" destId="{18EB1483-3729-428B-9B16-664868120BE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DE6D5-C40A-46BA-9C58-60AEC490E658}">
      <dsp:nvSpPr>
        <dsp:cNvPr id="0" name=""/>
        <dsp:cNvSpPr/>
      </dsp:nvSpPr>
      <dsp:spPr>
        <a:xfrm rot="16200000">
          <a:off x="-374945" y="376213"/>
          <a:ext cx="4048539" cy="329611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Дотации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300" kern="1200" dirty="0">
            <a:latin typeface="Calibri" panose="020F0502020204030204" pitchFamily="34" charset="0"/>
          </a:endParaRPr>
        </a:p>
      </dsp:txBody>
      <dsp:txXfrm rot="5400000">
        <a:off x="1269" y="809707"/>
        <a:ext cx="3296111" cy="2429123"/>
      </dsp:txXfrm>
    </dsp:sp>
    <dsp:sp modelId="{6EE0C736-319D-4155-B3CC-DB160B1B3EE1}">
      <dsp:nvSpPr>
        <dsp:cNvPr id="0" name=""/>
        <dsp:cNvSpPr/>
      </dsp:nvSpPr>
      <dsp:spPr>
        <a:xfrm rot="16200000">
          <a:off x="3168374" y="376213"/>
          <a:ext cx="4048539" cy="3296111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3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Субсидии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в целях </a:t>
          </a:r>
          <a:r>
            <a:rPr lang="ru-RU" sz="1300" kern="1200" dirty="0" err="1" smtClean="0">
              <a:latin typeface="Calibri" panose="020F0502020204030204" pitchFamily="34" charset="0"/>
            </a:rPr>
            <a:t>софинансирования</a:t>
          </a:r>
          <a:r>
            <a:rPr lang="ru-RU" sz="1300" kern="1200" dirty="0" smtClean="0">
              <a:latin typeface="Calibri" panose="020F0502020204030204" pitchFamily="34" charset="0"/>
            </a:rPr>
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</a:t>
          </a:r>
          <a:endParaRPr lang="ru-RU" sz="1300" kern="1200" dirty="0">
            <a:latin typeface="Calibri" panose="020F0502020204030204" pitchFamily="34" charset="0"/>
          </a:endParaRPr>
        </a:p>
      </dsp:txBody>
      <dsp:txXfrm rot="5400000">
        <a:off x="3544588" y="809707"/>
        <a:ext cx="3296111" cy="2429123"/>
      </dsp:txXfrm>
    </dsp:sp>
    <dsp:sp modelId="{18EB1483-3729-428B-9B16-664868120BEA}">
      <dsp:nvSpPr>
        <dsp:cNvPr id="0" name=""/>
        <dsp:cNvSpPr/>
      </dsp:nvSpPr>
      <dsp:spPr>
        <a:xfrm rot="16200000">
          <a:off x="6711694" y="376213"/>
          <a:ext cx="4048539" cy="329611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4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Субвенции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</a:t>
          </a:r>
          <a:endParaRPr lang="ru-RU" sz="1300" kern="1200" dirty="0">
            <a:latin typeface="Calibri" panose="020F0502020204030204" pitchFamily="34" charset="0"/>
          </a:endParaRPr>
        </a:p>
      </dsp:txBody>
      <dsp:txXfrm rot="5400000">
        <a:off x="7087908" y="809707"/>
        <a:ext cx="3296111" cy="2429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1768C-DDB5-4AF6-B7AE-9C0378D0D305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6FD2E-6D76-4A3B-8D93-DCBD3082D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3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FD2E-6D76-4A3B-8D93-DCBD3082DA7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83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FD2E-6D76-4A3B-8D93-DCBD3082DA7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8CF26-6C8D-433D-B400-3D1BF85390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1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ED397-3552-4850-BBA2-49735E92433E}" type="datetimeFigureOut">
              <a:rPr lang="ru-RU" smtClean="0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0C44-A4AE-4BDC-8C0A-9F0E7CEF2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7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D5D2C-8A93-4856-B9DF-1E196E823864}" type="datetimeFigureOut">
              <a:rPr lang="ru-RU" smtClean="0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17CA-4254-4DE3-9631-54F035B17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8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C9A43-4326-4256-9AB0-463285986922}" type="datetimeFigureOut">
              <a:rPr lang="ru-RU" smtClean="0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DAA-E6D3-4804-AC3D-B8ED267707B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4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4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39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4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F43B8-6DDE-49C8-89FA-86102E1E4F05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7715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3FE93-58FD-4C93-AC2D-6FAA18F24EF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3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971D-511E-412E-A37D-63DA06B909B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34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29FC-FE3B-431A-8034-D25D85C087D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8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A834E-7349-4F02-8E43-FE6E8BC1649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5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80224-D642-4ED9-9109-22EA19770730}" type="datetimeFigureOut">
              <a:rPr lang="ru-RU" smtClean="0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68FD-5373-4A53-977B-08D3F212A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03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DF57C-E941-4436-830E-2018817F5B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76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A9036-9134-4004-BB11-F379E65E601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60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58A54-8D35-416A-9847-A6CC37328A9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11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470C-E3C8-4C53-BEDE-7FD28EE5EE4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01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71BCA-7651-449C-ABDC-763287883D0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97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004AB-E97A-4FB2-A7AC-6834450A8A3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03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7CC1B-CE93-4335-A201-164B497E08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72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F43B8-6DDE-49C8-89FA-86102E1E4F05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5740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3FE93-58FD-4C93-AC2D-6FAA18F24EF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1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971D-511E-412E-A37D-63DA06B909B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6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B4CF15-F076-4295-9C58-78361254D99A}" type="datetimeFigureOut">
              <a:rPr lang="ru-RU" smtClean="0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D185-AA89-4C02-86D7-3A45B033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50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29FC-FE3B-431A-8034-D25D85C087D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68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A834E-7349-4F02-8E43-FE6E8BC1649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77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DF57C-E941-4436-830E-2018817F5B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43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A9036-9134-4004-BB11-F379E65E601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12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58A54-8D35-416A-9847-A6CC37328A9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06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470C-E3C8-4C53-BEDE-7FD28EE5EE4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8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71BCA-7651-449C-ABDC-763287883D0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80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004AB-E97A-4FB2-A7AC-6834450A8A3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69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13.05.2019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97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13.05.2019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85F67-1EF8-4CDE-A699-363D84E9F144}" type="datetimeFigureOut">
              <a:rPr lang="ru-RU" smtClean="0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C1CE-154A-49F5-B7D2-BDB61CEC3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06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13.05.2019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3866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13.05.2019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33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13.05.2019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93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13.05.2019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34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13.05.2019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01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13.05.2019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63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13.05.2019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37364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13.05.2019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13.05.2019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9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5996C-DF24-4C30-AFAD-200F4CBDA5F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9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10CE7-3A5C-487D-9731-65741B6E5C92}" type="datetimeFigureOut">
              <a:rPr lang="ru-RU" smtClean="0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D33-2E15-4953-B103-B2CED904C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2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5F1B8-032F-41C8-827C-506BB6FB2DD2}" type="datetimeFigureOut">
              <a:rPr lang="ru-RU" smtClean="0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809-6BE8-41E2-9209-675B571A3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4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442534-D3EE-44E0-AF10-78869DE9387A}" type="datetimeFigureOut">
              <a:rPr lang="ru-RU" smtClean="0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5491-5D41-4982-9538-1659EAE1A1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8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83029-31F4-4A4C-A009-569919B5F9A3}" type="datetimeFigureOut">
              <a:rPr lang="ru-RU" smtClean="0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41DC-AC04-4048-9BE6-ED593D75CA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9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C7A77-2D96-43BD-B672-14E32EA6EFA4}" type="datetimeFigureOut">
              <a:rPr lang="ru-RU" smtClean="0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8C9B-3DB0-4174-8EF0-8CE32148E2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0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93D935-8C4C-47E3-9905-D5D03FBC7C59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51889F-6660-4670-8501-6D96FF5EB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0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93D935-8C4C-47E3-9905-D5D03FBC7C59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51889F-6660-4670-8501-6D96FF5EB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1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13.05.2019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ртур\Desktop\Шаблон Администрация\aznaka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9246" y="1797909"/>
            <a:ext cx="1672767" cy="210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8"/>
          <p:cNvSpPr txBox="1">
            <a:spLocks/>
          </p:cNvSpPr>
          <p:nvPr/>
        </p:nvSpPr>
        <p:spPr>
          <a:xfrm>
            <a:off x="6261126" y="4069835"/>
            <a:ext cx="6149009" cy="247610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marL="0" indent="0" algn="ctr">
              <a:buNone/>
            </a:pPr>
            <a:endParaRPr lang="ru-RU" sz="16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Азнакаевский муниципальный район</a:t>
            </a: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</a:t>
            </a:r>
            <a:endParaRPr lang="ru-RU" sz="2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702366" y="1943178"/>
            <a:ext cx="6082748" cy="4253314"/>
          </a:xfrm>
          <a:prstGeom prst="snip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3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2253185" y="26504"/>
            <a:ext cx="76856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tx2"/>
                </a:solidFill>
              </a:rPr>
              <a:t>Расходная часть консолидированного бюджета</a:t>
            </a:r>
          </a:p>
          <a:p>
            <a:pPr algn="ctr" eaLnBrk="1" hangingPunct="1"/>
            <a:r>
              <a:rPr lang="ru-RU" sz="2800" b="1" dirty="0" smtClean="0">
                <a:solidFill>
                  <a:schemeClr val="tx2"/>
                </a:solidFill>
              </a:rPr>
              <a:t>Азнакаевского муниципального района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799" y="980611"/>
            <a:ext cx="5271992" cy="610851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Наименование раздела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49089" y="980611"/>
            <a:ext cx="1775561" cy="610851"/>
          </a:xfrm>
          <a:prstGeom prst="roundRect">
            <a:avLst>
              <a:gd name="adj" fmla="val 4041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2020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186116" y="980611"/>
            <a:ext cx="1745782" cy="610851"/>
          </a:xfrm>
          <a:prstGeom prst="roundRect">
            <a:avLst>
              <a:gd name="adj" fmla="val 4041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2021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5865" y="2859551"/>
            <a:ext cx="5271992" cy="335019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Национальная экономика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43155" y="2859551"/>
            <a:ext cx="1775561" cy="335019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42 428,3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179694" y="2859551"/>
            <a:ext cx="1745782" cy="335019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43 121,1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5865" y="3248045"/>
            <a:ext cx="5271992" cy="310140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Жилищно-коммунальное хозяйство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43155" y="3248045"/>
            <a:ext cx="1775561" cy="310140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91 894,2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79694" y="3248045"/>
            <a:ext cx="1745782" cy="310140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93 244,8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2287" y="3973418"/>
            <a:ext cx="5271992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Образование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49577" y="3973418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1 049 526,5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186116" y="3973418"/>
            <a:ext cx="1745782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1 057 557,0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0691" y="4377636"/>
            <a:ext cx="5271992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Культура, кинематография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347981" y="4377636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138 758,0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5865" y="2450834"/>
            <a:ext cx="5271992" cy="36393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Национальная безопасность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43155" y="2450834"/>
            <a:ext cx="1775561" cy="36393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3 718,9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179694" y="2450834"/>
            <a:ext cx="1745782" cy="36393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3 776,3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8498" y="1652453"/>
            <a:ext cx="5271992" cy="34396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Общегосударственные вопросы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45788" y="1652453"/>
            <a:ext cx="1775561" cy="34396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118 856,4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182327" y="1652453"/>
            <a:ext cx="1745782" cy="34396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119 824,5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5865" y="2047059"/>
            <a:ext cx="5271992" cy="35765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Национальная оборона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343155" y="2047059"/>
            <a:ext cx="1775561" cy="35765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2 687,6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179694" y="2047059"/>
            <a:ext cx="1745782" cy="35765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2 786,3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184520" y="4377636"/>
            <a:ext cx="1745782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139 371,4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0691" y="6358373"/>
            <a:ext cx="5271992" cy="395438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Итого расходов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347981" y="6358373"/>
            <a:ext cx="1775561" cy="395438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1 492 824,1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184520" y="6358373"/>
            <a:ext cx="1745782" cy="395438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1 505 132,6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5865" y="3611660"/>
            <a:ext cx="5271992" cy="31267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Охрана окружающей среды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343155" y="3611660"/>
            <a:ext cx="1775561" cy="31267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6 055,0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179694" y="3611660"/>
            <a:ext cx="1745782" cy="31267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6 055,0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0691" y="4770309"/>
            <a:ext cx="5271992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Здравоохранение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347981" y="4770309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979,8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184520" y="4770309"/>
            <a:ext cx="1745782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1 017,9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50691" y="5167325"/>
            <a:ext cx="5271992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Социальная политика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47981" y="5167325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34 332,1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184520" y="5167325"/>
            <a:ext cx="1745782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34 764,5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52287" y="5564341"/>
            <a:ext cx="5271992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Физическая культура и спорт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349577" y="5564341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</a:rPr>
              <a:t>1 325,0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0186116" y="5564341"/>
            <a:ext cx="1745782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</a:rPr>
              <a:t>1 325,0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0691" y="5964530"/>
            <a:ext cx="5271992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Межбюджетные трансферты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347981" y="5964530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2 262,4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184520" y="5964530"/>
            <a:ext cx="1745782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2 288,9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591657" y="980611"/>
            <a:ext cx="1775096" cy="610851"/>
          </a:xfrm>
          <a:prstGeom prst="roundRect">
            <a:avLst>
              <a:gd name="adj" fmla="val 4041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2019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585257" y="2859551"/>
            <a:ext cx="1775561" cy="335019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41 242,0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585257" y="3248045"/>
            <a:ext cx="1775561" cy="310140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83 795,6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591679" y="3973418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1 042 178,6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590083" y="4377636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138 153,0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585257" y="2450834"/>
            <a:ext cx="1775561" cy="36393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3 718,0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587890" y="1652453"/>
            <a:ext cx="1775561" cy="34396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125 142,5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585257" y="2047059"/>
            <a:ext cx="1775561" cy="35765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2 678,6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590083" y="6358373"/>
            <a:ext cx="1775561" cy="395438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1 478 673,1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585257" y="3611660"/>
            <a:ext cx="1775561" cy="31267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4 969,0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590083" y="4770309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946,3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590083" y="5167325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33 469,6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591679" y="5564341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</a:rPr>
              <a:t>1 325,0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590083" y="5964530"/>
            <a:ext cx="177556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1 054,9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428218" y="980611"/>
            <a:ext cx="853207" cy="610851"/>
          </a:xfrm>
          <a:prstGeom prst="roundRect">
            <a:avLst>
              <a:gd name="adj" fmla="val 4041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Доля, %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422060" y="2859551"/>
            <a:ext cx="853431" cy="335019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2,8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422060" y="3248045"/>
            <a:ext cx="853431" cy="310140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5,6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428482" y="3973418"/>
            <a:ext cx="85343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70,5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426886" y="4377636"/>
            <a:ext cx="85343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9,3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422060" y="2450834"/>
            <a:ext cx="853431" cy="36393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0,2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424693" y="1652453"/>
            <a:ext cx="853431" cy="34396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8,5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422060" y="2047059"/>
            <a:ext cx="853431" cy="35765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0,2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426886" y="6358373"/>
            <a:ext cx="853431" cy="395438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100,0</a:t>
            </a:r>
            <a:endParaRPr lang="ru-RU" sz="16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422060" y="3611660"/>
            <a:ext cx="853431" cy="31267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0,3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426886" y="4770309"/>
            <a:ext cx="85343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0,1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426886" y="5167325"/>
            <a:ext cx="85343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2,3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428482" y="5564341"/>
            <a:ext cx="85343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0,1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426886" y="5964530"/>
            <a:ext cx="85343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0,1</a:t>
            </a:r>
            <a:endParaRPr lang="ru-RU" sz="16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/>
          <p:cNvSpPr/>
          <p:nvPr/>
        </p:nvSpPr>
        <p:spPr>
          <a:xfrm>
            <a:off x="1577146" y="1195043"/>
            <a:ext cx="9037707" cy="714375"/>
          </a:xfrm>
          <a:prstGeom prst="chevron">
            <a:avLst>
              <a:gd name="adj" fmla="val 72261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Обеспечить качественное исполнение бюджетов </a:t>
            </a:r>
          </a:p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текущего года</a:t>
            </a:r>
          </a:p>
        </p:txBody>
      </p:sp>
      <p:sp>
        <p:nvSpPr>
          <p:cNvPr id="3" name="Нашивка 2"/>
          <p:cNvSpPr/>
          <p:nvPr/>
        </p:nvSpPr>
        <p:spPr>
          <a:xfrm>
            <a:off x="1577146" y="1990381"/>
            <a:ext cx="9037707" cy="549275"/>
          </a:xfrm>
          <a:prstGeom prst="chevron">
            <a:avLst>
              <a:gd name="adj" fmla="val 88603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Усилить работу по сбору доходов</a:t>
            </a:r>
            <a:endParaRPr lang="ru-RU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1577146" y="4230343"/>
            <a:ext cx="9037707" cy="1133475"/>
          </a:xfrm>
          <a:prstGeom prst="chevron">
            <a:avLst>
              <a:gd name="adj" fmla="val 38308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Рационально и эффективно использовать средства расходной части, включая бюджетные и внебюджетные источники</a:t>
            </a:r>
            <a:endParaRPr lang="ru-RU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577146" y="2619031"/>
            <a:ext cx="9037707" cy="636587"/>
          </a:xfrm>
          <a:prstGeom prst="chevron">
            <a:avLst>
              <a:gd name="adj" fmla="val 70818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Максимально сократить задолженность по налогам</a:t>
            </a:r>
            <a:endParaRPr lang="ru-RU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577146" y="3336580"/>
            <a:ext cx="9037707" cy="812800"/>
          </a:xfrm>
          <a:prstGeom prst="chevron">
            <a:avLst>
              <a:gd name="adj" fmla="val 54891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Завершить работу по мобилизации имущественных налогов</a:t>
            </a:r>
            <a:endParaRPr lang="ru-RU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577146" y="5444780"/>
            <a:ext cx="9037707" cy="874712"/>
          </a:xfrm>
          <a:prstGeom prst="chevron">
            <a:avLst>
              <a:gd name="adj" fmla="val 45455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Обеспечить эффективное и полное использование </a:t>
            </a:r>
            <a:br>
              <a:rPr lang="ru-RU" sz="2400" b="1" dirty="0">
                <a:latin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</a:rPr>
              <a:t>бюджетных средств</a:t>
            </a:r>
            <a:endParaRPr lang="ru-RU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62472" name="TextBox 21"/>
          <p:cNvSpPr txBox="1">
            <a:spLocks noChangeArrowheads="1"/>
          </p:cNvSpPr>
          <p:nvPr/>
        </p:nvSpPr>
        <p:spPr bwMode="auto">
          <a:xfrm>
            <a:off x="4091829" y="280849"/>
            <a:ext cx="4008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tx2"/>
                </a:solidFill>
              </a:rPr>
              <a:t>Задачи </a:t>
            </a:r>
            <a:r>
              <a:rPr lang="ru-RU" sz="3600" b="1" smtClean="0">
                <a:solidFill>
                  <a:schemeClr val="tx2"/>
                </a:solidFill>
              </a:rPr>
              <a:t>на 2019 </a:t>
            </a:r>
            <a:r>
              <a:rPr lang="ru-RU" sz="3600" b="1" dirty="0" smtClean="0">
                <a:solidFill>
                  <a:schemeClr val="tx2"/>
                </a:solidFill>
              </a:rPr>
              <a:t>год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/>
          <p:cNvSpPr txBox="1">
            <a:spLocks noChangeArrowheads="1"/>
          </p:cNvSpPr>
          <p:nvPr/>
        </p:nvSpPr>
        <p:spPr bwMode="auto">
          <a:xfrm>
            <a:off x="2551093" y="130629"/>
            <a:ext cx="71479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Показатели, характеризующие</a:t>
            </a:r>
          </a:p>
          <a:p>
            <a:pPr algn="ctr" eaLnBrk="1" hangingPunct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Азнакаевский муниципальный район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434799" y="1625283"/>
            <a:ext cx="5157620" cy="4614282"/>
          </a:xfrm>
          <a:prstGeom prst="snip2Diag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6838121" y="1462702"/>
            <a:ext cx="46647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Площадь: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2 143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км</a:t>
            </a:r>
            <a:r>
              <a:rPr lang="ru-RU" sz="2000" b="1" baseline="30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Население: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62 050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чел.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+mn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281532" y="2683814"/>
            <a:ext cx="2643808" cy="1223618"/>
          </a:xfrm>
          <a:prstGeom prst="round2DiagRect">
            <a:avLst>
              <a:gd name="adj1" fmla="val 36162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</a:p>
          <a:p>
            <a:pPr algn="ctr"/>
            <a:r>
              <a:rPr lang="ru-RU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b="1" u="sng" dirty="0">
                <a:solidFill>
                  <a:schemeClr val="tx1"/>
                </a:solidFill>
                <a:latin typeface="Calibri" panose="020F0502020204030204" pitchFamily="34" charset="0"/>
              </a:rPr>
              <a:t>м</a:t>
            </a:r>
            <a:r>
              <a:rPr lang="ru-RU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униципальный район</a:t>
            </a: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Азнакаевский муниципальный район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230142" y="2683814"/>
            <a:ext cx="2643808" cy="1223618"/>
          </a:xfrm>
          <a:prstGeom prst="round2DiagRect">
            <a:avLst>
              <a:gd name="adj1" fmla="val 38328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2 </a:t>
            </a:r>
          </a:p>
          <a:p>
            <a:pPr algn="ctr"/>
            <a:r>
              <a:rPr lang="ru-RU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городских поселения</a:t>
            </a:r>
            <a:endParaRPr lang="ru-RU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г. Азнакаево,</a:t>
            </a: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пгт</a:t>
            </a:r>
            <a: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 Актюбинский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281532" y="4267202"/>
            <a:ext cx="5592418" cy="2267384"/>
          </a:xfrm>
          <a:prstGeom prst="round2DiagRect">
            <a:avLst>
              <a:gd name="adj1" fmla="val 21927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26</a:t>
            </a:r>
          </a:p>
          <a:p>
            <a:pPr algn="ctr"/>
            <a:r>
              <a:rPr lang="ru-RU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сельских поселений</a:t>
            </a:r>
            <a:endParaRPr lang="ru-RU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Агерзинское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Алькеевское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Асеевское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Балтачевское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Бирючевское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Вахитовское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Верхнестярлинское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Ильбяковское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Какре-Елгинское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Карамалинское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Мальбагушское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Масягутовское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Микулинское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</a:p>
          <a:p>
            <a:pPr algn="ctr"/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Сапеевское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Сарлинское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Сухояшское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Татарско-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Шуганское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Тойкинское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Тумутукское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</a:p>
          <a:p>
            <a:pPr algn="ctr"/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Уразаевское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Урманаевское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Урсаевское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Учаллинское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Чалпинское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Чемодуровское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Чубар-Абдулловское</a:t>
            </a:r>
            <a:r>
              <a:rPr lang="ru-RU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СП</a:t>
            </a:r>
          </a:p>
        </p:txBody>
      </p:sp>
    </p:spTree>
    <p:extLst>
      <p:ext uri="{BB962C8B-B14F-4D97-AF65-F5344CB8AC3E}">
        <p14:creationId xmlns:p14="http://schemas.microsoft.com/office/powerpoint/2010/main" val="245945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1"/>
          <p:cNvSpPr txBox="1">
            <a:spLocks noChangeArrowheads="1"/>
          </p:cNvSpPr>
          <p:nvPr/>
        </p:nvSpPr>
        <p:spPr bwMode="auto">
          <a:xfrm>
            <a:off x="3408405" y="44482"/>
            <a:ext cx="53751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Основные принципы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335643" y="2072944"/>
            <a:ext cx="5627757" cy="996812"/>
          </a:xfrm>
          <a:prstGeom prst="round2DiagRect">
            <a:avLst>
              <a:gd name="adj1" fmla="val 29962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Постоянное взаимодействие и совместная работа с администраторами доходов, обеспечение качественного прогнозирования и стабильного поступления доходов в местный бюджет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335643" y="3206005"/>
            <a:ext cx="5627757" cy="818315"/>
          </a:xfrm>
          <a:prstGeom prst="round2DiagRect">
            <a:avLst>
              <a:gd name="adj1" fmla="val 3245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Усиление ответственности главных администратора доходов бюджета в целях повышение уровня собираемости доходов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335643" y="4160569"/>
            <a:ext cx="5627757" cy="678764"/>
          </a:xfrm>
          <a:prstGeom prst="round2DiagRect">
            <a:avLst>
              <a:gd name="adj1" fmla="val 37687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Повышение платежной дисциплины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335643" y="4977233"/>
            <a:ext cx="5627757" cy="678764"/>
          </a:xfrm>
          <a:prstGeom prst="round2DiagRect">
            <a:avLst>
              <a:gd name="adj1" fmla="val 38933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Эффективное использование муниципального имущества 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306790" y="5793897"/>
            <a:ext cx="5627757" cy="829503"/>
          </a:xfrm>
          <a:prstGeom prst="round2DiagRect">
            <a:avLst>
              <a:gd name="adj1" fmla="val 41949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Максимальное использование земель, находящихся в муниципальной собственности, и земель, собственность на которые не разграничена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92653" y="1988153"/>
            <a:ext cx="5600147" cy="1030803"/>
          </a:xfrm>
          <a:prstGeom prst="round2DiagRect">
            <a:avLst>
              <a:gd name="adj1" fmla="val 36915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Мониторинг налогоплательщиков, снизивших поступления НДФЛ, легализация «теневой» заработной платы, выявление «конвертных» выплат и иных схем ухода от уплаты НДФЛ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92653" y="3156856"/>
            <a:ext cx="5600147" cy="947142"/>
          </a:xfrm>
          <a:prstGeom prst="round2DiagRect">
            <a:avLst>
              <a:gd name="adj1" fmla="val 3485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Проведение работы по сокращению недоимки по налогам и сборам, а также задолженности по арендам платежам и административным штрафам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92653" y="4241898"/>
            <a:ext cx="5600147" cy="744935"/>
          </a:xfrm>
          <a:prstGeom prst="round2DiagRect">
            <a:avLst>
              <a:gd name="adj1" fmla="val 48689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Повышение роли программно-целевого планирования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92653" y="5124733"/>
            <a:ext cx="5600147" cy="744935"/>
          </a:xfrm>
          <a:prstGeom prst="round2DiagRect">
            <a:avLst>
              <a:gd name="adj1" fmla="val 4513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Оптимизация бюджетных расходов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92653" y="6007568"/>
            <a:ext cx="5600147" cy="744935"/>
          </a:xfrm>
          <a:prstGeom prst="round2DiagRect">
            <a:avLst>
              <a:gd name="adj1" fmla="val 39794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Повышение качества оказываемых государственных и муниципальных услуг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190499" y="892329"/>
            <a:ext cx="5804453" cy="815102"/>
          </a:xfrm>
          <a:prstGeom prst="parallelogram">
            <a:avLst>
              <a:gd name="adj" fmla="val 37365"/>
            </a:avLst>
          </a:prstGeom>
          <a:solidFill>
            <a:srgbClr val="4E67C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3600" b="1" dirty="0">
                <a:solidFill>
                  <a:schemeClr val="bg1"/>
                </a:solidFill>
              </a:rPr>
              <a:t>н</a:t>
            </a:r>
            <a:r>
              <a:rPr lang="ru-RU" sz="3600" b="1" dirty="0" smtClean="0">
                <a:solidFill>
                  <a:schemeClr val="bg1"/>
                </a:solidFill>
              </a:rPr>
              <a:t>алоговой политики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6247294" y="892329"/>
            <a:ext cx="5804453" cy="821353"/>
          </a:xfrm>
          <a:prstGeom prst="parallelogram">
            <a:avLst>
              <a:gd name="adj" fmla="val 34159"/>
            </a:avLst>
          </a:prstGeom>
          <a:solidFill>
            <a:srgbClr val="4E67C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bg1"/>
                </a:solidFill>
              </a:rPr>
              <a:t>бюджетной политики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297745"/>
              </p:ext>
            </p:extLst>
          </p:nvPr>
        </p:nvGraphicFramePr>
        <p:xfrm>
          <a:off x="155300" y="842664"/>
          <a:ext cx="5870131" cy="5867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21495"/>
                <a:gridCol w="901148"/>
                <a:gridCol w="980661"/>
                <a:gridCol w="9668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Макроэкономические показатели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Валовой региональный продукт (в основных ценах), 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71 844,1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76 293,3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81 726,6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ценах, в % к предыдущему году</a:t>
                      </a: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потребительских цен, в % к декабрю предыдущего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отгруженной продукции (работ, услуг), млн. руб.</a:t>
                      </a: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13 302,1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13 741,1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14 194,5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промышленного производства, % к предыдущему году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продукции сельского хозяйства, млн. руб.</a:t>
                      </a: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3 157,0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ценах, в % к предыдущему году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(в основной капитал) по территории за счет всех источников финансирования, млн. руб.</a:t>
                      </a: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ценах, в % к предыдущему году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торговли, млн. руб.</a:t>
                      </a: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4 733,7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5 065,1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5 444,9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ценах, в % к предыдущему году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" name="TextBox 21"/>
          <p:cNvSpPr txBox="1">
            <a:spLocks noChangeArrowheads="1"/>
          </p:cNvSpPr>
          <p:nvPr/>
        </p:nvSpPr>
        <p:spPr bwMode="auto">
          <a:xfrm>
            <a:off x="2337609" y="3"/>
            <a:ext cx="75168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Прогноз социально-экономическая развития бюджета</a:t>
            </a:r>
          </a:p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 2019 год и плановый период 2020 и 2021 годов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466884"/>
              </p:ext>
            </p:extLst>
          </p:nvPr>
        </p:nvGraphicFramePr>
        <p:xfrm>
          <a:off x="6143625" y="840872"/>
          <a:ext cx="5870131" cy="587425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21495"/>
                <a:gridCol w="901148"/>
                <a:gridCol w="980661"/>
                <a:gridCol w="966827"/>
              </a:tblGrid>
              <a:tr h="354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60"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Уровень жизни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00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/>
                        <a:t>Доходы на душу населения, в среднем за месяц, руб.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23 029,3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23 835,3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24 788,7</a:t>
                      </a:r>
                    </a:p>
                  </a:txBody>
                  <a:tcPr anchor="ctr"/>
                </a:tc>
              </a:tr>
              <a:tr h="3541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/>
                        <a:t>в % к предыдущему году</a:t>
                      </a:r>
                      <a:endParaRPr lang="ru-RU" sz="1200" dirty="0"/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45800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/>
                        <a:t>Расходы населения, в среднем за месяц рублей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22 338,4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23 120,2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24 045,0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41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/>
                        <a:t>в % к предыдущему году</a:t>
                      </a:r>
                      <a:endParaRPr lang="ru-RU" sz="1200" dirty="0"/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354160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Промышленность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4160"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/>
                        <a:t>Производство важнейших видов промышленной продукции:</a:t>
                      </a:r>
                      <a:endParaRPr lang="ru-RU" sz="1200" dirty="0"/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41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/>
                        <a:t>Нефть, млн. т.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4160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Агропромышленный комплекс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4160"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/>
                        <a:t>Производство основных видов сельскохозяйственной продукции: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41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/>
                        <a:t>Зерно (в виде после доработки), тыс. т.</a:t>
                      </a:r>
                      <a:endParaRPr lang="ru-RU" sz="1200" dirty="0"/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3541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/>
                        <a:t>Овощи, т.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41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Мясо (скот и птица в живом весе), т.</a:t>
                      </a: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3 465,0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3541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Молоко, 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49 635,0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52 116,0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41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Яйца, тыс. т.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4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4576" y="223628"/>
            <a:ext cx="10239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spc="2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Бюджет</a:t>
            </a:r>
            <a:r>
              <a:rPr lang="ru-RU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20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r>
              <a:rPr lang="ru-RU" sz="2800" b="1" u="sng" dirty="0" smtClean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Консолидированный бюджет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1650" y="3351212"/>
            <a:ext cx="3568700" cy="865187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1 478 673,1</a:t>
            </a:r>
          </a:p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1 492 824,1</a:t>
            </a:r>
          </a:p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1 505 132,6</a:t>
            </a:r>
            <a:endParaRPr lang="ru-RU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80350" y="3351213"/>
            <a:ext cx="3568700" cy="86518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1 478 673,1</a:t>
            </a:r>
          </a:p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1 492 824,1</a:t>
            </a:r>
          </a:p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1 505 132,6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50" y="5229632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2019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2020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2021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  <a:endParaRPr lang="ru-RU" sz="1400" b="1" u="sng" dirty="0">
              <a:latin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2950" y="2337979"/>
            <a:ext cx="10706100" cy="1013234"/>
          </a:xfrm>
          <a:prstGeom prst="roundRect">
            <a:avLst>
              <a:gd name="adj" fmla="val 4041"/>
            </a:avLst>
          </a:prstGeom>
          <a:solidFill>
            <a:srgbClr val="4E67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Консолидированный бюджет </a:t>
            </a:r>
          </a:p>
          <a:p>
            <a:pPr lvl="0" algn="ctr">
              <a:defRPr/>
            </a:pP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Азнакаевского муниципального района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9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Азнакаевского муниципального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района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16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городских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поселений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803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сельских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поселений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17696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</a:rPr>
              <a:t>1 362 685,0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</a:rPr>
              <a:t>1 367 287,9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</a:rPr>
              <a:t>1 377 150,1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14673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</a:rPr>
              <a:t>1 362 685,0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</a:rPr>
              <a:t>1 367 287,9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</a:rPr>
              <a:t>1 377 150,1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2950" y="3351211"/>
            <a:ext cx="3557584" cy="865187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2019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2020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2021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  <a:endParaRPr lang="ru-RU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11650" y="5229632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2019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2020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2021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  <a:endParaRPr lang="ru-RU" sz="1400" b="1" u="sng" dirty="0">
              <a:latin typeface="Calibri" panose="020F0502020204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86396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</a:rPr>
              <a:t>146 044,8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147 708,7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149 041,9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83373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</a:rPr>
              <a:t>146 044,8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147 708,7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149 041,9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80350" y="5229629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2019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2020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2021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  <a:endParaRPr lang="ru-RU" sz="1400" b="1" u="sng" dirty="0">
              <a:latin typeface="Calibri" panose="020F0502020204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55096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</a:rPr>
              <a:t>153 196,6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156 254,0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156 609,4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252073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</a:rPr>
              <a:t>153 196,6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156 254,0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156 609,4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95744" y="6553128"/>
            <a:ext cx="521208" cy="192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Прямоугольник 21"/>
          <p:cNvSpPr/>
          <p:nvPr/>
        </p:nvSpPr>
        <p:spPr>
          <a:xfrm>
            <a:off x="8801100" y="6553128"/>
            <a:ext cx="521208" cy="192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>
          <a:xfrm>
            <a:off x="7687818" y="6553128"/>
            <a:ext cx="1042416" cy="192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Доходы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93174" y="6553128"/>
            <a:ext cx="1566926" cy="192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34068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3699167" y="-25759"/>
            <a:ext cx="5017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tx2"/>
                </a:solidFill>
              </a:rPr>
              <a:t>Закрепление налогов и сборов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043" y="357209"/>
            <a:ext cx="11661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уровень бюджета наделен собственными, </a:t>
            </a:r>
            <a:r>
              <a:rPr lang="ru-RU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законодательно закрепленными доходными источниками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369" y="733236"/>
            <a:ext cx="5453757" cy="686456"/>
          </a:xfrm>
          <a:prstGeom prst="roundRect">
            <a:avLst>
              <a:gd name="adj" fmla="val 832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Наименование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415" y="1430792"/>
            <a:ext cx="5453757" cy="666680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atin typeface="Calibri" panose="020F0502020204030204" pitchFamily="34" charset="0"/>
              </a:rPr>
              <a:t>Налог на доходы физических лиц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25126" y="739366"/>
            <a:ext cx="3369493" cy="666586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района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25126" y="1423922"/>
            <a:ext cx="3370375" cy="666680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5% - от городских поселений; 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 - от сельских поселений; 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51,7% 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дополнительный норматив из бюджета Республики Татарстан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415" y="2099684"/>
            <a:ext cx="5453757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atin typeface="Calibri" panose="020F0502020204030204" pitchFamily="34" charset="0"/>
              </a:rPr>
              <a:t>Единый налог на вмененный доход 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25126" y="2092814"/>
            <a:ext cx="3370375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415" y="2498578"/>
            <a:ext cx="5453757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Упрощенная система налогообложения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25126" y="2491708"/>
            <a:ext cx="3370375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415" y="2893530"/>
            <a:ext cx="5453757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Единый сельскохозяйственный налог 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25126" y="2886660"/>
            <a:ext cx="3370375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415" y="3283452"/>
            <a:ext cx="5453757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на имущество физических лиц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25126" y="3276582"/>
            <a:ext cx="3370375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95424" y="741695"/>
            <a:ext cx="1041894" cy="661051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города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38099" y="744024"/>
            <a:ext cx="2213114" cy="651578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сельских поселений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415" y="3675084"/>
            <a:ext cx="5453757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Земельный налог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96455" y="1426251"/>
            <a:ext cx="1041894" cy="666680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38099" y="1430792"/>
            <a:ext cx="2213114" cy="666680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</a:rPr>
              <a:t>4%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525126" y="3668214"/>
            <a:ext cx="3370375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0415" y="4066718"/>
            <a:ext cx="5453757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, взимаемый в связи с применением патентной системы налогообложения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525126" y="4059848"/>
            <a:ext cx="3370375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96455" y="2095143"/>
            <a:ext cx="104189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938099" y="2099684"/>
            <a:ext cx="221311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415" y="4588234"/>
            <a:ext cx="5453757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Госпошлина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525126" y="4581364"/>
            <a:ext cx="3370375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 совершение юридических значимых действий и выдачу документов – 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96455" y="2494037"/>
            <a:ext cx="104189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938099" y="2498578"/>
            <a:ext cx="221311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0415" y="5088874"/>
            <a:ext cx="5453757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на добычу общераспространенных полезных ископаемых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525126" y="5082004"/>
            <a:ext cx="3370375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96455" y="2888989"/>
            <a:ext cx="104189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938099" y="2893530"/>
            <a:ext cx="221311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0415" y="5588714"/>
            <a:ext cx="5453757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Акцизы на нефтепродукты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525126" y="5581844"/>
            <a:ext cx="3370375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2,2642%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896455" y="3278911"/>
            <a:ext cx="104189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938099" y="3283452"/>
            <a:ext cx="221311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0415" y="5964989"/>
            <a:ext cx="5453757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Аренда и продажа земельных участков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525126" y="5958119"/>
            <a:ext cx="3370375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50% - от городских поселений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 от сельских поселений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896455" y="3670543"/>
            <a:ext cx="104189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938099" y="3675084"/>
            <a:ext cx="221311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70415" y="6480316"/>
            <a:ext cx="5453757" cy="3411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Штрафы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5525126" y="6473446"/>
            <a:ext cx="3370375" cy="3411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896455" y="4062177"/>
            <a:ext cx="1041894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938099" y="4066718"/>
            <a:ext cx="2213114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896455" y="5584173"/>
            <a:ext cx="104189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9938099" y="5588714"/>
            <a:ext cx="221311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896455" y="4583693"/>
            <a:ext cx="1041894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938099" y="4588234"/>
            <a:ext cx="2213114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</a:rPr>
              <a:t>з</a:t>
            </a:r>
            <a:r>
              <a:rPr lang="ru-RU" sz="1200" smtClean="0">
                <a:latin typeface="Calibri" panose="020F0502020204030204" pitchFamily="34" charset="0"/>
              </a:rPr>
              <a:t>а </a:t>
            </a:r>
            <a:r>
              <a:rPr lang="ru-RU" sz="1200" dirty="0">
                <a:latin typeface="Calibri" panose="020F0502020204030204" pitchFamily="34" charset="0"/>
              </a:rPr>
              <a:t>совершение нотариальных действий – 100%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8896455" y="6475775"/>
            <a:ext cx="1041894" cy="3411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9938099" y="6480316"/>
            <a:ext cx="2213114" cy="3411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896455" y="5084333"/>
            <a:ext cx="1041894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9938099" y="5088874"/>
            <a:ext cx="2213114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896455" y="5960448"/>
            <a:ext cx="1041894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9938099" y="5964989"/>
            <a:ext cx="2213114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3727467" y="254224"/>
            <a:ext cx="4737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tx2"/>
                </a:solidFill>
              </a:rPr>
              <a:t>Безвозмездные поступления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120597" y="874643"/>
            <a:ext cx="9918464" cy="136252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Межбюджетные трансферты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 -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06775372"/>
              </p:ext>
            </p:extLst>
          </p:nvPr>
        </p:nvGraphicFramePr>
        <p:xfrm>
          <a:off x="903356" y="2544417"/>
          <a:ext cx="10385288" cy="404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8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2077175" y="298398"/>
            <a:ext cx="8037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tx2"/>
                </a:solidFill>
              </a:rPr>
              <a:t>Структура доходов консолидированного бюджета</a:t>
            </a:r>
          </a:p>
          <a:p>
            <a:pPr algn="ctr" eaLnBrk="1" hangingPunct="1"/>
            <a:r>
              <a:rPr lang="ru-RU" sz="2800" b="1" dirty="0" smtClean="0">
                <a:solidFill>
                  <a:schemeClr val="tx2"/>
                </a:solidFill>
              </a:rPr>
              <a:t>Азнакаевского муниципального района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403012"/>
              </p:ext>
            </p:extLst>
          </p:nvPr>
        </p:nvGraphicFramePr>
        <p:xfrm>
          <a:off x="589675" y="1567361"/>
          <a:ext cx="11152452" cy="4886449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3841822"/>
                <a:gridCol w="2625174"/>
                <a:gridCol w="2342728"/>
                <a:gridCol w="2342728"/>
              </a:tblGrid>
              <a:tr h="8288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Наименование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>
                    <a:lnT w="12700" cap="flat" cmpd="sng" algn="ctr">
                      <a:solidFill>
                        <a:srgbClr val="3EA6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2019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>
                    <a:lnT w="12700" cap="flat" cmpd="sng" algn="ctr">
                      <a:solidFill>
                        <a:srgbClr val="3EA6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2020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>
                    <a:lnT w="12700" cap="flat" cmpd="sng" algn="ctr">
                      <a:solidFill>
                        <a:srgbClr val="3EA6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2021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>
                    <a:lnT w="12700" cap="flat" cmpd="sng" algn="ctr">
                      <a:solidFill>
                        <a:srgbClr val="3EA6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9017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Доходы всего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1 478 673,1</a:t>
                      </a:r>
                    </a:p>
                  </a:txBody>
                  <a:tcPr marL="51435" marR="51435" marT="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</a:rPr>
                        <a:t>1 492 824,1</a:t>
                      </a:r>
                      <a:endParaRPr lang="ru-RU" sz="2400" dirty="0"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</a:rPr>
                        <a:t>1 505 132,6</a:t>
                      </a:r>
                      <a:endParaRPr lang="ru-RU" sz="2400" dirty="0"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49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в том числе: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ctr" horzOverflow="overflow"/>
                </a:tc>
              </a:tr>
              <a:tr h="9191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68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Налоговые доходы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800 851,5</a:t>
                      </a:r>
                    </a:p>
                  </a:txBody>
                  <a:tcPr marL="51435" marR="51435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833 124,5</a:t>
                      </a:r>
                    </a:p>
                  </a:txBody>
                  <a:tcPr marL="51435" marR="51435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</a:rPr>
                        <a:t>831 286,8</a:t>
                      </a:r>
                      <a:endParaRPr lang="ru-RU" sz="2400" dirty="0"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6579">
                <a:tc>
                  <a:txBody>
                    <a:bodyPr/>
                    <a:lstStyle/>
                    <a:p>
                      <a:pPr marL="268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Неналоговые доходы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37 028,0</a:t>
                      </a:r>
                    </a:p>
                  </a:txBody>
                  <a:tcPr marL="51435" marR="51435" marT="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37 963,0</a:t>
                      </a:r>
                    </a:p>
                  </a:txBody>
                  <a:tcPr marL="51435" marR="51435" marT="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</a:rPr>
                        <a:t>38 124,0</a:t>
                      </a:r>
                      <a:endParaRPr lang="ru-RU" sz="2400" dirty="0"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5257">
                <a:tc>
                  <a:txBody>
                    <a:bodyPr/>
                    <a:lstStyle/>
                    <a:p>
                      <a:pPr marL="268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Безвозмездные поступления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>
                    <a:lnB w="12700" cap="flat" cmpd="sng" algn="ctr">
                      <a:solidFill>
                        <a:srgbClr val="3EA6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640 793,6</a:t>
                      </a:r>
                    </a:p>
                  </a:txBody>
                  <a:tcPr marL="51435" marR="51435" marT="0" marB="0" anchor="ctr" horzOverflow="overflow">
                    <a:lnB w="12700" cap="flat" cmpd="sng" algn="ctr">
                      <a:solidFill>
                        <a:srgbClr val="3EA6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621 736,6</a:t>
                      </a:r>
                    </a:p>
                  </a:txBody>
                  <a:tcPr marL="51435" marR="51435" marT="0" marB="0" anchor="ctr" horzOverflow="overflow">
                    <a:lnB w="12700" cap="flat" cmpd="sng" algn="ctr">
                      <a:solidFill>
                        <a:srgbClr val="3EA6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</a:rPr>
                        <a:t>635 721,8</a:t>
                      </a:r>
                      <a:endParaRPr lang="ru-RU" sz="2400" dirty="0"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ctr" horzOverflow="overflow">
                    <a:lnB w="12700" cap="flat" cmpd="sng" algn="ctr">
                      <a:solidFill>
                        <a:srgbClr val="3EA6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638940" y="1166540"/>
            <a:ext cx="110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1400" dirty="0" smtClean="0"/>
              <a:t>тыс. 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1061721" y="271894"/>
            <a:ext cx="100685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Программно-целевые расходы консолидированного бюджета</a:t>
            </a:r>
          </a:p>
          <a:p>
            <a:pPr algn="ctr" eaLnBrk="1" hangingPunct="1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Азнакаевского муниципального района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0818" y="2111395"/>
            <a:ext cx="2680251" cy="666680"/>
          </a:xfrm>
          <a:prstGeom prst="roundRect">
            <a:avLst>
              <a:gd name="adj" fmla="val 83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Доходы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61070" y="2111395"/>
            <a:ext cx="1941978" cy="666680"/>
          </a:xfrm>
          <a:prstGeom prst="roundRect">
            <a:avLst>
              <a:gd name="adj" fmla="val 83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1 386 487,6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9114" y="2105778"/>
            <a:ext cx="1828817" cy="666680"/>
          </a:xfrm>
          <a:prstGeom prst="roundRect">
            <a:avLst>
              <a:gd name="adj" fmla="val 83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1 501 942,9</a:t>
            </a:r>
            <a:endParaRPr lang="ru-RU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00185" y="2107650"/>
            <a:ext cx="1817580" cy="666680"/>
          </a:xfrm>
          <a:prstGeom prst="roundRect">
            <a:avLst>
              <a:gd name="adj" fmla="val 83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smtClean="0">
                <a:latin typeface="Trebuchet MS" panose="020B0603020202020204" pitchFamily="34" charset="0"/>
              </a:rPr>
              <a:t>1 489 732,4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8179" y="1457379"/>
            <a:ext cx="2680234" cy="651578"/>
          </a:xfrm>
          <a:prstGeom prst="roundRect">
            <a:avLst>
              <a:gd name="adj" fmla="val 8320"/>
            </a:avLst>
          </a:prstGeom>
          <a:solidFill>
            <a:srgbClr val="4E67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8414" y="1457379"/>
            <a:ext cx="1941978" cy="651578"/>
          </a:xfrm>
          <a:prstGeom prst="roundRect">
            <a:avLst>
              <a:gd name="adj" fmla="val 4041"/>
            </a:avLst>
          </a:prstGeom>
          <a:solidFill>
            <a:srgbClr val="4E67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2018 год</a:t>
            </a:r>
            <a:endParaRPr lang="ru-RU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9114" y="1456072"/>
            <a:ext cx="1828817" cy="645961"/>
          </a:xfrm>
          <a:prstGeom prst="roundRect">
            <a:avLst>
              <a:gd name="adj" fmla="val 4041"/>
            </a:avLst>
          </a:prstGeom>
          <a:solidFill>
            <a:srgbClr val="4E67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2021 год</a:t>
            </a:r>
            <a:endParaRPr lang="ru-RU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00185" y="1456072"/>
            <a:ext cx="1817581" cy="651578"/>
          </a:xfrm>
          <a:prstGeom prst="roundRect">
            <a:avLst>
              <a:gd name="adj" fmla="val 4041"/>
            </a:avLst>
          </a:prstGeom>
          <a:solidFill>
            <a:srgbClr val="4E67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2020 год</a:t>
            </a:r>
            <a:endParaRPr lang="ru-RU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08920" y="2111395"/>
            <a:ext cx="1596293" cy="666680"/>
          </a:xfrm>
          <a:prstGeom prst="roundRect">
            <a:avLst>
              <a:gd name="adj" fmla="val 83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1 478 673,1</a:t>
            </a:r>
            <a:endParaRPr lang="ru-RU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80818" y="2778075"/>
            <a:ext cx="2680251" cy="666680"/>
          </a:xfrm>
          <a:prstGeom prst="roundRect">
            <a:avLst>
              <a:gd name="adj" fmla="val 832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Расходы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61070" y="2778075"/>
            <a:ext cx="1941978" cy="666680"/>
          </a:xfrm>
          <a:prstGeom prst="roundRect">
            <a:avLst>
              <a:gd name="adj" fmla="val 832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1 373 180,6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719115" y="2774330"/>
            <a:ext cx="1828817" cy="666680"/>
          </a:xfrm>
          <a:prstGeom prst="roundRect">
            <a:avLst>
              <a:gd name="adj" fmla="val 832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1 501 942,9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403892" y="2111395"/>
            <a:ext cx="496293" cy="666680"/>
          </a:xfrm>
          <a:prstGeom prst="roundRect">
            <a:avLst>
              <a:gd name="adj" fmla="val 83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00185" y="2774330"/>
            <a:ext cx="1817580" cy="666680"/>
          </a:xfrm>
          <a:prstGeom prst="roundRect">
            <a:avLst>
              <a:gd name="adj" fmla="val 832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>
                <a:latin typeface="Trebuchet MS" panose="020B0603020202020204" pitchFamily="34" charset="0"/>
              </a:rPr>
              <a:t>1 489 732,4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08920" y="2778075"/>
            <a:ext cx="1596293" cy="666680"/>
          </a:xfrm>
          <a:prstGeom prst="roundRect">
            <a:avLst>
              <a:gd name="adj" fmla="val 832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1 478 673,1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80818" y="3444755"/>
            <a:ext cx="2680251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latin typeface="Trebuchet MS" panose="020B0603020202020204" pitchFamily="34" charset="0"/>
              </a:rPr>
              <a:t>Профицит + /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latin typeface="Trebuchet MS" panose="020B0603020202020204" pitchFamily="34" charset="0"/>
              </a:rPr>
              <a:t>Дефицит -</a:t>
            </a:r>
            <a:endParaRPr lang="ru-RU" sz="1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61070" y="3444755"/>
            <a:ext cx="1941978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0,0</a:t>
            </a:r>
            <a:endParaRPr lang="ru-RU" sz="1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719115" y="3441010"/>
            <a:ext cx="1828817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00185" y="3441010"/>
            <a:ext cx="1817580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400" dirty="0">
              <a:latin typeface="Trebuchet MS" panose="020B0603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808920" y="3444755"/>
            <a:ext cx="1596293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83452" y="4242343"/>
            <a:ext cx="2680251" cy="666680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Программно-целевые расходы</a:t>
            </a:r>
            <a:endParaRPr lang="ru-RU" sz="16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63704" y="4242343"/>
            <a:ext cx="1941978" cy="666680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1 141 814,3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719115" y="4242343"/>
            <a:ext cx="1828817" cy="666680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1 222 251,2</a:t>
            </a:r>
            <a:endParaRPr lang="ru-RU" sz="16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900185" y="4242343"/>
            <a:ext cx="1817580" cy="666680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1 213 193,1</a:t>
            </a:r>
            <a:endParaRPr lang="ru-RU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11554" y="4242343"/>
            <a:ext cx="1593663" cy="666680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1 208 337,3</a:t>
            </a:r>
            <a:endParaRPr lang="ru-RU" sz="16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83452" y="4909023"/>
            <a:ext cx="2680251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Доля программно-целевых расходов</a:t>
            </a:r>
            <a:endParaRPr lang="ru-RU" sz="12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863704" y="4909023"/>
            <a:ext cx="1941978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82,4%</a:t>
            </a:r>
            <a:endParaRPr lang="ru-RU" sz="12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719115" y="4909023"/>
            <a:ext cx="1828817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81,2%</a:t>
            </a:r>
            <a:endParaRPr lang="ru-RU" sz="12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900185" y="4909023"/>
            <a:ext cx="1817580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81,3%</a:t>
            </a:r>
            <a:endParaRPr lang="ru-RU" sz="12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811554" y="4909023"/>
            <a:ext cx="1593663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81,7%</a:t>
            </a:r>
            <a:endParaRPr lang="ru-RU" sz="12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183452" y="5461029"/>
            <a:ext cx="2680251" cy="666680"/>
          </a:xfrm>
          <a:prstGeom prst="roundRect">
            <a:avLst>
              <a:gd name="adj" fmla="val 832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Расходы социально-культурный сфере</a:t>
            </a:r>
            <a:endParaRPr lang="ru-RU" sz="16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863704" y="5461029"/>
            <a:ext cx="1941978" cy="666680"/>
          </a:xfrm>
          <a:prstGeom prst="roundRect">
            <a:avLst>
              <a:gd name="adj" fmla="val 832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1 144 113,8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719115" y="5461029"/>
            <a:ext cx="1828817" cy="666680"/>
          </a:xfrm>
          <a:prstGeom prst="roundRect">
            <a:avLst>
              <a:gd name="adj" fmla="val 832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1 232 710,7</a:t>
            </a:r>
            <a:endParaRPr lang="ru-RU" sz="16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900185" y="5461029"/>
            <a:ext cx="1817580" cy="666680"/>
          </a:xfrm>
          <a:prstGeom prst="roundRect">
            <a:avLst>
              <a:gd name="adj" fmla="val 832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1 223 596,3</a:t>
            </a:r>
            <a:endParaRPr lang="ru-RU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08920" y="1456072"/>
            <a:ext cx="2083320" cy="651578"/>
          </a:xfrm>
          <a:prstGeom prst="roundRect">
            <a:avLst>
              <a:gd name="adj" fmla="val 4041"/>
            </a:avLst>
          </a:prstGeom>
          <a:solidFill>
            <a:srgbClr val="4E67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2019 год</a:t>
            </a:r>
            <a:endParaRPr lang="ru-RU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811554" y="5461029"/>
            <a:ext cx="1593663" cy="666680"/>
          </a:xfrm>
          <a:prstGeom prst="roundRect">
            <a:avLst>
              <a:gd name="adj" fmla="val 832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1 214 747,4</a:t>
            </a:r>
            <a:endParaRPr lang="ru-RU" sz="16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183452" y="6127709"/>
            <a:ext cx="2680251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rebuchet MS" panose="020B0603020202020204" pitchFamily="34" charset="0"/>
              </a:rPr>
              <a:t>Доля социально-культурный сфере</a:t>
            </a:r>
            <a:endParaRPr lang="ru-RU" sz="12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863704" y="6127709"/>
            <a:ext cx="1941978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82,5%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719115" y="6127709"/>
            <a:ext cx="1828817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81,9%</a:t>
            </a:r>
            <a:endParaRPr lang="ru-RU" sz="12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900185" y="6127709"/>
            <a:ext cx="1817580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82,0%</a:t>
            </a:r>
            <a:endParaRPr lang="ru-RU" sz="12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811554" y="6123964"/>
            <a:ext cx="1593663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82,2%</a:t>
            </a:r>
            <a:endParaRPr lang="ru-RU" sz="12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403892" y="2778075"/>
            <a:ext cx="496293" cy="666680"/>
          </a:xfrm>
          <a:prstGeom prst="roundRect">
            <a:avLst>
              <a:gd name="adj" fmla="val 832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403892" y="3444755"/>
            <a:ext cx="496293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7535110" y="2376249"/>
            <a:ext cx="215900" cy="14446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7535110" y="3042929"/>
            <a:ext cx="215900" cy="14446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404928" y="4246088"/>
            <a:ext cx="495258" cy="666680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6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404928" y="4912768"/>
            <a:ext cx="495258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404928" y="5464774"/>
            <a:ext cx="495258" cy="666680"/>
          </a:xfrm>
          <a:prstGeom prst="roundRect">
            <a:avLst>
              <a:gd name="adj" fmla="val 832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6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404928" y="6127709"/>
            <a:ext cx="495258" cy="548261"/>
          </a:xfrm>
          <a:prstGeom prst="roundRect">
            <a:avLst>
              <a:gd name="adj" fmla="val 8320"/>
            </a:avLst>
          </a:prstGeom>
          <a:solidFill>
            <a:srgbClr val="D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7535110" y="5725883"/>
            <a:ext cx="215900" cy="14446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5" name="Равнобедренный треугольник 54"/>
          <p:cNvSpPr/>
          <p:nvPr/>
        </p:nvSpPr>
        <p:spPr>
          <a:xfrm>
            <a:off x="7535110" y="4507197"/>
            <a:ext cx="215900" cy="14446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3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БЮДЖЕТА 2016 публичные слушания</Template>
  <TotalTime>2832</TotalTime>
  <Words>1360</Words>
  <Application>Microsoft Office PowerPoint</Application>
  <PresentationFormat>Широкоэкранный</PresentationFormat>
  <Paragraphs>376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6" baseType="lpstr">
      <vt:lpstr>Arial</vt:lpstr>
      <vt:lpstr>Calibri</vt:lpstr>
      <vt:lpstr>Candara</vt:lpstr>
      <vt:lpstr>Franklin Gothic Book</vt:lpstr>
      <vt:lpstr>Franklin Gothic Medium</vt:lpstr>
      <vt:lpstr>Segoe UI Symbol</vt:lpstr>
      <vt:lpstr>Symbol</vt:lpstr>
      <vt:lpstr>Times New Roman</vt:lpstr>
      <vt:lpstr>Traditional Arabic</vt:lpstr>
      <vt:lpstr>Trebuchet MS</vt:lpstr>
      <vt:lpstr>Wingdings 2</vt:lpstr>
      <vt:lpstr>Волна</vt:lpstr>
      <vt:lpstr>1_Волна</vt:lpstr>
      <vt:lpstr>2_Волна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azna-admin-to</dc:creator>
  <cp:lastModifiedBy>azna-admin-to</cp:lastModifiedBy>
  <cp:revision>210</cp:revision>
  <cp:lastPrinted>2019-03-06T06:18:30Z</cp:lastPrinted>
  <dcterms:created xsi:type="dcterms:W3CDTF">2017-01-19T11:20:56Z</dcterms:created>
  <dcterms:modified xsi:type="dcterms:W3CDTF">2019-05-13T08:22:06Z</dcterms:modified>
</cp:coreProperties>
</file>