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700" r:id="rId3"/>
    <p:sldMasterId id="2147483712" r:id="rId4"/>
  </p:sldMasterIdLst>
  <p:notesMasterIdLst>
    <p:notesMasterId r:id="rId10"/>
  </p:notesMasterIdLst>
  <p:sldIdLst>
    <p:sldId id="278" r:id="rId5"/>
    <p:sldId id="280" r:id="rId6"/>
    <p:sldId id="295" r:id="rId7"/>
    <p:sldId id="294" r:id="rId8"/>
    <p:sldId id="289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6C2"/>
    <a:srgbClr val="D0D3EB"/>
    <a:srgbClr val="FFB37A"/>
    <a:srgbClr val="4E67C8"/>
    <a:srgbClr val="DBEEF4"/>
    <a:srgbClr val="B7DEE8"/>
    <a:srgbClr val="93CDDD"/>
    <a:srgbClr val="009999"/>
    <a:srgbClr val="33CCCC"/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8" autoAdjust="0"/>
    <p:restoredTop sz="94356" autoAdjust="0"/>
  </p:normalViewPr>
  <p:slideViewPr>
    <p:cSldViewPr snapToGrid="0" showGuides="1">
      <p:cViewPr>
        <p:scale>
          <a:sx n="60" d="100"/>
          <a:sy n="60" d="100"/>
        </p:scale>
        <p:origin x="-1104" y="-114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1768C-DDB5-4AF6-B7AE-9C0378D0D305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6FD2E-6D76-4A3B-8D93-DCBD3082D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513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FD2E-6D76-4A3B-8D93-DCBD3082DA7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01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ED397-3552-4850-BBA2-49735E92433E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0C44-A4AE-4BDC-8C0A-9F0E7CEF2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137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D5D2C-8A93-4856-B9DF-1E196E823864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17CA-4254-4DE3-9631-54F035B17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858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0C9A43-4326-4256-9AB0-463285986922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DAA-E6D3-4804-AC3D-B8ED267707B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304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644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039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14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F43B8-6DDE-49C8-89FA-86102E1E4F05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97715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3FE93-58FD-4C93-AC2D-6FAA18F24EF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403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8971D-511E-412E-A37D-63DA06B909B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134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929FC-FE3B-431A-8034-D25D85C087D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4818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A834E-7349-4F02-8E43-FE6E8BC1649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15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E80224-D642-4ED9-9109-22EA19770730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68FD-5373-4A53-977B-08D3F212A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9703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DF57C-E941-4436-830E-2018817F5B2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876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A9036-9134-4004-BB11-F379E65E601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260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58A54-8D35-416A-9847-A6CC37328A9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1611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7470C-E3C8-4C53-BEDE-7FD28EE5EE4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5701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71BCA-7651-449C-ABDC-763287883D0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297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004AB-E97A-4FB2-A7AC-6834450A8A3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1903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7CC1B-CE93-4335-A201-164B497E08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272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F43B8-6DDE-49C8-89FA-86102E1E4F05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95740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3FE93-58FD-4C93-AC2D-6FAA18F24EF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1041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8971D-511E-412E-A37D-63DA06B909B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96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B4CF15-F076-4295-9C58-78361254D99A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D185-AA89-4C02-86D7-3A45B033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9250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929FC-FE3B-431A-8034-D25D85C087D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4068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A834E-7349-4F02-8E43-FE6E8BC1649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577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DF57C-E941-4436-830E-2018817F5B2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343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A9036-9134-4004-BB11-F379E65E601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812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58A54-8D35-416A-9847-A6CC37328A9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4506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7470C-E3C8-4C53-BEDE-7FD28EE5EE4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018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71BCA-7651-449C-ABDC-763287883D0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680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004AB-E97A-4FB2-A7AC-6834450A8A3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0569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02.06.2020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397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02.06.2020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9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85F67-1EF8-4CDE-A699-363D84E9F144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C1CE-154A-49F5-B7D2-BDB61CEC3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006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02.06.2020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713866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02.06.2020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033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02.06.2020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993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02.06.2020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0349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02.06.2020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201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02.06.2020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363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02.06.2020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637364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02.06.2020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26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02.06.2020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99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5996C-DF24-4C30-AFAD-200F4CBDA5F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39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10CE7-3A5C-487D-9731-65741B6E5C92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D33-2E15-4953-B103-B2CED904C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32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5F1B8-032F-41C8-827C-506BB6FB2DD2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809-6BE8-41E2-9209-675B571A3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24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442534-D3EE-44E0-AF10-78869DE9387A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5491-5D41-4982-9538-1659EAE1A1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278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83029-31F4-4A4C-A009-569919B5F9A3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41DC-AC04-4048-9BE6-ED593D75CA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439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C7A77-2D96-43BD-B672-14E32EA6EFA4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8C9B-3DB0-4174-8EF0-8CE32148E2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780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27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93D935-8C4C-47E3-9905-D5D03FBC7C59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51889F-6660-4670-8501-6D96FF5EBD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640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93D935-8C4C-47E3-9905-D5D03FBC7C59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51889F-6660-4670-8501-6D96FF5EBD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621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02.06.2020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32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Артур\Desktop\Шаблон Администрация\aznaka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9246" y="1797909"/>
            <a:ext cx="1672767" cy="210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8"/>
          <p:cNvSpPr txBox="1">
            <a:spLocks/>
          </p:cNvSpPr>
          <p:nvPr/>
        </p:nvSpPr>
        <p:spPr>
          <a:xfrm>
            <a:off x="6261126" y="4069835"/>
            <a:ext cx="6149009" cy="247610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marL="0" indent="0" algn="ctr">
              <a:buNone/>
            </a:pPr>
            <a:endParaRPr lang="ru-RU" sz="16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Азнакаевский муниципальный район</a:t>
            </a:r>
          </a:p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</a:t>
            </a:r>
            <a:endParaRPr lang="ru-RU" sz="20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2019</a:t>
            </a:r>
            <a:r>
              <a:rPr lang="ru-RU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endParaRPr lang="ru-RU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702366" y="1943178"/>
            <a:ext cx="6082748" cy="4253314"/>
          </a:xfrm>
          <a:prstGeom prst="snip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33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/>
          <p:cNvSpPr txBox="1">
            <a:spLocks noChangeArrowheads="1"/>
          </p:cNvSpPr>
          <p:nvPr/>
        </p:nvSpPr>
        <p:spPr bwMode="auto">
          <a:xfrm>
            <a:off x="2551093" y="130629"/>
            <a:ext cx="71479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Показатели, характеризующие</a:t>
            </a:r>
          </a:p>
          <a:p>
            <a:pPr algn="ctr" eaLnBrk="1" hangingPunct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Азнакаевский муниципальный район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434799" y="1625283"/>
            <a:ext cx="5157620" cy="4614282"/>
          </a:xfrm>
          <a:prstGeom prst="snip2Diag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6838121" y="1462702"/>
            <a:ext cx="46647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Площадь: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2 143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км</a:t>
            </a:r>
            <a:r>
              <a:rPr lang="ru-RU" sz="2000" b="1" baseline="30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Население: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61 069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чел.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+mn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281532" y="2683814"/>
            <a:ext cx="2643808" cy="1223618"/>
          </a:xfrm>
          <a:prstGeom prst="round2DiagRect">
            <a:avLst>
              <a:gd name="adj1" fmla="val 36162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</a:p>
          <a:p>
            <a:pPr algn="ctr"/>
            <a:r>
              <a:rPr lang="ru-RU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b="1" u="sng" dirty="0">
                <a:solidFill>
                  <a:schemeClr val="tx1"/>
                </a:solidFill>
                <a:latin typeface="Calibri" panose="020F0502020204030204" pitchFamily="34" charset="0"/>
              </a:rPr>
              <a:t>м</a:t>
            </a:r>
            <a:r>
              <a:rPr lang="ru-RU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униципальный район</a:t>
            </a: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Азнакаевский муниципальный район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230142" y="2683814"/>
            <a:ext cx="2643808" cy="1223618"/>
          </a:xfrm>
          <a:prstGeom prst="round2DiagRect">
            <a:avLst>
              <a:gd name="adj1" fmla="val 38328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2 </a:t>
            </a:r>
          </a:p>
          <a:p>
            <a:pPr algn="ctr"/>
            <a:r>
              <a:rPr lang="ru-RU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городских поселения</a:t>
            </a:r>
            <a:endParaRPr lang="ru-RU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г. Азнакаево,</a:t>
            </a: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пгт</a:t>
            </a:r>
            <a:r>
              <a:rPr lang="ru-RU" sz="1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 Актюбинский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281532" y="4267202"/>
            <a:ext cx="5592418" cy="2267384"/>
          </a:xfrm>
          <a:prstGeom prst="round2DiagRect">
            <a:avLst>
              <a:gd name="adj1" fmla="val 21927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26</a:t>
            </a:r>
          </a:p>
          <a:p>
            <a:pPr algn="ctr"/>
            <a:r>
              <a:rPr lang="ru-RU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сельских поселений</a:t>
            </a:r>
            <a:endParaRPr lang="ru-RU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Агерзинское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Алькеевское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Асеевское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Балтачевское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Бирючевское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Вахитовское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Верхнестярлинское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Ильбяковское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Какре-Елгинское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Карамалинское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Мальбагушское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Масягутовское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Микулинское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</a:p>
          <a:p>
            <a:pPr algn="ctr"/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Сапеевское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Сарлинское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Сухояшское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Татарско-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Шуганское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Тойкинское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Тумутукское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</a:p>
          <a:p>
            <a:pPr algn="ctr"/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Уразаевское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Урманаевское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Урсаевское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Учаллинское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Чалпинское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Чемодуровское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Чубар-Абдулловское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</a:t>
            </a:r>
          </a:p>
        </p:txBody>
      </p:sp>
    </p:spTree>
    <p:extLst>
      <p:ext uri="{BB962C8B-B14F-4D97-AF65-F5344CB8AC3E}">
        <p14:creationId xmlns:p14="http://schemas.microsoft.com/office/powerpoint/2010/main" xmlns="" val="245945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3167177"/>
              </p:ext>
            </p:extLst>
          </p:nvPr>
        </p:nvGraphicFramePr>
        <p:xfrm>
          <a:off x="155299" y="842664"/>
          <a:ext cx="5834683" cy="59232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204666"/>
                <a:gridCol w="16300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Макроэкономические показатели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Валовой региональный продукт (в основных ценах), 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82 740,0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ценах, в % к предыдущему году</a:t>
                      </a: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потребительских цен, в % к декабрю предыдущего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отгруженной продукции (работ, услуг), млн. руб.</a:t>
                      </a: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16 032,4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промышленного производства, % к предыдущему году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продукции сельского хозяйства, млн. руб.</a:t>
                      </a: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3 546,0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ценах, в % к предыдущему году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(в основной капитал) по территории за счет всех источников финансирования, млн. руб.</a:t>
                      </a: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7 035,5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ценах, в % к предыдущему году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торговли, млн. руб.</a:t>
                      </a: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4 908,7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ценах, в % к предыдущему году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" name="TextBox 21"/>
          <p:cNvSpPr txBox="1">
            <a:spLocks noChangeArrowheads="1"/>
          </p:cNvSpPr>
          <p:nvPr/>
        </p:nvSpPr>
        <p:spPr bwMode="auto">
          <a:xfrm>
            <a:off x="2548381" y="3"/>
            <a:ext cx="70952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31B6FD">
                    <a:lumMod val="50000"/>
                  </a:srgbClr>
                </a:solidFill>
              </a:rPr>
              <a:t>Итоги социально-экономического развития </a:t>
            </a:r>
          </a:p>
          <a:p>
            <a:pPr algn="ctr"/>
            <a:r>
              <a:rPr lang="ru-RU" sz="2400" b="1" dirty="0" smtClean="0">
                <a:solidFill>
                  <a:srgbClr val="31B6FD">
                    <a:lumMod val="50000"/>
                  </a:srgbClr>
                </a:solidFill>
              </a:rPr>
              <a:t>Азнакаевского муниципального района за 2019 год</a:t>
            </a:r>
            <a:endParaRPr lang="ru-RU" sz="2400" b="1" dirty="0">
              <a:solidFill>
                <a:srgbClr val="31B6FD">
                  <a:lumMod val="50000"/>
                </a:srgbClr>
              </a:solidFill>
            </a:endParaRPr>
          </a:p>
        </p:txBody>
      </p:sp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5609968"/>
              </p:ext>
            </p:extLst>
          </p:nvPr>
        </p:nvGraphicFramePr>
        <p:xfrm>
          <a:off x="6143625" y="840867"/>
          <a:ext cx="5823088" cy="592258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206323"/>
                <a:gridCol w="1616765"/>
              </a:tblGrid>
              <a:tr h="3556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74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Уровень жизни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30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 smtClean="0"/>
                        <a:t>Доходы на душу населения, в среднем за месяц, руб.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28 652,0</a:t>
                      </a:r>
                    </a:p>
                  </a:txBody>
                  <a:tcPr anchor="ctr"/>
                </a:tc>
              </a:tr>
              <a:tr h="39176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 smtClean="0"/>
                        <a:t>в % к предыдущему году</a:t>
                      </a:r>
                      <a:endParaRPr lang="ru-RU" sz="1400" dirty="0"/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45990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 smtClean="0"/>
                        <a:t>Расходы населения, в среднем за месяц рублей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27 219,4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176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 smtClean="0"/>
                        <a:t>в % к предыдущему году</a:t>
                      </a:r>
                      <a:endParaRPr lang="ru-RU" sz="1400" dirty="0"/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367274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Промышленность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626">
                <a:tc grid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 smtClean="0"/>
                        <a:t>Производство важнейших видов промышленной продукции:</a:t>
                      </a:r>
                      <a:endParaRPr lang="ru-RU" sz="1400" dirty="0"/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76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 smtClean="0"/>
                        <a:t>Нефть, млн. т.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3 355,3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7274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Агропромышленный комплекс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626">
                <a:tc grid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 smtClean="0"/>
                        <a:t>Производство основных видов сельскохозяйственной продукции:</a:t>
                      </a: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76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 smtClean="0"/>
                        <a:t>Зерно (в виде после доработки), тыс. т.</a:t>
                      </a:r>
                      <a:endParaRPr lang="ru-RU" sz="1400" dirty="0"/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39176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Мясо (скот и птица в живом весе), тыс. т.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3 082,0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9176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Молоко, тыс. т.</a:t>
                      </a: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48 591,5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39176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Яйца, тыс. т.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570,0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93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1061721" y="271894"/>
            <a:ext cx="1006859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Программно-целевые расходы консолидированного бюджета</a:t>
            </a:r>
          </a:p>
          <a:p>
            <a:pPr algn="ctr" eaLnBrk="1" hangingPunct="1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Азнакаевского муниципального района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00129" y="2204158"/>
            <a:ext cx="3540383" cy="666680"/>
          </a:xfrm>
          <a:prstGeom prst="roundRect">
            <a:avLst>
              <a:gd name="adj" fmla="val 83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Доходы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43146" y="2201845"/>
            <a:ext cx="2900195" cy="666680"/>
          </a:xfrm>
          <a:prstGeom prst="roundRect">
            <a:avLst>
              <a:gd name="adj" fmla="val 83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1 648 303,9</a:t>
            </a:r>
            <a:endParaRPr lang="ru-RU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38051" y="2205465"/>
            <a:ext cx="2731198" cy="666680"/>
          </a:xfrm>
          <a:prstGeom prst="roundRect">
            <a:avLst>
              <a:gd name="adj" fmla="val 83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1 673 159,7</a:t>
            </a:r>
            <a:endParaRPr lang="ru-RU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97495" y="1377866"/>
            <a:ext cx="3540361" cy="819368"/>
          </a:xfrm>
          <a:prstGeom prst="roundRect">
            <a:avLst>
              <a:gd name="adj" fmla="val 8320"/>
            </a:avLst>
          </a:prstGeom>
          <a:solidFill>
            <a:srgbClr val="4E67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2400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37856" y="1377866"/>
            <a:ext cx="2900195" cy="819368"/>
          </a:xfrm>
          <a:prstGeom prst="roundRect">
            <a:avLst>
              <a:gd name="adj" fmla="val 4041"/>
            </a:avLst>
          </a:prstGeom>
          <a:solidFill>
            <a:srgbClr val="4E67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План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2019 год</a:t>
            </a:r>
            <a:endParaRPr lang="ru-RU" sz="2000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38051" y="1383482"/>
            <a:ext cx="2731198" cy="812305"/>
          </a:xfrm>
          <a:prstGeom prst="roundRect">
            <a:avLst>
              <a:gd name="adj" fmla="val 4041"/>
            </a:avLst>
          </a:prstGeom>
          <a:solidFill>
            <a:srgbClr val="4E67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Факт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2019 год</a:t>
            </a:r>
            <a:endParaRPr lang="ru-RU" sz="2000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00129" y="2870838"/>
            <a:ext cx="3540383" cy="666680"/>
          </a:xfrm>
          <a:prstGeom prst="roundRect">
            <a:avLst>
              <a:gd name="adj" fmla="val 832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Расходы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40512" y="2870838"/>
            <a:ext cx="2900195" cy="666680"/>
          </a:xfrm>
          <a:prstGeom prst="roundRect">
            <a:avLst>
              <a:gd name="adj" fmla="val 832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1 744 808,5</a:t>
            </a:r>
            <a:endParaRPr lang="ru-RU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938052" y="2874017"/>
            <a:ext cx="2731198" cy="666680"/>
          </a:xfrm>
          <a:prstGeom prst="roundRect">
            <a:avLst>
              <a:gd name="adj" fmla="val 832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1 684 864,9</a:t>
            </a:r>
            <a:endParaRPr lang="ru-RU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00129" y="3537518"/>
            <a:ext cx="3540383" cy="659756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latin typeface="Trebuchet MS" panose="020B0603020202020204" pitchFamily="34" charset="0"/>
              </a:rPr>
              <a:t>Профицит + /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latin typeface="Trebuchet MS" panose="020B0603020202020204" pitchFamily="34" charset="0"/>
              </a:rPr>
              <a:t>Дефицит -</a:t>
            </a:r>
            <a:endParaRPr lang="ru-RU" sz="16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40512" y="3537518"/>
            <a:ext cx="2900195" cy="659756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- 96 504,7</a:t>
            </a:r>
            <a:endParaRPr lang="ru-RU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938052" y="3540697"/>
            <a:ext cx="2731198" cy="659756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- 11 705,2</a:t>
            </a:r>
            <a:endParaRPr lang="ru-RU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502763" y="4348358"/>
            <a:ext cx="3540383" cy="666680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Программно-целевые расходы</a:t>
            </a:r>
            <a:endParaRPr lang="ru-RU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43146" y="4348358"/>
            <a:ext cx="2900195" cy="666680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1 399 545,9</a:t>
            </a:r>
            <a:endParaRPr lang="ru-RU" sz="20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938052" y="4355282"/>
            <a:ext cx="2731198" cy="666680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1 347 857,5</a:t>
            </a:r>
            <a:endParaRPr lang="ru-RU" sz="20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02763" y="5015038"/>
            <a:ext cx="3540383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Доля программно-целевых расходов</a:t>
            </a:r>
            <a:endParaRPr lang="ru-RU" sz="1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043146" y="5015038"/>
            <a:ext cx="2900195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6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80,2%</a:t>
            </a:r>
            <a:endParaRPr lang="ru-RU" sz="16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938052" y="5021962"/>
            <a:ext cx="2731198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6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80,0%</a:t>
            </a:r>
            <a:endParaRPr lang="ru-RU" sz="16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502763" y="5567044"/>
            <a:ext cx="3540383" cy="666680"/>
          </a:xfrm>
          <a:prstGeom prst="roundRect">
            <a:avLst>
              <a:gd name="adj" fmla="val 832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Расходы социально-культурный сфере</a:t>
            </a:r>
            <a:endParaRPr lang="ru-RU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043146" y="5567044"/>
            <a:ext cx="2900195" cy="666680"/>
          </a:xfrm>
          <a:prstGeom prst="roundRect">
            <a:avLst>
              <a:gd name="adj" fmla="val 832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1 376 473,9</a:t>
            </a:r>
            <a:endParaRPr lang="ru-RU" sz="20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938052" y="5573968"/>
            <a:ext cx="2731198" cy="666680"/>
          </a:xfrm>
          <a:prstGeom prst="roundRect">
            <a:avLst>
              <a:gd name="adj" fmla="val 832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1 325 501,6</a:t>
            </a:r>
            <a:endParaRPr lang="ru-RU" sz="20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502763" y="6233724"/>
            <a:ext cx="3540383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rebuchet MS" panose="020B0603020202020204" pitchFamily="34" charset="0"/>
              </a:rPr>
              <a:t>Доля социально-культурный сфере</a:t>
            </a:r>
            <a:endParaRPr lang="ru-RU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043146" y="6233724"/>
            <a:ext cx="2900195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6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78,9%</a:t>
            </a:r>
            <a:endParaRPr lang="ru-RU" sz="16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938052" y="6240648"/>
            <a:ext cx="2731198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6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78,7%</a:t>
            </a:r>
            <a:endParaRPr lang="ru-RU" sz="16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9707146" y="1020074"/>
            <a:ext cx="1189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(тыс. рублей)</a:t>
            </a:r>
          </a:p>
        </p:txBody>
      </p:sp>
    </p:spTree>
    <p:extLst>
      <p:ext uri="{BB962C8B-B14F-4D97-AF65-F5344CB8AC3E}">
        <p14:creationId xmlns:p14="http://schemas.microsoft.com/office/powerpoint/2010/main" xmlns="" val="31673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2253185" y="26504"/>
            <a:ext cx="76856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tx2"/>
                </a:solidFill>
              </a:rPr>
              <a:t>Расходная часть консолидированного бюджета</a:t>
            </a:r>
          </a:p>
          <a:p>
            <a:pPr algn="ctr" eaLnBrk="1" hangingPunct="1"/>
            <a:r>
              <a:rPr lang="ru-RU" sz="2800" b="1" dirty="0" smtClean="0">
                <a:solidFill>
                  <a:schemeClr val="tx2"/>
                </a:solidFill>
              </a:rPr>
              <a:t>Азнакаевского муниципального района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6199" y="980611"/>
            <a:ext cx="5271992" cy="610851"/>
          </a:xfrm>
          <a:prstGeom prst="roundRect">
            <a:avLst>
              <a:gd name="adj" fmla="val 8320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Наименование раздела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54953" y="980611"/>
            <a:ext cx="1775561" cy="610851"/>
          </a:xfrm>
          <a:prstGeom prst="roundRect">
            <a:avLst>
              <a:gd name="adj" fmla="val 4041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2019 год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факт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0265" y="2859551"/>
            <a:ext cx="5271992" cy="335019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Национальная экономика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49019" y="2859551"/>
            <a:ext cx="1775561" cy="335019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60 116,7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0265" y="3248045"/>
            <a:ext cx="5271992" cy="310140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Жилищно-коммунальное хозяйство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49019" y="3248045"/>
            <a:ext cx="1775561" cy="310140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97 </a:t>
            </a:r>
            <a:r>
              <a:rPr lang="ru-RU" dirty="0" smtClean="0">
                <a:latin typeface="Calibri" panose="020F0502020204030204" pitchFamily="34" charset="0"/>
              </a:rPr>
              <a:t>912,5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66687" y="3973418"/>
            <a:ext cx="5271992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Образование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55441" y="3973418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1 074 033,6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65091" y="4377636"/>
            <a:ext cx="5271992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Культура, кинематография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353845" y="4377636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158 825,8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60265" y="2450834"/>
            <a:ext cx="5271992" cy="36393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Национальная безопасность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349019" y="2450834"/>
            <a:ext cx="1775561" cy="36393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5 087,9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62898" y="1652453"/>
            <a:ext cx="5271992" cy="343967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Общегосударственные вопросы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351652" y="1652453"/>
            <a:ext cx="1775561" cy="343967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187 560,3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60265" y="2047059"/>
            <a:ext cx="5271992" cy="35765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Национальная оборона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349019" y="2047059"/>
            <a:ext cx="1775561" cy="35765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2 678,6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65091" y="6358373"/>
            <a:ext cx="5271992" cy="395438"/>
          </a:xfrm>
          <a:prstGeom prst="roundRect">
            <a:avLst>
              <a:gd name="adj" fmla="val 8320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i="1" dirty="0">
                <a:solidFill>
                  <a:schemeClr val="bg1"/>
                </a:solidFill>
                <a:latin typeface="Calibri" panose="020F0502020204030204" pitchFamily="34" charset="0"/>
              </a:rPr>
              <a:t>Итого расходов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353845" y="6358373"/>
            <a:ext cx="1775561" cy="395438"/>
          </a:xfrm>
          <a:prstGeom prst="roundRect">
            <a:avLst>
              <a:gd name="adj" fmla="val 8320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1 684 864,9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60265" y="3611660"/>
            <a:ext cx="5271992" cy="31267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Охрана окружающей среды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349019" y="3611660"/>
            <a:ext cx="1775561" cy="31267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4 952,4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165091" y="4770309"/>
            <a:ext cx="5271992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Здравоохранение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353845" y="4770309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946,3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65091" y="5167325"/>
            <a:ext cx="5271992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Социальная политика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53845" y="5167325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49 465,5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166687" y="5564341"/>
            <a:ext cx="5271992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Физическая культура и спорт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355441" y="5564341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42 230,4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165091" y="5964530"/>
            <a:ext cx="5271992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Межбюджетные трансферты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353845" y="5964530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1 054,9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506057" y="980611"/>
            <a:ext cx="1775096" cy="610851"/>
          </a:xfrm>
          <a:prstGeom prst="roundRect">
            <a:avLst>
              <a:gd name="adj" fmla="val 4041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2019 год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план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499657" y="2859551"/>
            <a:ext cx="1775561" cy="335019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61 394,1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499657" y="3248045"/>
            <a:ext cx="1775561" cy="310140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101 364,1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506079" y="3973418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1 112 086,7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504483" y="4377636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161 517,1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499657" y="2450834"/>
            <a:ext cx="1775561" cy="36393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5 389,5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502290" y="1652453"/>
            <a:ext cx="1775561" cy="343967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191 484,4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499657" y="2047059"/>
            <a:ext cx="1775561" cy="35765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2 678,6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504483" y="6358373"/>
            <a:ext cx="1775561" cy="395438"/>
          </a:xfrm>
          <a:prstGeom prst="roundRect">
            <a:avLst>
              <a:gd name="adj" fmla="val 8320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1 744 808,5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499657" y="3611660"/>
            <a:ext cx="1775561" cy="31267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4 969,0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504483" y="4770309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946,3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504483" y="5167325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59 371,4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506079" y="5564341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42 552,4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504483" y="5964530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1 054,9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0210961" y="980611"/>
            <a:ext cx="853207" cy="610851"/>
          </a:xfrm>
          <a:prstGeom prst="roundRect">
            <a:avLst>
              <a:gd name="adj" fmla="val 4041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Доля, %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0204803" y="2859551"/>
            <a:ext cx="853431" cy="335019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3,6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0204803" y="3248045"/>
            <a:ext cx="853431" cy="310140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5,8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0211225" y="3973418"/>
            <a:ext cx="85343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63,7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0209629" y="4377636"/>
            <a:ext cx="85343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9,4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0204803" y="2450834"/>
            <a:ext cx="853431" cy="36393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0,3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0207436" y="1652453"/>
            <a:ext cx="853431" cy="343967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11,1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0204803" y="2047059"/>
            <a:ext cx="853431" cy="35765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0,2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0209629" y="6358373"/>
            <a:ext cx="853431" cy="395438"/>
          </a:xfrm>
          <a:prstGeom prst="roundRect">
            <a:avLst>
              <a:gd name="adj" fmla="val 8320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100,0</a:t>
            </a:r>
            <a:endParaRPr lang="ru-RU" sz="16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0204803" y="3611660"/>
            <a:ext cx="853431" cy="31267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0,3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0209629" y="4770309"/>
            <a:ext cx="85343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0,1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0209629" y="5167325"/>
            <a:ext cx="85343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2,9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0211225" y="5564341"/>
            <a:ext cx="85343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2,5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0209629" y="5964530"/>
            <a:ext cx="85343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0,1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75" name="TextBox 21"/>
          <p:cNvSpPr txBox="1">
            <a:spLocks noChangeArrowheads="1"/>
          </p:cNvSpPr>
          <p:nvPr/>
        </p:nvSpPr>
        <p:spPr bwMode="auto">
          <a:xfrm>
            <a:off x="10046983" y="664331"/>
            <a:ext cx="1189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(тыс. рублей)</a:t>
            </a:r>
          </a:p>
        </p:txBody>
      </p:sp>
    </p:spTree>
    <p:extLst>
      <p:ext uri="{BB962C8B-B14F-4D97-AF65-F5344CB8AC3E}">
        <p14:creationId xmlns:p14="http://schemas.microsoft.com/office/powerpoint/2010/main" xmlns="" val="15595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БЮДЖЕТА 2016 публичные слушания</Template>
  <TotalTime>2894</TotalTime>
  <Words>571</Words>
  <Application>Microsoft Office PowerPoint</Application>
  <PresentationFormat>Произвольный</PresentationFormat>
  <Paragraphs>165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Волна</vt:lpstr>
      <vt:lpstr>1_Волна</vt:lpstr>
      <vt:lpstr>2_Волна</vt:lpstr>
      <vt:lpstr>Трек</vt:lpstr>
      <vt:lpstr>Слайд 1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azna-admin-to</dc:creator>
  <cp:lastModifiedBy>azna-ziganshina</cp:lastModifiedBy>
  <cp:revision>214</cp:revision>
  <cp:lastPrinted>2018-02-13T05:18:28Z</cp:lastPrinted>
  <dcterms:created xsi:type="dcterms:W3CDTF">2017-01-19T11:20:56Z</dcterms:created>
  <dcterms:modified xsi:type="dcterms:W3CDTF">2020-06-02T08:10:05Z</dcterms:modified>
</cp:coreProperties>
</file>