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20" r:id="rId2"/>
    <p:sldId id="415" r:id="rId3"/>
    <p:sldId id="416" r:id="rId4"/>
    <p:sldId id="418" r:id="rId5"/>
    <p:sldId id="421" r:id="rId6"/>
    <p:sldId id="419" r:id="rId7"/>
    <p:sldId id="420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5" r:id="rId21"/>
    <p:sldId id="434" r:id="rId22"/>
    <p:sldId id="436" r:id="rId23"/>
    <p:sldId id="417" r:id="rId24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99"/>
    <a:srgbClr val="FF5050"/>
    <a:srgbClr val="66CCFF"/>
    <a:srgbClr val="00FFFF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5336" autoAdjust="0"/>
  </p:normalViewPr>
  <p:slideViewPr>
    <p:cSldViewPr>
      <p:cViewPr>
        <p:scale>
          <a:sx n="125" d="100"/>
          <a:sy n="125" d="100"/>
        </p:scale>
        <p:origin x="-672" y="-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56DA4-28C1-431E-8220-6A06E968B16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10E16-7352-48ED-A348-103546997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9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6" cy="496729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6729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EA20FA6-6005-41F6-AA7A-A5CD9993E19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4956"/>
            <a:ext cx="5437822" cy="4467383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324"/>
            <a:ext cx="2946346" cy="496728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4" y="9428324"/>
            <a:ext cx="2946345" cy="496728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4AE6AAE3-BC95-4ABA-8886-FA4796909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9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23F-AEBE-4247-A959-B396021786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6DA5-6BE4-451F-A63C-131BEF9EF8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9D26-6572-48A9-A7D4-7533444A5F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0841-D965-4F72-8028-5139A98AF1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62DD-01A5-43E7-87D0-8FF1CAB6D5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69D-9CA9-47A0-8C64-B4A648232A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8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43A0-3ED5-4FF4-B6BD-80F329FF78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2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0AAD-64D6-4424-B2BE-5406DDB425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3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8633-785E-43B2-B405-0AD0F0CE5A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FA0-FCD2-4684-B99D-7D2386D63A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047D-E7C7-4A3D-8336-027A9574D0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439EA-E7EE-4BE9-AFD2-6278E0A425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4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igital-summit.ru/form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igital-summit.ru/form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igital-summit.ru/for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igital-summit.ru/form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igital-summit.ru/form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summit.ru/for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igital-summit.ru/for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701" y="2211710"/>
            <a:ext cx="8652119" cy="11772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8" tIns="45719" rIns="91438" bIns="45719" rtlCol="0" anchor="ctr">
            <a:noAutofit/>
          </a:bodyPr>
          <a:lstStyle>
            <a:lvl1pPr algn="ctr" defTabSz="685769">
              <a:spcBef>
                <a:spcPct val="0"/>
              </a:spcBef>
              <a:buNone/>
              <a:defRPr b="1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ctr"/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ПРЕМИЯ </a:t>
            </a:r>
            <a:r>
              <a:rPr lang="en-US" sz="3200" b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IT-</a:t>
            </a:r>
            <a:r>
              <a:rPr lang="ru-RU" sz="3200" b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ПРОЕКТОВ</a:t>
            </a:r>
          </a:p>
          <a:p>
            <a:pPr font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ЦИФРОВЫЕ ВЕРШИНЫ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Конкурс российских разработчиков, которые создают IT-инструменты для повышения эффективности бизнеса и государственных структур. Проводится под патронатом Министерства цифрового развития, связи и массовых коммуникаций Российской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Федерации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2400" y="3956125"/>
            <a:ext cx="971600" cy="1138276"/>
          </a:xfrm>
          <a:prstGeom prst="rect">
            <a:avLst/>
          </a:prstGeom>
        </p:spPr>
      </p:pic>
      <p:pic>
        <p:nvPicPr>
          <p:cNvPr id="2050" name="Picture 2" descr="https://digital71.ru/upload/iblock/75d/75dc247efd561b6a2410ba5db49f5b6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5" t="23798" r="13112" b="23926"/>
          <a:stretch/>
        </p:blipFill>
        <p:spPr bwMode="auto">
          <a:xfrm>
            <a:off x="3260288" y="267494"/>
            <a:ext cx="2550944" cy="108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13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738031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Лучшее IT-решение для высшего образования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276" y="1347614"/>
            <a:ext cx="2122697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4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078582"/>
            <a:ext cx="70623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Цифровой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сервис для образовательного процесса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ифровой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сервис, используемый для научно-исследовательских работ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ифровой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сервис, используемый для управления инфраструктурой вуза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ифровой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сервис, направленный на административно-управленческий вид работ в вузе</a:t>
            </a:r>
          </a:p>
        </p:txBody>
      </p:sp>
    </p:spTree>
    <p:extLst>
      <p:ext uri="{BB962C8B-B14F-4D97-AF65-F5344CB8AC3E}">
        <p14:creationId xmlns:p14="http://schemas.microsoft.com/office/powerpoint/2010/main" val="364561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874846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Лучшее IT-решение для дополнительного образования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98" y="1347614"/>
            <a:ext cx="2122697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4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6520" y="2067694"/>
            <a:ext cx="70922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ервисы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позволяющие получить дополнительное образование и приобрести новые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навыки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Онлайн-платформы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 образовательными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курсами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Интерактивные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обучающие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системы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VR-технологии для обучения на производстве и другие проекты на стыке образования и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8968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766834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Лучшее IT-решение в области здравоохранения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276" y="1347614"/>
            <a:ext cx="2122697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4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078582"/>
            <a:ext cx="68762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Приложения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пациентов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Сервисы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дистанционного мониторинга состояния здоровья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Электронные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рецепты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Искусственный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интеллект в медицине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поддержки принятия врачебных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360002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56521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Лучшее </a:t>
            </a:r>
            <a:r>
              <a:rPr lang="en-US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IT-</a:t>
            </a: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решение для транспорта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276" y="1347614"/>
            <a:ext cx="2122697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6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категорий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2504" y="1635646"/>
            <a:ext cx="6876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Транспортные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приложения, предоставляющие пассажирам комплекс услуг и сервисов: от возможности оплаты проезда, пополнения транспортных карт до навигации, расписания и онлайн карты маршрутов общественного транспорта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управления грузоперевозками, например, сервисы-интеграторы автомобильных грузоперевозок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управления беспилотных воздушных судов для доставки посылок и грузов (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авиадроны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управления федеральными, региональными и городскими транспортными системами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авиаперевозчиков и аэропортов, охватывающие широкий спектр задач: от информирования пассажиров до онлайн расчета рентабельности рейсов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Сервисы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новой мобильности: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каршеринг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кикшеринг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и онлайн-такси</a:t>
            </a:r>
          </a:p>
        </p:txBody>
      </p:sp>
    </p:spTree>
    <p:extLst>
      <p:ext uri="{BB962C8B-B14F-4D97-AF65-F5344CB8AC3E}">
        <p14:creationId xmlns:p14="http://schemas.microsoft.com/office/powerpoint/2010/main" val="6734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543609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Лучший государственный сервис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276" y="1347614"/>
            <a:ext cx="2122697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6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категорий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8616" y="2105233"/>
            <a:ext cx="687625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Цифровые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в области новых коммуникационных интернет-технологий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ифровые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для досуга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Универсальные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платформы распространения медиа-контента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 цифровизации контрольно-надзорной деятельности и ее дистанционного мониторинга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адресного информирования пользователей в электронном виде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Клиентоориентированные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цифровые сервисы широкого спектра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194672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550810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Лучшее </a:t>
            </a:r>
            <a:r>
              <a:rPr lang="en-US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IT-</a:t>
            </a: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решение для энергетики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276" y="1347614"/>
            <a:ext cx="2122697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3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0340" y="729267"/>
            <a:ext cx="68762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снижения рисков негативного воздействия на окружающую среду и рисков, возникающих в работе персонала ТЭК. Проекты могут быть направлены на: обучение сотрудников (интерактивное обучение посредством VR и интерактивные подсказки в ходе работы персонала посредством AR), автоматизацию бизнес-процессов (системы цифрового документооборота, целеполагание, контроль исполнения задач, управление распорядком дня персонала), организацию объективного контроля (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геопозиционирование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персонала, контроль за показателями здоровья персонала, его аттестация и оценка компетенций), видеонаблюдение и видеоаналитика (биометрия, распознавание и мониторинг перемещений, контроль доступа, умные СИЗ)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снижения участия человека в производственных процессах ТЭК. Проекты могут быть связаны с беспилотными транспортными средствами, автономными средствами дистанционного мониторинга, автономными энергетическими комплексами, роботизированными диагностическими комплексами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Цифровые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двойники объекта энергетики, то есть, описания наборов данных, позволяющих моделировать и анализировать работу реальных производственных активов: скважин, турбин, шахт и т. д., помогая менять параметры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работы</a:t>
            </a:r>
          </a:p>
          <a:p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оборудования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 вносить улучшения гораздо быстрее и безопаснее, чем при экспериментах на реальных объектах</a:t>
            </a:r>
          </a:p>
        </p:txBody>
      </p:sp>
    </p:spTree>
    <p:extLst>
      <p:ext uri="{BB962C8B-B14F-4D97-AF65-F5344CB8AC3E}">
        <p14:creationId xmlns:p14="http://schemas.microsoft.com/office/powerpoint/2010/main" val="17527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349188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Опора Цифровизации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9701" y="1347614"/>
            <a:ext cx="87547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этой номинации оцениваются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недорогие и эффективные IT-решения от малого бизнеса, которые могли бы использовать администрации регионов, федеральные органы исполнительной власти, бюджетные организации и т.д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28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95486"/>
            <a:ext cx="331236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Как принять участие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86608" y="4227934"/>
            <a:ext cx="5643712" cy="8640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2383204"/>
            <a:ext cx="6048672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131590"/>
            <a:ext cx="6984776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3324" y="736877"/>
            <a:ext cx="784887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Заполните анкету на сайте, чтобы подать заявку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участие</a:t>
            </a:r>
          </a:p>
          <a:p>
            <a:pPr font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Принимается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заявки от одного проекта в любое количество номинаций.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23528" y="781244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1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1995686"/>
            <a:ext cx="673224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Получаем ответ 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течение суток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16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Подтвердим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Подтверждается заявка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или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поступают уточняющие вопросы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889448" y="1995686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2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48769" y="3435846"/>
            <a:ext cx="5643711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Сообщим результаты голосования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жюри</a:t>
            </a:r>
          </a:p>
          <a:p>
            <a:pPr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31 декабря 2021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январь 2022</a:t>
            </a:r>
          </a:p>
          <a:p>
            <a:pPr font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Финалистов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пригласят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представлять свои проекты в финале Премии в январе 2022 года, который пройдет в рамках Гайдаровского Форума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2771800" y="3461203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3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440547" y="1238250"/>
            <a:ext cx="1395149" cy="973460"/>
          </a:xfrm>
          <a:custGeom>
            <a:avLst/>
            <a:gdLst>
              <a:gd name="connsiteX0" fmla="*/ 45228 w 1305703"/>
              <a:gd name="connsiteY0" fmla="*/ 0 h 943412"/>
              <a:gd name="connsiteX1" fmla="*/ 48403 w 1305703"/>
              <a:gd name="connsiteY1" fmla="*/ 669925 h 943412"/>
              <a:gd name="connsiteX2" fmla="*/ 540528 w 1305703"/>
              <a:gd name="connsiteY2" fmla="*/ 561975 h 943412"/>
              <a:gd name="connsiteX3" fmla="*/ 781828 w 1305703"/>
              <a:gd name="connsiteY3" fmla="*/ 889000 h 943412"/>
              <a:gd name="connsiteX4" fmla="*/ 1305703 w 1305703"/>
              <a:gd name="connsiteY4" fmla="*/ 939800 h 94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703" h="943412">
                <a:moveTo>
                  <a:pt x="45228" y="0"/>
                </a:moveTo>
                <a:cubicBezTo>
                  <a:pt x="5540" y="288131"/>
                  <a:pt x="-34147" y="576262"/>
                  <a:pt x="48403" y="669925"/>
                </a:cubicBezTo>
                <a:cubicBezTo>
                  <a:pt x="130953" y="763588"/>
                  <a:pt x="418291" y="525463"/>
                  <a:pt x="540528" y="561975"/>
                </a:cubicBezTo>
                <a:cubicBezTo>
                  <a:pt x="662765" y="598487"/>
                  <a:pt x="654299" y="826029"/>
                  <a:pt x="781828" y="889000"/>
                </a:cubicBezTo>
                <a:cubicBezTo>
                  <a:pt x="909357" y="951971"/>
                  <a:pt x="1107530" y="945885"/>
                  <a:pt x="1305703" y="939800"/>
                </a:cubicBezTo>
              </a:path>
            </a:pathLst>
          </a:custGeom>
          <a:noFill/>
          <a:ln>
            <a:prstDash val="sysDash"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65128" y="1112523"/>
            <a:ext cx="990607" cy="1275576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5562600" y="1457325"/>
            <a:ext cx="2465784" cy="350217"/>
          </a:xfrm>
          <a:custGeom>
            <a:avLst/>
            <a:gdLst>
              <a:gd name="connsiteX0" fmla="*/ 0 w 2371725"/>
              <a:gd name="connsiteY0" fmla="*/ 0 h 350217"/>
              <a:gd name="connsiteX1" fmla="*/ 323850 w 2371725"/>
              <a:gd name="connsiteY1" fmla="*/ 347663 h 350217"/>
              <a:gd name="connsiteX2" fmla="*/ 966788 w 2371725"/>
              <a:gd name="connsiteY2" fmla="*/ 166688 h 350217"/>
              <a:gd name="connsiteX3" fmla="*/ 1414463 w 2371725"/>
              <a:gd name="connsiteY3" fmla="*/ 342900 h 350217"/>
              <a:gd name="connsiteX4" fmla="*/ 2371725 w 2371725"/>
              <a:gd name="connsiteY4" fmla="*/ 214313 h 350217"/>
              <a:gd name="connsiteX5" fmla="*/ 2371725 w 2371725"/>
              <a:gd name="connsiteY5" fmla="*/ 214313 h 35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1725" h="350217">
                <a:moveTo>
                  <a:pt x="0" y="0"/>
                </a:moveTo>
                <a:cubicBezTo>
                  <a:pt x="81359" y="159941"/>
                  <a:pt x="162719" y="319882"/>
                  <a:pt x="323850" y="347663"/>
                </a:cubicBezTo>
                <a:cubicBezTo>
                  <a:pt x="484981" y="375444"/>
                  <a:pt x="785019" y="167482"/>
                  <a:pt x="966788" y="166688"/>
                </a:cubicBezTo>
                <a:cubicBezTo>
                  <a:pt x="1148557" y="165894"/>
                  <a:pt x="1180307" y="334963"/>
                  <a:pt x="1414463" y="342900"/>
                </a:cubicBezTo>
                <a:cubicBezTo>
                  <a:pt x="1648619" y="350837"/>
                  <a:pt x="2371725" y="214313"/>
                  <a:pt x="2371725" y="214313"/>
                </a:cubicBezTo>
                <a:lnTo>
                  <a:pt x="2371725" y="214313"/>
                </a:lnTo>
              </a:path>
            </a:pathLst>
          </a:custGeom>
          <a:noFill/>
          <a:ln>
            <a:prstDash val="sysDash"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508680" y="2316892"/>
            <a:ext cx="1178915" cy="1281282"/>
          </a:xfrm>
          <a:custGeom>
            <a:avLst/>
            <a:gdLst>
              <a:gd name="connsiteX0" fmla="*/ 425152 w 1178915"/>
              <a:gd name="connsiteY0" fmla="*/ 0 h 1281282"/>
              <a:gd name="connsiteX1" fmla="*/ 5023 w 1178915"/>
              <a:gd name="connsiteY1" fmla="*/ 475735 h 1281282"/>
              <a:gd name="connsiteX2" fmla="*/ 678466 w 1178915"/>
              <a:gd name="connsiteY2" fmla="*/ 797011 h 1281282"/>
              <a:gd name="connsiteX3" fmla="*/ 110055 w 1178915"/>
              <a:gd name="connsiteY3" fmla="*/ 1217140 h 1281282"/>
              <a:gd name="connsiteX4" fmla="*/ 1178915 w 1178915"/>
              <a:gd name="connsiteY4" fmla="*/ 1272746 h 128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915" h="1281282">
                <a:moveTo>
                  <a:pt x="425152" y="0"/>
                </a:moveTo>
                <a:cubicBezTo>
                  <a:pt x="193978" y="171450"/>
                  <a:pt x="-37196" y="342900"/>
                  <a:pt x="5023" y="475735"/>
                </a:cubicBezTo>
                <a:cubicBezTo>
                  <a:pt x="47242" y="608570"/>
                  <a:pt x="660961" y="673444"/>
                  <a:pt x="678466" y="797011"/>
                </a:cubicBezTo>
                <a:cubicBezTo>
                  <a:pt x="695971" y="920579"/>
                  <a:pt x="26647" y="1137851"/>
                  <a:pt x="110055" y="1217140"/>
                </a:cubicBezTo>
                <a:cubicBezTo>
                  <a:pt x="193463" y="1296429"/>
                  <a:pt x="686189" y="1284587"/>
                  <a:pt x="1178915" y="1272746"/>
                </a:cubicBezTo>
              </a:path>
            </a:pathLst>
          </a:custGeom>
          <a:noFill/>
          <a:ln>
            <a:prstDash val="sysDash"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2"/>
          </p:cNvPr>
          <p:cNvSpPr/>
          <p:nvPr/>
        </p:nvSpPr>
        <p:spPr>
          <a:xfrm>
            <a:off x="683568" y="1368810"/>
            <a:ext cx="2880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https://digital-summit.ru/form</a:t>
            </a:r>
          </a:p>
        </p:txBody>
      </p:sp>
    </p:spTree>
    <p:extLst>
      <p:ext uri="{BB962C8B-B14F-4D97-AF65-F5344CB8AC3E}">
        <p14:creationId xmlns:p14="http://schemas.microsoft.com/office/powerpoint/2010/main" val="425450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65869"/>
            <a:ext cx="266429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Условия участия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389" y="1131590"/>
            <a:ext cx="8754787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Участие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конкурсе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бесплатное.</a:t>
            </a:r>
          </a:p>
          <a:p>
            <a:pPr font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 font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Заявки принимаются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 11 октября по 15 декабря 2021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года.</a:t>
            </a:r>
          </a:p>
          <a:p>
            <a:pPr font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just" font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конкурсе могут принять участие юридические лица, зарегистрированные в РФ, или физические лица — резиденты РФ. Разработчик подтверждает возможность своего участия в Премии, если его проект будет в списке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финалистов. Окончательное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решение о номинации для каждого проекта определяет редакция конкурса.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Рисунок 22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6892" y="3795886"/>
            <a:ext cx="990607" cy="12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39314" y="4624147"/>
            <a:ext cx="6568990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39314" y="3886037"/>
            <a:ext cx="2032486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1362" y="1512369"/>
            <a:ext cx="8193126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65869"/>
            <a:ext cx="316835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проходит отбор</a:t>
            </a:r>
            <a:endParaRPr lang="ru-RU" sz="3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82392"/>
            <a:ext cx="7431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Голосование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жюри 6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декабря 2021 - 25 декабря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2021 года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1362" y="1131590"/>
            <a:ext cx="826513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Экспертный совет оценивает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проект</a:t>
            </a:r>
          </a:p>
          <a:p>
            <a:pPr font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Проект оценивается по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8 – 12 критериям (для разных номинаций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критерии разные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9" name="Овал 8"/>
          <p:cNvSpPr/>
          <p:nvPr/>
        </p:nvSpPr>
        <p:spPr>
          <a:xfrm>
            <a:off x="241749" y="1246225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1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1362" y="2222280"/>
            <a:ext cx="1784414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1363" y="1844176"/>
            <a:ext cx="826513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 каждому критерию проекту присваивается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оценка</a:t>
            </a:r>
          </a:p>
          <a:p>
            <a:pPr font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от 1 до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 баллов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1749" y="1956136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2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5358" y="2705676"/>
            <a:ext cx="82651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Суммируются все оценки и делятся на количество членов жюри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09701" y="2705676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3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9314" y="3546187"/>
            <a:ext cx="6713006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9315" y="3168083"/>
            <a:ext cx="826513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Отбор финалистов</a:t>
            </a:r>
          </a:p>
          <a:p>
            <a:pPr font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В рамках одной номинации будет до 5 финалистов с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максимальным</a:t>
            </a:r>
          </a:p>
          <a:p>
            <a:pPr font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количеством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баллов</a:t>
            </a:r>
          </a:p>
        </p:txBody>
      </p:sp>
      <p:sp>
        <p:nvSpPr>
          <p:cNvPr id="28" name="Овал 27"/>
          <p:cNvSpPr/>
          <p:nvPr/>
        </p:nvSpPr>
        <p:spPr>
          <a:xfrm>
            <a:off x="209701" y="3280043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4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9315" y="4291305"/>
            <a:ext cx="826513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Отображение финалистов на сайте</a:t>
            </a:r>
          </a:p>
          <a:p>
            <a:pPr font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Проекты набравшие максимальный бал появятся на сайте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Премии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09701" y="4403265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4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33" name="Рисунок 32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6892" y="3795886"/>
            <a:ext cx="990607" cy="12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194931"/>
            <a:ext cx="3203848" cy="411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algn="ctr" defTabSz="685769" fontAlgn="ctr">
              <a:spcBef>
                <a:spcPct val="0"/>
              </a:spcBef>
              <a:buNone/>
              <a:defRPr sz="3200" b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</a:rPr>
              <a:t>ОРГАНИЗАТОРЫ</a:t>
            </a:r>
          </a:p>
        </p:txBody>
      </p:sp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1030" name="Picture 6" descr="https://goprosport.ru/wp-content/uploads/2019/01/logo_ranhig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71" y="1183461"/>
            <a:ext cx="3026358" cy="122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ld.sk.ru/cfs-file.ashx/__key/communityserver-components-userfiles/00-00-01-56-34-_3F044004380441043E043504340438043D0435043D043D044B043504_+_4404300439043B044B04_/2016_2D00_digital_2D00_summi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6" y="2404813"/>
            <a:ext cx="3157284" cy="114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ismos.ru/img/mintsifryi-rossii1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6" y="1304862"/>
            <a:ext cx="3631510" cy="7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ouvteme.online/wp-content/uploads/2020/10/%D0%9A%D0%B0%D0%BA-%D0%B2%D0%BA%D0%BB%D1%8E%D1%87%D0%B8%D1%82%D1%8C-%D0%BE%D0%B1%D0%BD%D0%BE%D0%B2%D0%BB%D1%91%D0%BD%D0%BD%D1%8B%D0%B9-%D0%BD%D0%BE%D0%B2%D1%8B%D0%B9-%D0%B4%D0%B8%D0%B7%D0%B0%D0%B9%D0%BD-%D0%92%D0%9A%D0%BE%D0%BD%D1%82%D0%B0%D0%BA%D1%82%D0%B5-scaled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35361" r="6552" b="34399"/>
          <a:stretch/>
        </p:blipFill>
        <p:spPr bwMode="auto">
          <a:xfrm>
            <a:off x="5724128" y="2787774"/>
            <a:ext cx="2830666" cy="56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static1-repo.aif.ru/1/bb/1171311/391f499846d54ef739071ad5b23229f5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8" t="24511" r="13348" b="23787"/>
          <a:stretch/>
        </p:blipFill>
        <p:spPr bwMode="auto">
          <a:xfrm>
            <a:off x="3419872" y="3742587"/>
            <a:ext cx="2628714" cy="100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2400" y="3999494"/>
            <a:ext cx="971600" cy="11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358024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Презентации проектов</a:t>
            </a:r>
          </a:p>
        </p:txBody>
      </p:sp>
      <p:pic>
        <p:nvPicPr>
          <p:cNvPr id="23" name="Рисунок 22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6892" y="3795886"/>
            <a:ext cx="990607" cy="127557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55575" y="1797726"/>
            <a:ext cx="2304828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1419622"/>
            <a:ext cx="424847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Актуальность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проблемы</a:t>
            </a:r>
          </a:p>
          <a:p>
            <a:pPr font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которую решает проект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41810" y="1797726"/>
            <a:ext cx="2958915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41811" y="1419622"/>
            <a:ext cx="367899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Качество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интерфейса</a:t>
            </a:r>
          </a:p>
          <a:p>
            <a:pPr font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основе экспертной оценки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55574" y="2739612"/>
            <a:ext cx="2608647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55575" y="2361508"/>
            <a:ext cx="367899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Конкурентоспособность</a:t>
            </a:r>
          </a:p>
          <a:p>
            <a:pPr font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среди подобных проектов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5574" y="3651509"/>
            <a:ext cx="2824671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5573" y="3282626"/>
            <a:ext cx="268065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Удовлетворённость</a:t>
            </a:r>
          </a:p>
          <a:p>
            <a:pPr font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среди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подобных проектов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41810" y="2734274"/>
            <a:ext cx="3374605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941810" y="2365391"/>
            <a:ext cx="353497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Эффективность решения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font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в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контексте решаемой проблемы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909100" y="3647240"/>
            <a:ext cx="2703593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909099" y="3278357"/>
            <a:ext cx="353497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Количество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загрузок</a:t>
            </a:r>
          </a:p>
          <a:p>
            <a:pPr font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и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активных пользователей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94453"/>
            <a:ext cx="5921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Январь 2022 в рамках Гайдаровского Форума</a:t>
            </a:r>
          </a:p>
        </p:txBody>
      </p:sp>
    </p:spTree>
    <p:extLst>
      <p:ext uri="{BB962C8B-B14F-4D97-AF65-F5344CB8AC3E}">
        <p14:creationId xmlns:p14="http://schemas.microsoft.com/office/powerpoint/2010/main" val="2201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666023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Примеры критериев для оценки проектов</a:t>
            </a:r>
          </a:p>
        </p:txBody>
      </p:sp>
      <p:pic>
        <p:nvPicPr>
          <p:cNvPr id="23" name="Рисунок 22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6892" y="3795886"/>
            <a:ext cx="990607" cy="127557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40389" y="1306194"/>
            <a:ext cx="8896107" cy="575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8909" y="873175"/>
            <a:ext cx="886758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Презентации разработчиков — это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что?</a:t>
            </a:r>
          </a:p>
          <a:p>
            <a:pPr font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Выступления финалистов в Финале премии, который пройдет в рамках Гайдаровского Форума.</a:t>
            </a:r>
          </a:p>
          <a:p>
            <a:pPr font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каждого разработчика будет 4 минуты на презентацию проекта + 2 минуты на вопросы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41917" y="2284689"/>
            <a:ext cx="6518315" cy="1207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70437" y="1906835"/>
            <a:ext cx="8867587" cy="15850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Что и как будут оценивать в финале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?</a:t>
            </a:r>
          </a:p>
          <a:p>
            <a:pPr font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Финальная оценка проекта складывается из следующих компонентов:</a:t>
            </a:r>
          </a:p>
          <a:p>
            <a:pPr fontAlgn="ctr"/>
            <a:endParaRPr lang="ru-RU" sz="5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 fontAlgn="ctr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Оценка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, полученная при отборе проекта в финал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конкурса.</a:t>
            </a:r>
          </a:p>
          <a:p>
            <a:pPr marL="342900" indent="-342900" fontAlgn="ctr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Важность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решаемой продуктом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проблемы.</a:t>
            </a:r>
          </a:p>
          <a:p>
            <a:pPr marL="342900" indent="-342900" fontAlgn="ctr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Эффективность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продукта для решения обозначенной проблемы.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40389" y="3868865"/>
            <a:ext cx="7671971" cy="575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68909" y="3491011"/>
            <a:ext cx="886758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Как лучше рассказать о своём проекте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?</a:t>
            </a:r>
          </a:p>
          <a:p>
            <a:pPr font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Вам нужно будет максимально четко донести до экспертного жюри важность</a:t>
            </a:r>
          </a:p>
          <a:p>
            <a:pPr font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решаемой вами проблемы и эффективность ее решения с помощью вашего продукта.</a:t>
            </a:r>
          </a:p>
        </p:txBody>
      </p:sp>
    </p:spTree>
    <p:extLst>
      <p:ext uri="{BB962C8B-B14F-4D97-AF65-F5344CB8AC3E}">
        <p14:creationId xmlns:p14="http://schemas.microsoft.com/office/powerpoint/2010/main" val="40448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428396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Награждение победителей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987574"/>
            <a:ext cx="8856280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ПОБЕДИТЕЛИ ПРЕМИИ</a:t>
            </a:r>
          </a:p>
          <a:p>
            <a:pPr algn="just" font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получают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наградные статуэтки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дипломы,</a:t>
            </a:r>
          </a:p>
          <a:p>
            <a:pPr algn="just" font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право использования</a:t>
            </a:r>
          </a:p>
          <a:p>
            <a:pPr algn="just" font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логотипа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премии «Цифровые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Вершины»</a:t>
            </a:r>
          </a:p>
          <a:p>
            <a:pPr algn="just" font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своих рекламных материалах</a:t>
            </a:r>
          </a:p>
          <a:p>
            <a:pPr algn="just" font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маркетинговых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активностях,</a:t>
            </a:r>
          </a:p>
          <a:p>
            <a:pPr algn="just" font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 также информационную поддержку</a:t>
            </a:r>
          </a:p>
          <a:p>
            <a:pPr algn="just" font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от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деловых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изданий,</a:t>
            </a:r>
          </a:p>
          <a:p>
            <a:pPr algn="just" font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освещающих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мероприятие.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2530" name="Picture 2" descr="https://rvision.pro/wp-content/uploads/2017/12/TSV05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t="2147" r="16262"/>
          <a:stretch/>
        </p:blipFill>
        <p:spPr bwMode="auto">
          <a:xfrm>
            <a:off x="5796136" y="918759"/>
            <a:ext cx="2952328" cy="324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6892" y="3795886"/>
            <a:ext cx="990607" cy="12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100" y="997688"/>
            <a:ext cx="7056784" cy="41181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algn="ctr" defTabSz="685769" fontAlgn="ctr">
              <a:spcBef>
                <a:spcPct val="0"/>
              </a:spcBef>
              <a:defRPr sz="32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ПОДАЙ </a:t>
            </a:r>
            <a:r>
              <a:rPr lang="ru-RU" dirty="0" smtClean="0"/>
              <a:t>ЗАЯВКУ</a:t>
            </a:r>
          </a:p>
          <a:p>
            <a:r>
              <a:rPr lang="ru-RU" dirty="0" smtClean="0"/>
              <a:t>ЧТОБЫ </a:t>
            </a:r>
            <a:r>
              <a:rPr lang="ru-RU" dirty="0"/>
              <a:t>УЧАСТВОВАТЬ</a:t>
            </a:r>
          </a:p>
        </p:txBody>
      </p:sp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872" y="1779662"/>
            <a:ext cx="2160240" cy="27816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4"/>
          </p:cNvPr>
          <p:cNvSpPr/>
          <p:nvPr/>
        </p:nvSpPr>
        <p:spPr>
          <a:xfrm>
            <a:off x="2841545" y="4469832"/>
            <a:ext cx="3457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https://digital-summit.ru/form</a:t>
            </a:r>
          </a:p>
        </p:txBody>
      </p:sp>
    </p:spTree>
    <p:extLst>
      <p:ext uri="{BB962C8B-B14F-4D97-AF65-F5344CB8AC3E}">
        <p14:creationId xmlns:p14="http://schemas.microsoft.com/office/powerpoint/2010/main" val="14486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6396" y="2977660"/>
            <a:ext cx="1728192" cy="20246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2264" y="771550"/>
            <a:ext cx="8676456" cy="20375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8" tIns="45719" rIns="91438" bIns="45719" rtlCol="0" anchor="ctr">
            <a:no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Цифровые Вершины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— это первая национальная награда в области IT, поощряющая лучшие отечественные решения для повышения эффективности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3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42184" y="4155926"/>
            <a:ext cx="3960440" cy="685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11760" y="2402542"/>
            <a:ext cx="4104456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1203598"/>
            <a:ext cx="3960440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05600"/>
            <a:ext cx="1583668" cy="411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algn="ctr" defTabSz="685769" fontAlgn="ctr">
              <a:spcBef>
                <a:spcPct val="0"/>
              </a:spcBef>
              <a:defRPr sz="32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КОГДА?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2400" y="3999494"/>
            <a:ext cx="971600" cy="11382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771550"/>
            <a:ext cx="418604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ПРИЕМ ЗАЯВОК НА КОНКУРС</a:t>
            </a:r>
          </a:p>
          <a:p>
            <a:pPr fontAlgn="ctr"/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11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октября 2021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-15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декабря 2021</a:t>
            </a:r>
          </a:p>
        </p:txBody>
      </p:sp>
      <p:sp>
        <p:nvSpPr>
          <p:cNvPr id="4" name="Овал 3"/>
          <p:cNvSpPr/>
          <p:nvPr/>
        </p:nvSpPr>
        <p:spPr>
          <a:xfrm>
            <a:off x="323528" y="781244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1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995686"/>
            <a:ext cx="45720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ПРЕДВАРИТЕЛЬНЫЙ ОТБОР</a:t>
            </a:r>
          </a:p>
          <a:p>
            <a:pPr font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16 декабря 2021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- 25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декабря 2021</a:t>
            </a:r>
          </a:p>
        </p:txBody>
      </p:sp>
      <p:sp>
        <p:nvSpPr>
          <p:cNvPr id="10" name="Овал 9"/>
          <p:cNvSpPr/>
          <p:nvPr/>
        </p:nvSpPr>
        <p:spPr>
          <a:xfrm>
            <a:off x="1889448" y="1995686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2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42184" y="3363838"/>
            <a:ext cx="4230216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ВЫСТУПЛЕНИЯ ФИНАЛИСТОВ</a:t>
            </a:r>
          </a:p>
          <a:p>
            <a:pPr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ОНЛАЙН-ФИНАЛЕ ПРЕМИИ</a:t>
            </a:r>
          </a:p>
          <a:p>
            <a:pPr font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я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нварь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2022</a:t>
            </a:r>
          </a:p>
          <a:p>
            <a:pPr font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в рамках Гайдаровского Форума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3419872" y="3363838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3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440547" y="1238250"/>
            <a:ext cx="1395149" cy="973460"/>
          </a:xfrm>
          <a:custGeom>
            <a:avLst/>
            <a:gdLst>
              <a:gd name="connsiteX0" fmla="*/ 45228 w 1305703"/>
              <a:gd name="connsiteY0" fmla="*/ 0 h 943412"/>
              <a:gd name="connsiteX1" fmla="*/ 48403 w 1305703"/>
              <a:gd name="connsiteY1" fmla="*/ 669925 h 943412"/>
              <a:gd name="connsiteX2" fmla="*/ 540528 w 1305703"/>
              <a:gd name="connsiteY2" fmla="*/ 561975 h 943412"/>
              <a:gd name="connsiteX3" fmla="*/ 781828 w 1305703"/>
              <a:gd name="connsiteY3" fmla="*/ 889000 h 943412"/>
              <a:gd name="connsiteX4" fmla="*/ 1305703 w 1305703"/>
              <a:gd name="connsiteY4" fmla="*/ 939800 h 94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703" h="943412">
                <a:moveTo>
                  <a:pt x="45228" y="0"/>
                </a:moveTo>
                <a:cubicBezTo>
                  <a:pt x="5540" y="288131"/>
                  <a:pt x="-34147" y="576262"/>
                  <a:pt x="48403" y="669925"/>
                </a:cubicBezTo>
                <a:cubicBezTo>
                  <a:pt x="130953" y="763588"/>
                  <a:pt x="418291" y="525463"/>
                  <a:pt x="540528" y="561975"/>
                </a:cubicBezTo>
                <a:cubicBezTo>
                  <a:pt x="662765" y="598487"/>
                  <a:pt x="654299" y="826029"/>
                  <a:pt x="781828" y="889000"/>
                </a:cubicBezTo>
                <a:cubicBezTo>
                  <a:pt x="909357" y="951971"/>
                  <a:pt x="1107530" y="945885"/>
                  <a:pt x="1305703" y="939800"/>
                </a:cubicBezTo>
              </a:path>
            </a:pathLst>
          </a:custGeom>
          <a:noFill/>
          <a:ln>
            <a:prstDash val="sysDash"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1850070" y="2443583"/>
            <a:ext cx="1477330" cy="1208287"/>
          </a:xfrm>
          <a:custGeom>
            <a:avLst/>
            <a:gdLst>
              <a:gd name="connsiteX0" fmla="*/ 194630 w 1477330"/>
              <a:gd name="connsiteY0" fmla="*/ 0 h 1208287"/>
              <a:gd name="connsiteX1" fmla="*/ 42230 w 1477330"/>
              <a:gd name="connsiteY1" fmla="*/ 749300 h 1208287"/>
              <a:gd name="connsiteX2" fmla="*/ 867730 w 1477330"/>
              <a:gd name="connsiteY2" fmla="*/ 704850 h 1208287"/>
              <a:gd name="connsiteX3" fmla="*/ 842330 w 1477330"/>
              <a:gd name="connsiteY3" fmla="*/ 1155700 h 1208287"/>
              <a:gd name="connsiteX4" fmla="*/ 1477330 w 1477330"/>
              <a:gd name="connsiteY4" fmla="*/ 1181100 h 120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7330" h="1208287">
                <a:moveTo>
                  <a:pt x="194630" y="0"/>
                </a:moveTo>
                <a:cubicBezTo>
                  <a:pt x="62338" y="315912"/>
                  <a:pt x="-69953" y="631825"/>
                  <a:pt x="42230" y="749300"/>
                </a:cubicBezTo>
                <a:cubicBezTo>
                  <a:pt x="154413" y="866775"/>
                  <a:pt x="734380" y="637117"/>
                  <a:pt x="867730" y="704850"/>
                </a:cubicBezTo>
                <a:cubicBezTo>
                  <a:pt x="1001080" y="772583"/>
                  <a:pt x="740730" y="1076325"/>
                  <a:pt x="842330" y="1155700"/>
                </a:cubicBezTo>
                <a:cubicBezTo>
                  <a:pt x="943930" y="1235075"/>
                  <a:pt x="1210630" y="1208087"/>
                  <a:pt x="1477330" y="1181100"/>
                </a:cubicBezTo>
              </a:path>
            </a:pathLst>
          </a:custGeom>
          <a:noFill/>
          <a:ln>
            <a:prstDash val="sysDash"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" y="195486"/>
            <a:ext cx="213864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НОМИНАЦИИ</a:t>
            </a:r>
            <a:endParaRPr lang="ru-RU" sz="3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1059582"/>
            <a:ext cx="62703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Лучшее IT-решение для умного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города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Лучшее IT-решение для комфортной и безопасной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жизни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Лучшее IT-решение для малого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бизнеса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Лучшее IT-решение для школьного обучения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Лучшее IT-решение для высшего образования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Лучшее IT-решение для дополнительного образования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Лучшее IT-решение в области здравоохранения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Лучшее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IT-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решение для транспорта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Лучший государственный сервис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Лучшее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IT-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решение для энергетики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Опора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Цифровизации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9701" y="1275606"/>
            <a:ext cx="2351927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11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номинаций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" y="142956"/>
            <a:ext cx="615617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Лучшее it-решение для Умного города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6705" y="1419622"/>
            <a:ext cx="212109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11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категорий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843558"/>
            <a:ext cx="69502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управления городским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хозяйством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нструменты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вовлечения граждан в принятие решений по вопросам городского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развития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сбора и анализа статистики, решения для работы с большими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данными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диные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ситуационные центры по управлению городским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хозяйством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автоматизированного управления наружным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освещением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управления обращением с твердыми коммунальными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отходами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экологического мониторинга и мониторинга уровня зашумленности с возможностями информирования граждан об экологических параметрах окружающей среды и администрирования взаимоотношений с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предприятиями-нарушителями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дистанционного контроля и управления жилищно-коммунальными услугами «умный водоканал», «умная теплосеть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управления интеллектуальными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светофорами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управления интеллектуальным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транспортом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дистанционного контроля и управления заданиями, выполняемыми с использованием коммунальной техники и полевыми сотрудниками</a:t>
            </a:r>
          </a:p>
        </p:txBody>
      </p:sp>
    </p:spTree>
    <p:extLst>
      <p:ext uri="{BB962C8B-B14F-4D97-AF65-F5344CB8AC3E}">
        <p14:creationId xmlns:p14="http://schemas.microsoft.com/office/powerpoint/2010/main" val="27515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2956"/>
            <a:ext cx="908892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Лучшее IT-решение для комфортной и безопасной жизни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36407" y="1553765"/>
            <a:ext cx="212109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7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категорий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553765"/>
            <a:ext cx="695028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мониторинга состояния лифтового хозяйства в режиме реального времени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контроля и управления доступом в жилые дома, интегрированные с системами обеспечения безопасности и оповещения населения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внедрения городской системы видеонаблюдения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ткрытые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системы оказания дополнительных сервисов жителям многоквартирных домов. В том числе, консьерж-сервиса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мониторинга уровня концентрации бытового газа, блокировки подачи газа, а также информирования экстренных служб и собственника при утечке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дистанционного учета коммунальных ресурсов и управления режимами снабжения ресурсами в многоквартирных домах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контроля и управления инженерной инфраструктурой в многоквартирных домах</a:t>
            </a:r>
          </a:p>
        </p:txBody>
      </p:sp>
    </p:spTree>
    <p:extLst>
      <p:ext uri="{BB962C8B-B14F-4D97-AF65-F5344CB8AC3E}">
        <p14:creationId xmlns:p14="http://schemas.microsoft.com/office/powerpoint/2010/main" val="2364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622818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Лучшее IT-решение для малого бизнеса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366341"/>
            <a:ext cx="212109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7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категорий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779662"/>
            <a:ext cx="6027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Программное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обеспечение для ведения бухгалтерского и налогового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учета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Программное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обеспечение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расчета и начисления заработной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платы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Программное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обеспечение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управления персоналом и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логистикой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Инструменты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оценки эффективности деятельности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предприятия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Инструменты для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поиска закупок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Инструменты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подбора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мер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поддержки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Инструменты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работы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проектных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команд</a:t>
            </a:r>
          </a:p>
          <a:p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прочие продукты, повышающие эффективность ведения малого бизнеса.</a:t>
            </a:r>
          </a:p>
        </p:txBody>
      </p:sp>
    </p:spTree>
    <p:extLst>
      <p:ext uri="{BB962C8B-B14F-4D97-AF65-F5344CB8AC3E}">
        <p14:creationId xmlns:p14="http://schemas.microsoft.com/office/powerpoint/2010/main" val="29946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709228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Лучшее IT-решение для школьного обучения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0718" y="1366341"/>
            <a:ext cx="2122697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635646"/>
            <a:ext cx="64863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воспитания и обучения детей с элементами интерактивного взаимодействия педагога, родителя и ученика (в том числе для детей ОВЗ). Подойдут, например, виртуальные лабораторные комплексы для изучения предметов (как очно, так и во внеурочное время) или мультимедийные библиотеки цифрового образовательного и воспитательного контента.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организации образовательного процесса с применением электронного обучения и дистанционных технологий. В этом контексте подойдут решения для повышения эффективности проведения административных процедур при организации школьного и профессионального обучения. Также принимаются системы развития методической помощи для педагогов, родителей и учеников.</a:t>
            </a:r>
          </a:p>
        </p:txBody>
      </p:sp>
    </p:spTree>
    <p:extLst>
      <p:ext uri="{BB962C8B-B14F-4D97-AF65-F5344CB8AC3E}">
        <p14:creationId xmlns:p14="http://schemas.microsoft.com/office/powerpoint/2010/main" val="229566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16666</TotalTime>
  <Words>1363</Words>
  <Application>Microsoft Office PowerPoint</Application>
  <PresentationFormat>Экран (16:9)</PresentationFormat>
  <Paragraphs>194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Цена на газ для населения по ПФО,  руб./куб.м. (с учетом НДС)</dc:title>
  <dc:creator>Мухамадеева Диана Ильдаровна</dc:creator>
  <cp:lastModifiedBy>user</cp:lastModifiedBy>
  <cp:revision>875</cp:revision>
  <cp:lastPrinted>2021-02-18T09:33:40Z</cp:lastPrinted>
  <dcterms:created xsi:type="dcterms:W3CDTF">2016-01-20T07:36:14Z</dcterms:created>
  <dcterms:modified xsi:type="dcterms:W3CDTF">2021-11-03T07:37:31Z</dcterms:modified>
</cp:coreProperties>
</file>