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8" r:id="rId2"/>
    <p:sldId id="269" r:id="rId3"/>
    <p:sldId id="274" r:id="rId4"/>
    <p:sldId id="270" r:id="rId5"/>
    <p:sldId id="291" r:id="rId6"/>
    <p:sldId id="284" r:id="rId7"/>
    <p:sldId id="288" r:id="rId8"/>
    <p:sldId id="286" r:id="rId9"/>
    <p:sldId id="279" r:id="rId10"/>
    <p:sldId id="280" r:id="rId11"/>
    <p:sldId id="281" r:id="rId12"/>
    <p:sldId id="282" r:id="rId13"/>
    <p:sldId id="285" r:id="rId14"/>
    <p:sldId id="289" r:id="rId15"/>
    <p:sldId id="283" r:id="rId16"/>
    <p:sldId id="287" r:id="rId17"/>
    <p:sldId id="290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59" d="100"/>
          <a:sy n="59" d="100"/>
        </p:scale>
        <p:origin x="-510" y="-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E8AF9-CBD5-4EB1-BDA9-D762DA3C8303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CDA13-6E25-4EDE-B39C-C1C5FFBA1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0475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EFA39-340A-45D8-BEEA-3E73B0F79094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940CD-940F-4AE7-AF7E-ABAA975887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59197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2103A-44D9-4E55-AB09-6DF463D655E0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8572-33BF-440A-A928-93DE283A52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792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3AAD-28EB-47C0-B7DC-013F76677ED9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8572-33BF-440A-A928-93DE283A52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340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3BC5-635B-422A-8559-22B196D456F3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8572-33BF-440A-A928-93DE283A52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432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5D5F-E8BA-429C-A2F0-C8466FB4A39D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8572-33BF-440A-A928-93DE283A52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14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6BC8-C243-44DE-BC39-FA49CD348731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8572-33BF-440A-A928-93DE283A52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762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2138-678E-41A4-AD2D-0C74E7FD37BA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8572-33BF-440A-A928-93DE283A52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824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407C-7197-4B92-B696-53EC631429EF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8572-33BF-440A-A928-93DE283A52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0155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9CAE-3DA0-4987-A738-257F5CBDD7C2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8572-33BF-440A-A928-93DE283A52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588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9C20-A0DD-4E77-8A86-FADD550B5EFF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8572-33BF-440A-A928-93DE283A52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1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1334-A334-470F-B5AF-18431B3D7E22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8572-33BF-440A-A928-93DE283A52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310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C473-3474-4B6B-9296-9942C8F2B6B8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8572-33BF-440A-A928-93DE283A52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293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2523D-62AA-4533-8882-328760EDFC1B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08572-33BF-440A-A928-93DE283A52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43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Организация общественного контроля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в пришкольных оздоровительных лагерях 2022 года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133474" y="3602038"/>
            <a:ext cx="5534526" cy="1655762"/>
          </a:xfrm>
        </p:spPr>
        <p:txBody>
          <a:bodyPr/>
          <a:lstStyle/>
          <a:p>
            <a:pPr algn="l"/>
            <a:r>
              <a:rPr lang="ru-RU" dirty="0" smtClean="0"/>
              <a:t>Ахмадишина Лилия Мугамбаровна, </a:t>
            </a:r>
          </a:p>
          <a:p>
            <a:pPr algn="l"/>
            <a:r>
              <a:rPr lang="ru-RU" dirty="0" smtClean="0"/>
              <a:t>председатель Общественного совета Азнакаевского муниципального района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2022 год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8572-33BF-440A-A928-93DE283A52D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8572-33BF-440A-A928-93DE283A52DD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4" name="Рисунок 3" descr="WhatsApp Image 2022-06-21 at 11.04.3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8623" y="194810"/>
            <a:ext cx="8624156" cy="64546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8572-33BF-440A-A928-93DE283A52DD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4" name="Рисунок 3" descr="WhatsApp Image 2022-06-21 at 11.04.4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673" y="240632"/>
            <a:ext cx="5553639" cy="5686926"/>
          </a:xfrm>
          <a:prstGeom prst="rect">
            <a:avLst/>
          </a:prstGeom>
        </p:spPr>
      </p:pic>
      <p:pic>
        <p:nvPicPr>
          <p:cNvPr id="5" name="Рисунок 4" descr="WhatsApp Image 2022-06-21 at 11.04.42.jpeg"/>
          <p:cNvPicPr>
            <a:picLocks noChangeAspect="1"/>
          </p:cNvPicPr>
          <p:nvPr/>
        </p:nvPicPr>
        <p:blipFill>
          <a:blip r:embed="rId3" cstate="print"/>
          <a:srcRect l="3482" r="15527"/>
          <a:stretch>
            <a:fillRect/>
          </a:stretch>
        </p:blipFill>
        <p:spPr>
          <a:xfrm>
            <a:off x="5999748" y="253439"/>
            <a:ext cx="6192252" cy="57222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8572-33BF-440A-A928-93DE283A52DD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4" name="Рисунок 3" descr="WhatsApp Image 2022-06-21 at 11.04.42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9044" y="242435"/>
            <a:ext cx="8303313" cy="621451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8572-33BF-440A-A928-93DE283A52DD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4" name="Рисунок 3" descr="WhatsApp Image 2022-06-21 at 10.34.21.jpeg"/>
          <p:cNvPicPr>
            <a:picLocks noChangeAspect="1"/>
          </p:cNvPicPr>
          <p:nvPr/>
        </p:nvPicPr>
        <p:blipFill>
          <a:blip r:embed="rId2" cstate="print"/>
          <a:srcRect l="12152" r="10127"/>
          <a:stretch>
            <a:fillRect/>
          </a:stretch>
        </p:blipFill>
        <p:spPr>
          <a:xfrm>
            <a:off x="288758" y="863263"/>
            <a:ext cx="4924926" cy="3564356"/>
          </a:xfrm>
          <a:prstGeom prst="rect">
            <a:avLst/>
          </a:prstGeom>
        </p:spPr>
      </p:pic>
      <p:pic>
        <p:nvPicPr>
          <p:cNvPr id="9" name="Рисунок 8" descr="WhatsApp Image 2022-06-21 at 10.32.45.jpeg"/>
          <p:cNvPicPr>
            <a:picLocks noChangeAspect="1"/>
          </p:cNvPicPr>
          <p:nvPr/>
        </p:nvPicPr>
        <p:blipFill>
          <a:blip r:embed="rId3" cstate="print"/>
          <a:srcRect l="8684" t="11930" r="6842" b="12281"/>
          <a:stretch>
            <a:fillRect/>
          </a:stretch>
        </p:blipFill>
        <p:spPr>
          <a:xfrm>
            <a:off x="5999747" y="946482"/>
            <a:ext cx="5549678" cy="351322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8572-33BF-440A-A928-93DE283A52DD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4" name="Рисунок 3" descr="WhatsApp Image 2022-06-21 at 11.04.42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4455" y="0"/>
            <a:ext cx="9163090" cy="6858000"/>
          </a:xfrm>
          <a:prstGeom prst="rect">
            <a:avLst/>
          </a:prstGeom>
        </p:spPr>
      </p:pic>
      <p:pic>
        <p:nvPicPr>
          <p:cNvPr id="6" name="Рисунок 5" descr="WhatsApp Image 2022-06-21 at 10.58.5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8572-33BF-440A-A928-93DE283A52DD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Рисунок 4" descr="WhatsApp Image 2022-06-21 at 14.08.2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6750" y="0"/>
            <a:ext cx="9245207" cy="691945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8572-33BF-440A-A928-93DE283A52DD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4" name="Рисунок 3" descr="WhatsApp Image 2022-06-21 at 14.08.5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5008" y="0"/>
            <a:ext cx="916308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8572-33BF-440A-A928-93DE283A52DD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5" name="Рисунок 4" descr="WhatsApp Image 2022-06-21 at 14.08.1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2791" y="199248"/>
            <a:ext cx="8896871" cy="66587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780152" y="534213"/>
            <a:ext cx="10294248" cy="59589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контроля: 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и защиты прав и свобод человека и гражданина, прав и законных интересов общественных объединений и других некоммерческих организаций;</a:t>
            </a:r>
          </a:p>
          <a:p>
            <a:pPr>
              <a:lnSpc>
                <a:spcPct val="80000"/>
              </a:lnSpc>
            </a:pP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учета общественного мнения;</a:t>
            </a:r>
          </a:p>
          <a:p>
            <a:pPr>
              <a:lnSpc>
                <a:spcPct val="80000"/>
              </a:lnSpc>
            </a:pP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оценка деятельности органов </a:t>
            </a: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организаций.</a:t>
            </a:r>
            <a:endParaRPr lang="ru-RU" sz="23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контроля: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развитие гражданского правосознания;</a:t>
            </a:r>
          </a:p>
          <a:p>
            <a:pPr>
              <a:lnSpc>
                <a:spcPct val="80000"/>
              </a:lnSpc>
            </a:pP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доверия граждан к деятельности государства;</a:t>
            </a:r>
          </a:p>
          <a:p>
            <a:pPr>
              <a:lnSpc>
                <a:spcPct val="80000"/>
              </a:lnSpc>
            </a:pP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предупреждению и разрешению социальных конфликтов;</a:t>
            </a:r>
          </a:p>
          <a:p>
            <a:pPr>
              <a:lnSpc>
                <a:spcPct val="80000"/>
              </a:lnSpc>
            </a:pP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гражданских инициатив;</a:t>
            </a:r>
          </a:p>
          <a:p>
            <a:pPr>
              <a:lnSpc>
                <a:spcPct val="80000"/>
              </a:lnSpc>
            </a:pP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органов </a:t>
            </a: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власти;</a:t>
            </a:r>
          </a:p>
          <a:p>
            <a:pPr>
              <a:lnSpc>
                <a:spcPct val="80000"/>
              </a:lnSpc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прозрачности и открытости деятельности органов, организаций;</a:t>
            </a:r>
          </a:p>
          <a:p>
            <a:pPr>
              <a:lnSpc>
                <a:spcPct val="80000"/>
              </a:lnSpc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 обществе нетерпимости к коррупционному поведению.</a:t>
            </a:r>
            <a:endParaRPr lang="ru-RU" sz="23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sz="2400" b="1" dirty="0"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8572-33BF-440A-A928-93DE283A52D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36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42504" y="154379"/>
            <a:ext cx="11922826" cy="6590805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1"/>
          <p:cNvGrpSpPr>
            <a:grpSpLocks/>
          </p:cNvGrpSpPr>
          <p:nvPr/>
        </p:nvGrpSpPr>
        <p:grpSpPr bwMode="auto">
          <a:xfrm>
            <a:off x="1503526" y="64655"/>
            <a:ext cx="8826883" cy="6604976"/>
            <a:chOff x="284162" y="1235891"/>
            <a:chExt cx="8928104" cy="4859063"/>
          </a:xfrm>
        </p:grpSpPr>
        <p:sp>
          <p:nvSpPr>
            <p:cNvPr id="4" name="Rectangle 2"/>
            <p:cNvSpPr txBox="1">
              <a:spLocks noChangeArrowheads="1"/>
            </p:cNvSpPr>
            <p:nvPr/>
          </p:nvSpPr>
          <p:spPr bwMode="auto">
            <a:xfrm>
              <a:off x="428623" y="1235891"/>
              <a:ext cx="4143375" cy="10183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ts val="2500"/>
                </a:lnSpc>
                <a:defRPr/>
              </a:pPr>
              <a:r>
                <a:rPr lang="ru-RU" sz="3200" b="1" kern="1100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Объекты </a:t>
              </a:r>
            </a:p>
            <a:p>
              <a:pPr>
                <a:lnSpc>
                  <a:spcPts val="2500"/>
                </a:lnSpc>
                <a:defRPr/>
              </a:pPr>
              <a:r>
                <a:rPr lang="ru-RU" sz="3200" b="1" kern="1100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общественного контроля</a:t>
              </a:r>
            </a:p>
          </p:txBody>
        </p:sp>
        <p:sp>
          <p:nvSpPr>
            <p:cNvPr id="5" name="Rectangle 2"/>
            <p:cNvSpPr txBox="1">
              <a:spLocks noChangeArrowheads="1"/>
            </p:cNvSpPr>
            <p:nvPr/>
          </p:nvSpPr>
          <p:spPr bwMode="auto">
            <a:xfrm>
              <a:off x="4857752" y="1311091"/>
              <a:ext cx="4270373" cy="9812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ts val="2500"/>
                </a:lnSpc>
                <a:defRPr/>
              </a:pPr>
              <a:r>
                <a:rPr lang="ru-RU" sz="3200" b="1" kern="1100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Субъекты</a:t>
              </a:r>
            </a:p>
            <a:p>
              <a:pPr>
                <a:lnSpc>
                  <a:spcPts val="2500"/>
                </a:lnSpc>
                <a:defRPr/>
              </a:pPr>
              <a:r>
                <a:rPr lang="ru-RU" sz="3200" b="1" kern="1100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общественного контроля</a:t>
              </a:r>
            </a:p>
          </p:txBody>
        </p:sp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755574" y="3193778"/>
              <a:ext cx="3816424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ru-RU" altLang="ru-RU" sz="26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Органы местного самоуправления</a:t>
              </a:r>
            </a:p>
          </p:txBody>
        </p:sp>
        <p:sp>
          <p:nvSpPr>
            <p:cNvPr id="7" name="Rectangle 2"/>
            <p:cNvSpPr txBox="1">
              <a:spLocks noChangeArrowheads="1"/>
            </p:cNvSpPr>
            <p:nvPr/>
          </p:nvSpPr>
          <p:spPr bwMode="auto">
            <a:xfrm>
              <a:off x="755573" y="3938326"/>
              <a:ext cx="3816425" cy="75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70000"/>
                </a:lnSpc>
              </a:pPr>
              <a:r>
                <a:rPr lang="ru-RU" altLang="ru-RU" sz="26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Государственные и муниципальные организации</a:t>
              </a:r>
            </a:p>
          </p:txBody>
        </p:sp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392745" y="5105942"/>
              <a:ext cx="4359400" cy="989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70000"/>
                </a:lnSpc>
              </a:pPr>
              <a:r>
                <a:rPr lang="ru-RU" altLang="ru-RU" sz="24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Иные органы и </a:t>
              </a:r>
              <a:r>
                <a:rPr lang="ru-RU" altLang="ru-RU" sz="24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организации</a:t>
              </a:r>
              <a:r>
                <a:rPr lang="ru-RU" altLang="ru-RU" sz="24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осуществляющие отдельные публичные полномочия</a:t>
              </a:r>
            </a:p>
          </p:txBody>
        </p:sp>
        <p:cxnSp>
          <p:nvCxnSpPr>
            <p:cNvPr id="9" name="Прямая соединительная линия 14"/>
            <p:cNvCxnSpPr>
              <a:cxnSpLocks noChangeShapeType="1"/>
            </p:cNvCxnSpPr>
            <p:nvPr/>
          </p:nvCxnSpPr>
          <p:spPr bwMode="auto">
            <a:xfrm>
              <a:off x="284162" y="2254241"/>
              <a:ext cx="3960812" cy="0"/>
            </a:xfrm>
            <a:prstGeom prst="line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/>
            </a:ln>
          </p:spPr>
        </p:cxnSp>
        <p:cxnSp>
          <p:nvCxnSpPr>
            <p:cNvPr id="10" name="Прямая соединительная линия 16"/>
            <p:cNvCxnSpPr>
              <a:cxnSpLocks noChangeShapeType="1"/>
            </p:cNvCxnSpPr>
            <p:nvPr/>
          </p:nvCxnSpPr>
          <p:spPr bwMode="auto">
            <a:xfrm>
              <a:off x="284162" y="2254241"/>
              <a:ext cx="0" cy="3491298"/>
            </a:xfrm>
            <a:prstGeom prst="line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/>
            </a:ln>
          </p:spPr>
        </p:cxnSp>
        <p:cxnSp>
          <p:nvCxnSpPr>
            <p:cNvPr id="11" name="Прямая соединительная линия 18"/>
            <p:cNvCxnSpPr>
              <a:cxnSpLocks noChangeShapeType="1"/>
            </p:cNvCxnSpPr>
            <p:nvPr/>
          </p:nvCxnSpPr>
          <p:spPr bwMode="auto">
            <a:xfrm>
              <a:off x="284162" y="5745539"/>
              <a:ext cx="471413" cy="0"/>
            </a:xfrm>
            <a:prstGeom prst="line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/>
            </a:ln>
          </p:spPr>
        </p:cxnSp>
        <p:cxnSp>
          <p:nvCxnSpPr>
            <p:cNvPr id="12" name="Прямая соединительная линия 20"/>
            <p:cNvCxnSpPr>
              <a:cxnSpLocks noChangeShapeType="1"/>
            </p:cNvCxnSpPr>
            <p:nvPr/>
          </p:nvCxnSpPr>
          <p:spPr bwMode="auto">
            <a:xfrm>
              <a:off x="284162" y="4146954"/>
              <a:ext cx="644501" cy="0"/>
            </a:xfrm>
            <a:prstGeom prst="line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/>
            </a:ln>
          </p:spPr>
        </p:cxnSp>
        <p:cxnSp>
          <p:nvCxnSpPr>
            <p:cNvPr id="13" name="Прямая соединительная линия 22"/>
            <p:cNvCxnSpPr>
              <a:cxnSpLocks noChangeShapeType="1"/>
            </p:cNvCxnSpPr>
            <p:nvPr/>
          </p:nvCxnSpPr>
          <p:spPr bwMode="auto">
            <a:xfrm flipV="1">
              <a:off x="284162" y="3513659"/>
              <a:ext cx="644501" cy="7938"/>
            </a:xfrm>
            <a:prstGeom prst="line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/>
            </a:ln>
          </p:spPr>
        </p:cxnSp>
        <p:cxnSp>
          <p:nvCxnSpPr>
            <p:cNvPr id="14" name="Прямая соединительная линия 24"/>
            <p:cNvCxnSpPr>
              <a:cxnSpLocks noChangeShapeType="1"/>
            </p:cNvCxnSpPr>
            <p:nvPr/>
          </p:nvCxnSpPr>
          <p:spPr bwMode="auto">
            <a:xfrm>
              <a:off x="284162" y="2701220"/>
              <a:ext cx="644501" cy="0"/>
            </a:xfrm>
            <a:prstGeom prst="line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/>
            </a:ln>
          </p:spPr>
        </p:cxnSp>
        <p:sp>
          <p:nvSpPr>
            <p:cNvPr id="15" name="Rectangle 2"/>
            <p:cNvSpPr txBox="1">
              <a:spLocks noChangeArrowheads="1"/>
            </p:cNvSpPr>
            <p:nvPr/>
          </p:nvSpPr>
          <p:spPr bwMode="auto">
            <a:xfrm>
              <a:off x="5539957" y="2628842"/>
              <a:ext cx="3275856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ru-RU" altLang="ru-RU" sz="26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Общественные </a:t>
              </a:r>
              <a:r>
                <a:rPr lang="ru-RU" altLang="ru-RU" sz="26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палаты РФ и субъектов РФ</a:t>
              </a:r>
              <a:endParaRPr lang="ru-RU" altLang="ru-RU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2"/>
            <p:cNvSpPr txBox="1">
              <a:spLocks noChangeArrowheads="1"/>
            </p:cNvSpPr>
            <p:nvPr/>
          </p:nvSpPr>
          <p:spPr bwMode="auto">
            <a:xfrm>
              <a:off x="5143503" y="3513659"/>
              <a:ext cx="4068763" cy="238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70000"/>
                </a:lnSpc>
              </a:pPr>
              <a:r>
                <a:rPr lang="ru-RU" altLang="ru-RU" sz="26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Общественные </a:t>
              </a:r>
              <a:r>
                <a:rPr lang="ru-RU" altLang="ru-RU" sz="26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советы при федеральных,  </a:t>
              </a:r>
              <a:endParaRPr lang="ru-RU" altLang="ru-RU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ru-RU" altLang="ru-RU" sz="26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законодательных </a:t>
              </a:r>
            </a:p>
            <a:p>
              <a:pPr algn="ctr">
                <a:lnSpc>
                  <a:spcPct val="70000"/>
                </a:lnSpc>
              </a:pPr>
              <a:r>
                <a:rPr lang="ru-RU" altLang="ru-RU" sz="26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(представительных)  </a:t>
              </a:r>
            </a:p>
            <a:p>
              <a:pPr algn="ctr">
                <a:lnSpc>
                  <a:spcPct val="70000"/>
                </a:lnSpc>
              </a:pPr>
              <a:r>
                <a:rPr lang="ru-RU" altLang="ru-RU" sz="26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исполнительных </a:t>
              </a:r>
            </a:p>
            <a:p>
              <a:pPr algn="ctr">
                <a:lnSpc>
                  <a:spcPct val="70000"/>
                </a:lnSpc>
              </a:pPr>
              <a:r>
                <a:rPr lang="ru-RU" altLang="ru-RU" sz="26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органах власти</a:t>
              </a:r>
            </a:p>
            <a:p>
              <a:pPr algn="ctr">
                <a:lnSpc>
                  <a:spcPct val="70000"/>
                </a:lnSpc>
              </a:pPr>
              <a:endParaRPr lang="ru-RU" altLang="ru-RU" sz="2600" b="1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endParaRPr>
            </a:p>
            <a:p>
              <a:pPr algn="ctr">
                <a:lnSpc>
                  <a:spcPct val="70000"/>
                </a:lnSpc>
              </a:pPr>
              <a:endParaRPr lang="ru-RU" altLang="ru-RU" sz="2600" b="1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ru-RU" altLang="ru-RU" sz="26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Общественные палаты (советы) муниципальных образований</a:t>
              </a:r>
            </a:p>
          </p:txBody>
        </p:sp>
        <p:cxnSp>
          <p:nvCxnSpPr>
            <p:cNvPr id="17" name="Прямая соединительная линия 25600"/>
            <p:cNvCxnSpPr>
              <a:cxnSpLocks noChangeShapeType="1"/>
            </p:cNvCxnSpPr>
            <p:nvPr/>
          </p:nvCxnSpPr>
          <p:spPr bwMode="auto">
            <a:xfrm>
              <a:off x="4788024" y="2254241"/>
              <a:ext cx="3922712" cy="0"/>
            </a:xfrm>
            <a:prstGeom prst="line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/>
            </a:ln>
          </p:spPr>
        </p:cxnSp>
        <p:cxnSp>
          <p:nvCxnSpPr>
            <p:cNvPr id="18" name="Прямая соединительная линия 25605"/>
            <p:cNvCxnSpPr>
              <a:cxnSpLocks noChangeShapeType="1"/>
            </p:cNvCxnSpPr>
            <p:nvPr/>
          </p:nvCxnSpPr>
          <p:spPr bwMode="auto">
            <a:xfrm flipH="1">
              <a:off x="4788024" y="2254241"/>
              <a:ext cx="1" cy="1885152"/>
            </a:xfrm>
            <a:prstGeom prst="line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/>
            </a:ln>
          </p:spPr>
        </p:cxnSp>
        <p:cxnSp>
          <p:nvCxnSpPr>
            <p:cNvPr id="19" name="Прямая соединительная линия 25608"/>
            <p:cNvCxnSpPr>
              <a:cxnSpLocks noChangeShapeType="1"/>
            </p:cNvCxnSpPr>
            <p:nvPr/>
          </p:nvCxnSpPr>
          <p:spPr bwMode="auto">
            <a:xfrm flipH="1">
              <a:off x="4788024" y="2933683"/>
              <a:ext cx="538162" cy="0"/>
            </a:xfrm>
            <a:prstGeom prst="line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/>
            </a:ln>
          </p:spPr>
        </p:cxnSp>
        <p:cxnSp>
          <p:nvCxnSpPr>
            <p:cNvPr id="20" name="Прямая соединительная линия 25612"/>
            <p:cNvCxnSpPr>
              <a:cxnSpLocks noChangeShapeType="1"/>
            </p:cNvCxnSpPr>
            <p:nvPr/>
          </p:nvCxnSpPr>
          <p:spPr bwMode="auto">
            <a:xfrm>
              <a:off x="4777837" y="5527505"/>
              <a:ext cx="355480" cy="6433"/>
            </a:xfrm>
            <a:prstGeom prst="line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/>
            </a:ln>
          </p:spPr>
        </p:cxnSp>
        <p:sp>
          <p:nvSpPr>
            <p:cNvPr id="21" name="Rectangle 2"/>
            <p:cNvSpPr txBox="1">
              <a:spLocks noChangeArrowheads="1"/>
            </p:cNvSpPr>
            <p:nvPr/>
          </p:nvSpPr>
          <p:spPr bwMode="auto">
            <a:xfrm>
              <a:off x="755575" y="2363766"/>
              <a:ext cx="3566476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ru-RU" altLang="ru-RU" sz="26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Органы </a:t>
              </a:r>
            </a:p>
            <a:p>
              <a:pPr algn="ctr">
                <a:lnSpc>
                  <a:spcPct val="80000"/>
                </a:lnSpc>
              </a:pPr>
              <a:r>
                <a:rPr lang="ru-RU" altLang="ru-RU" sz="26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государственной власти</a:t>
              </a:r>
            </a:p>
          </p:txBody>
        </p:sp>
      </p:grpSp>
      <p:cxnSp>
        <p:nvCxnSpPr>
          <p:cNvPr id="22" name="Прямая соединительная линия 25605"/>
          <p:cNvCxnSpPr>
            <a:cxnSpLocks noChangeShapeType="1"/>
          </p:cNvCxnSpPr>
          <p:nvPr/>
        </p:nvCxnSpPr>
        <p:spPr bwMode="auto">
          <a:xfrm>
            <a:off x="5956325" y="4011416"/>
            <a:ext cx="0" cy="1886875"/>
          </a:xfrm>
          <a:prstGeom prst="line">
            <a:avLst/>
          </a:prstGeom>
          <a:noFill/>
          <a:ln w="19050" algn="ctr">
            <a:solidFill>
              <a:srgbClr val="0000CC"/>
            </a:solidFill>
            <a:round/>
            <a:headEnd/>
            <a:tailEnd/>
          </a:ln>
        </p:spPr>
      </p:cxnSp>
      <p:cxnSp>
        <p:nvCxnSpPr>
          <p:cNvPr id="23" name="Прямая соединительная линия 25608"/>
          <p:cNvCxnSpPr>
            <a:cxnSpLocks noChangeShapeType="1"/>
          </p:cNvCxnSpPr>
          <p:nvPr/>
        </p:nvCxnSpPr>
        <p:spPr bwMode="auto">
          <a:xfrm flipH="1">
            <a:off x="6843509" y="6212296"/>
            <a:ext cx="19722" cy="1"/>
          </a:xfrm>
          <a:prstGeom prst="line">
            <a:avLst/>
          </a:prstGeom>
          <a:noFill/>
          <a:ln w="19050" algn="ctr">
            <a:solidFill>
              <a:schemeClr val="accent6"/>
            </a:solidFill>
            <a:round/>
            <a:headEnd/>
            <a:tailEnd/>
          </a:ln>
        </p:spPr>
      </p:cxnSp>
      <p:cxnSp>
        <p:nvCxnSpPr>
          <p:cNvPr id="28" name="Прямая соединительная линия 25612"/>
          <p:cNvCxnSpPr>
            <a:cxnSpLocks noChangeShapeType="1"/>
          </p:cNvCxnSpPr>
          <p:nvPr/>
        </p:nvCxnSpPr>
        <p:spPr bwMode="auto">
          <a:xfrm>
            <a:off x="5946255" y="4014137"/>
            <a:ext cx="322483" cy="7557"/>
          </a:xfrm>
          <a:prstGeom prst="line">
            <a:avLst/>
          </a:prstGeom>
          <a:noFill/>
          <a:ln w="19050" algn="ctr">
            <a:solidFill>
              <a:srgbClr val="0000CC"/>
            </a:solidFill>
            <a:round/>
            <a:headEnd/>
            <a:tailEnd/>
          </a:ln>
        </p:spPr>
      </p:cxn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8572-33BF-440A-A928-93DE283A52D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0941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2392218" y="302526"/>
            <a:ext cx="7555346" cy="691999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КОНТРОЛЯ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1405467" y="1858784"/>
            <a:ext cx="2962342" cy="1113016"/>
          </a:xfrm>
          <a:prstGeom prst="flowChartProcess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1600" b="1" u="sng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мониторинг</a:t>
            </a:r>
            <a:r>
              <a:rPr lang="ru-RU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остоянное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временное</a:t>
            </a:r>
          </a:p>
          <a:p>
            <a:pPr algn="just">
              <a:lnSpc>
                <a:spcPct val="8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общественного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4830581" y="1892373"/>
            <a:ext cx="2786070" cy="1435027"/>
          </a:xfrm>
          <a:prstGeom prst="flowChartProcess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1600" b="1" u="sng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проверка</a:t>
            </a:r>
            <a:r>
              <a:rPr lang="ru-RU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анализ информации, проверка фактов и обстоятельств, касающихся общественно значимой деятельности объектов общественного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     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8079423" y="1690534"/>
            <a:ext cx="2988107" cy="2142137"/>
          </a:xfrm>
          <a:prstGeom prst="flowChartProcess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75000"/>
              </a:lnSpc>
            </a:pPr>
            <a:r>
              <a:rPr lang="ru-RU" sz="1600" b="1" u="sng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</a:t>
            </a:r>
            <a:r>
              <a:rPr lang="ru-RU" sz="1600" b="1" u="sng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</a:t>
            </a:r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оценка актов, проектов актов, решений, проектов решений, документов и других материалов, действий (бездействий) объектов ОК, проверка требований законодательства с привлечением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специалистов-экспертов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75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178394" y="1013970"/>
            <a:ext cx="642937" cy="6429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80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855093" y="1215845"/>
            <a:ext cx="642938" cy="6429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80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8625901" y="1013970"/>
            <a:ext cx="642937" cy="6429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80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4277725" y="1122586"/>
            <a:ext cx="642938" cy="25854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7526569" y="1080656"/>
            <a:ext cx="642937" cy="301328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1405467" y="3749929"/>
            <a:ext cx="4182533" cy="2101151"/>
          </a:xfrm>
          <a:prstGeom prst="flowChartProcess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Ins="0"/>
          <a:lstStyle/>
          <a:p>
            <a:pPr algn="just">
              <a:lnSpc>
                <a:spcPct val="80000"/>
              </a:lnSpc>
            </a:pPr>
            <a:r>
              <a:rPr lang="ru-RU" sz="1600" b="1" u="sng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</a:t>
            </a:r>
            <a:r>
              <a:rPr lang="ru-RU" sz="1600" b="1" u="sng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</a:t>
            </a:r>
            <a:r>
              <a:rPr lang="ru-RU" sz="1600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общественно значимых вопросов, а  также проектов решений объектов общественного контроля, с обязательным участием уполномоченных лиц указанных органов и организаций, представителей граждан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объединений, интересы которых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затрагиваются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52"/>
          <p:cNvSpPr>
            <a:spLocks noChangeArrowheads="1"/>
          </p:cNvSpPr>
          <p:nvPr/>
        </p:nvSpPr>
        <p:spPr bwMode="auto">
          <a:xfrm>
            <a:off x="5975927" y="4136160"/>
            <a:ext cx="5091603" cy="1714920"/>
          </a:xfrm>
          <a:prstGeom prst="flowChartProcess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1600" b="1" u="sng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(публичные) </a:t>
            </a:r>
            <a:r>
              <a:rPr lang="ru-RU" sz="1600" b="1" u="sng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слушания</a:t>
            </a:r>
            <a:r>
              <a:rPr lang="ru-RU" sz="1600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граждан, организуемое субъектами общественного контроля, органами власти и МСУ и иными органами, для обсуждения вопросов, касающихся деятельности указанных органов и организаций и имеющих особую общественную значимость либо затрагивающих права и свободы человека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/>
            <a:fld id="{DB908572-33BF-440A-A928-93DE283A52D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just"/>
              <a:t>4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61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27494" y="0"/>
            <a:ext cx="4245559" cy="16002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Документы, регулирующие деятельность пришкольных лагерей</a:t>
            </a:r>
            <a:endParaRPr lang="ru-RU" sz="2400" dirty="0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839788" y="1736557"/>
            <a:ext cx="3932237" cy="3811588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Постановление от 03.03.2015 г. №130 «Об утверждении стандарта качества государственной услуги в летних пришкольных лагерях»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Постановление КМ от 09.09.21 г. №853 «Об утверждении нормативных затрат на предоставление государственной услуги по организации отдыха детей»,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Постановление руководителя исполнительного комитета Азнакаевского муниципального района от 19.11.2021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№221;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Приказ МКУ УО  от 14.04.2022 №398 «Об организации летнего отдыха и оздоровления детей в пришкольных лагерях»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8572-33BF-440A-A928-93DE283A52DD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28674" name="Picture 2" descr="C:\Users\2013\Downloads\WhatsApp Image 2022-06-27 at 09.24.07.jpe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l="4842"/>
          <a:stretch>
            <a:fillRect/>
          </a:stretch>
        </p:blipFill>
        <p:spPr bwMode="auto">
          <a:xfrm>
            <a:off x="5165558" y="481263"/>
            <a:ext cx="6208295" cy="6022737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807242" y="365125"/>
            <a:ext cx="5546558" cy="1325563"/>
          </a:xfrm>
        </p:spPr>
        <p:txBody>
          <a:bodyPr/>
          <a:lstStyle/>
          <a:p>
            <a:r>
              <a:rPr lang="ru-RU" dirty="0" smtClean="0"/>
              <a:t>Объекты контроля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Условия  </a:t>
            </a:r>
            <a:r>
              <a:rPr lang="ru-RU" dirty="0" smtClean="0"/>
              <a:t>нахождения детей в летнем лагере;</a:t>
            </a:r>
          </a:p>
          <a:p>
            <a:r>
              <a:rPr lang="ru-RU" dirty="0" smtClean="0"/>
              <a:t>  организация </a:t>
            </a:r>
            <a:r>
              <a:rPr lang="ru-RU" dirty="0" smtClean="0"/>
              <a:t>питания детей в оздоровительных учреждениях;</a:t>
            </a:r>
          </a:p>
          <a:p>
            <a:r>
              <a:rPr lang="ru-RU" dirty="0" smtClean="0"/>
              <a:t>  уровень организации </a:t>
            </a:r>
            <a:r>
              <a:rPr lang="ru-RU" dirty="0" smtClean="0"/>
              <a:t>досуга детей в лагере с дневным пребыванием, </a:t>
            </a:r>
            <a:endParaRPr lang="ru-RU" dirty="0" smtClean="0"/>
          </a:p>
          <a:p>
            <a:r>
              <a:rPr lang="ru-RU" dirty="0" smtClean="0"/>
              <a:t>система </a:t>
            </a:r>
            <a:r>
              <a:rPr lang="ru-RU" dirty="0" smtClean="0"/>
              <a:t>взаимодействия социальных объектов. 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8572-33BF-440A-A928-93DE283A52DD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4" name="Рисунок 3" descr="WhatsApp Image 2022-06-21 at 14.09.1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150" y="614992"/>
            <a:ext cx="4780955" cy="55531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58062" y="365125"/>
            <a:ext cx="5995737" cy="1325563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Социальный паспорт воспитанников пришкольных лагерей</a:t>
            </a:r>
            <a:endParaRPr lang="ru-RU" sz="28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старше 14 лет- 15 учащихся, </a:t>
            </a:r>
          </a:p>
          <a:p>
            <a:r>
              <a:rPr lang="ru-RU" dirty="0" smtClean="0"/>
              <a:t>состоящих </a:t>
            </a:r>
            <a:r>
              <a:rPr lang="ru-RU" dirty="0" smtClean="0"/>
              <a:t>на </a:t>
            </a:r>
            <a:r>
              <a:rPr lang="ru-RU" dirty="0" err="1" smtClean="0"/>
              <a:t>внутришкольном</a:t>
            </a:r>
            <a:r>
              <a:rPr lang="ru-RU" dirty="0" smtClean="0"/>
              <a:t> учете  - 6 учащихся;</a:t>
            </a:r>
          </a:p>
          <a:p>
            <a:r>
              <a:rPr lang="ru-RU" dirty="0" smtClean="0"/>
              <a:t>СОП- </a:t>
            </a:r>
            <a:r>
              <a:rPr lang="ru-RU" dirty="0" smtClean="0"/>
              <a:t>4;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детей </a:t>
            </a:r>
            <a:r>
              <a:rPr lang="ru-RU" dirty="0" smtClean="0"/>
              <a:t>из  малообеспеченных семей - 39;</a:t>
            </a:r>
          </a:p>
          <a:p>
            <a:r>
              <a:rPr lang="ru-RU" dirty="0" smtClean="0"/>
              <a:t>дети </a:t>
            </a:r>
            <a:r>
              <a:rPr lang="ru-RU" dirty="0" smtClean="0"/>
              <a:t>безработных родителей -  2;  </a:t>
            </a:r>
          </a:p>
          <a:p>
            <a:r>
              <a:rPr lang="ru-RU" dirty="0" smtClean="0"/>
              <a:t> </a:t>
            </a:r>
            <a:r>
              <a:rPr lang="ru-RU" dirty="0" smtClean="0"/>
              <a:t>дети- сироты – 1;</a:t>
            </a:r>
          </a:p>
          <a:p>
            <a:r>
              <a:rPr lang="ru-RU" dirty="0" smtClean="0"/>
              <a:t>-дети </a:t>
            </a:r>
            <a:r>
              <a:rPr lang="ru-RU" dirty="0" smtClean="0"/>
              <a:t>инвалиды – 2.   </a:t>
            </a:r>
          </a:p>
          <a:p>
            <a:pPr>
              <a:buNone/>
            </a:pPr>
            <a:r>
              <a:rPr lang="ru-RU" dirty="0" smtClean="0"/>
              <a:t>В трудовых лагерях –из 50 учащихся, </a:t>
            </a:r>
          </a:p>
          <a:p>
            <a:r>
              <a:rPr lang="ru-RU" dirty="0" smtClean="0"/>
              <a:t> </a:t>
            </a:r>
            <a:r>
              <a:rPr lang="ru-RU" dirty="0" smtClean="0"/>
              <a:t>из малообеспеченных семей – 11; </a:t>
            </a:r>
          </a:p>
          <a:p>
            <a:r>
              <a:rPr lang="ru-RU" dirty="0" smtClean="0"/>
              <a:t> </a:t>
            </a:r>
            <a:r>
              <a:rPr lang="ru-RU" dirty="0" smtClean="0"/>
              <a:t>дети безработных родителей- 2;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ВШУ 2;</a:t>
            </a:r>
          </a:p>
          <a:p>
            <a:r>
              <a:rPr lang="ru-RU" dirty="0" smtClean="0"/>
              <a:t>СОП </a:t>
            </a:r>
            <a:r>
              <a:rPr lang="ru-RU" dirty="0" smtClean="0"/>
              <a:t>-2.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8572-33BF-440A-A928-93DE283A52DD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Рисунок 4" descr="WhatsApp Image 2022-06-21 at 17.54.55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289" y="214524"/>
            <a:ext cx="4506849" cy="59857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8572-33BF-440A-A928-93DE283A52DD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 descr="WhatsApp Image 2022-06-21 at 11.04.3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4664" y="192505"/>
            <a:ext cx="8527904" cy="63826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8572-33BF-440A-A928-93DE283A52DD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" name="Рисунок 3" descr="WhatsApp Image 2022-06-21 at 11.04.3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244" y="0"/>
            <a:ext cx="8800619" cy="65867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519</Words>
  <Application>Microsoft Office PowerPoint</Application>
  <PresentationFormat>Произвольный</PresentationFormat>
  <Paragraphs>103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Организация общественного контроля  в пришкольных оздоровительных лагерях 2022 года </vt:lpstr>
      <vt:lpstr>Слайд 2</vt:lpstr>
      <vt:lpstr>Слайд 3</vt:lpstr>
      <vt:lpstr>Слайд 4</vt:lpstr>
      <vt:lpstr>Документы, регулирующие деятельность пришкольных лагерей</vt:lpstr>
      <vt:lpstr>Объекты контроля</vt:lpstr>
      <vt:lpstr>Социальный паспорт воспитанников пришкольных лагерей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Донских Мария Николаевна</dc:creator>
  <cp:lastModifiedBy>ЛИЛИЯ</cp:lastModifiedBy>
  <cp:revision>104</cp:revision>
  <cp:lastPrinted>2016-10-11T10:12:04Z</cp:lastPrinted>
  <dcterms:created xsi:type="dcterms:W3CDTF">2016-09-13T06:32:50Z</dcterms:created>
  <dcterms:modified xsi:type="dcterms:W3CDTF">2022-06-27T08:39:24Z</dcterms:modified>
</cp:coreProperties>
</file>