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274" r:id="rId6"/>
    <p:sldId id="292" r:id="rId7"/>
    <p:sldId id="290" r:id="rId8"/>
    <p:sldId id="277" r:id="rId9"/>
    <p:sldId id="289" r:id="rId10"/>
    <p:sldId id="291" r:id="rId11"/>
    <p:sldId id="285" r:id="rId12"/>
    <p:sldId id="294" r:id="rId13"/>
    <p:sldId id="295" r:id="rId14"/>
    <p:sldId id="296" r:id="rId15"/>
    <p:sldId id="293" r:id="rId16"/>
  </p:sldIdLst>
  <p:sldSz cx="12192000" cy="6858000"/>
  <p:notesSz cx="6805613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346"/>
    <a:srgbClr val="F5F1E8"/>
    <a:srgbClr val="56841E"/>
    <a:srgbClr val="8F4794"/>
    <a:srgbClr val="954B97"/>
    <a:srgbClr val="007C37"/>
    <a:srgbClr val="0095D4"/>
    <a:srgbClr val="D9CAA7"/>
    <a:srgbClr val="EE7326"/>
    <a:srgbClr val="5C5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8" autoAdjust="0"/>
    <p:restoredTop sz="96433" autoAdjust="0"/>
  </p:normalViewPr>
  <p:slideViewPr>
    <p:cSldViewPr snapToGrid="0">
      <p:cViewPr varScale="1">
        <p:scale>
          <a:sx n="107" d="100"/>
          <a:sy n="107" d="100"/>
        </p:scale>
        <p:origin x="100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143654048785909E-2"/>
          <c:y val="3.7837777777777776E-2"/>
          <c:w val="0.94571269190242813"/>
          <c:h val="0.827935833333333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Сумма, млрд руб.</c:v>
                </c:pt>
              </c:strCache>
            </c:strRef>
          </c:tx>
          <c:spPr>
            <a:solidFill>
              <a:srgbClr val="0095D4">
                <a:alpha val="60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95D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5F-47EE-A647-8FF02B68B488}"/>
              </c:ext>
            </c:extLst>
          </c:dPt>
          <c:dPt>
            <c:idx val="5"/>
            <c:invertIfNegative val="0"/>
            <c:bubble3D val="0"/>
            <c:spPr>
              <a:solidFill>
                <a:srgbClr val="0095D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5F-47EE-A647-8FF02B68B48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BEDBD22-5432-45FE-8976-40B5971C57EA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05F-47EE-A647-8FF02B68B488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0095D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05F-47EE-A647-8FF02B68B48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3F13E13-E86A-4804-A098-81409E7FE8DB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5F-47EE-A647-8FF02B68B48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CEB97C8-1DA3-4E56-A8B3-FF5EC751659C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05F-47EE-A647-8FF02B68B48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69EAFB8-D6A5-4DD1-85B5-5922E6394364}" type="VALUE">
                      <a:rPr lang="en-US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5F-47EE-A647-8FF02B68B48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3C2AA3C-917C-4D8C-8869-23BF7D1B769E}" type="VALUE">
                      <a:rPr lang="en-US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5F-47EE-A647-8FF02B68B48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95D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Лист1!$K$1:$P$2</c:f>
              <c:multiLvlStrCache>
                <c:ptCount val="6"/>
                <c:lvl>
                  <c:pt idx="0">
                    <c:v>1 кв</c:v>
                  </c:pt>
                  <c:pt idx="1">
                    <c:v>2 кв</c:v>
                  </c:pt>
                  <c:pt idx="2">
                    <c:v>3 кв</c:v>
                  </c:pt>
                  <c:pt idx="3">
                    <c:v>4 кв</c:v>
                  </c:pt>
                  <c:pt idx="4">
                    <c:v>1 кв</c:v>
                  </c:pt>
                  <c:pt idx="5">
                    <c:v>2 кв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Лист1!$K$7:$P$7</c:f>
              <c:numCache>
                <c:formatCode>#,##0.00</c:formatCode>
                <c:ptCount val="6"/>
                <c:pt idx="0">
                  <c:v>3.319433227070002</c:v>
                </c:pt>
                <c:pt idx="1">
                  <c:v>5.3654028009000081</c:v>
                </c:pt>
                <c:pt idx="2" formatCode="#\ ##0.0">
                  <c:v>12.73628657355005</c:v>
                </c:pt>
                <c:pt idx="3" formatCode="#\ ##0.0">
                  <c:v>40.084786903919984</c:v>
                </c:pt>
                <c:pt idx="4" formatCode="#\ ##0.0">
                  <c:v>62.751053614389903</c:v>
                </c:pt>
                <c:pt idx="5" formatCode="#,##0">
                  <c:v>128.84216167887101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5F-47EE-A647-8FF02B68B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4404600"/>
        <c:axId val="144404992"/>
      </c:barChart>
      <c:catAx>
        <c:axId val="14440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4404992"/>
        <c:crosses val="autoZero"/>
        <c:auto val="1"/>
        <c:lblAlgn val="ctr"/>
        <c:lblOffset val="0"/>
        <c:noMultiLvlLbl val="0"/>
      </c:catAx>
      <c:valAx>
        <c:axId val="14440499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44404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latin typeface="+mn-lt"/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37509560865945E-2"/>
          <c:y val="4.6970833333333323E-2"/>
          <c:w val="0.92048502753033823"/>
          <c:h val="0.82427694444444444"/>
        </c:manualLayout>
      </c:layout>
      <c:areaChart>
        <c:grouping val="standard"/>
        <c:varyColors val="0"/>
        <c:ser>
          <c:idx val="1"/>
          <c:order val="1"/>
          <c:spPr>
            <a:solidFill>
              <a:srgbClr val="954B97">
                <a:alpha val="28000"/>
              </a:srgbClr>
            </a:solidFill>
            <a:ln>
              <a:noFill/>
            </a:ln>
            <a:effectLst/>
          </c:spPr>
          <c:errBars>
            <c:errDir val="y"/>
            <c:errBarType val="minus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Лист1!$J$9:$P$9</c:f>
                <c:numCache>
                  <c:formatCode>General</c:formatCode>
                  <c:ptCount val="7"/>
                  <c:pt idx="0">
                    <c:v>44</c:v>
                  </c:pt>
                  <c:pt idx="1">
                    <c:v>65</c:v>
                  </c:pt>
                  <c:pt idx="2">
                    <c:v>90</c:v>
                  </c:pt>
                  <c:pt idx="3">
                    <c:v>122</c:v>
                  </c:pt>
                  <c:pt idx="4">
                    <c:v>177</c:v>
                  </c:pt>
                  <c:pt idx="5">
                    <c:v>243</c:v>
                  </c:pt>
                  <c:pt idx="6">
                    <c:v>362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5F1E8"/>
                </a:solidFill>
                <a:prstDash val="dash"/>
                <a:round/>
              </a:ln>
              <a:effectLst/>
            </c:spPr>
          </c:errBars>
          <c:cat>
            <c:multiLvlStrRef>
              <c:f>Лист1!$K$1:$P$2</c:f>
              <c:multiLvlStrCache>
                <c:ptCount val="6"/>
                <c:lvl>
                  <c:pt idx="0">
                    <c:v>1 кв</c:v>
                  </c:pt>
                  <c:pt idx="1">
                    <c:v>2 кв</c:v>
                  </c:pt>
                  <c:pt idx="2">
                    <c:v>3 кв</c:v>
                  </c:pt>
                  <c:pt idx="3">
                    <c:v>4 кв</c:v>
                  </c:pt>
                  <c:pt idx="4">
                    <c:v>1 кв</c:v>
                  </c:pt>
                  <c:pt idx="5">
                    <c:v>2 кв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Лист1!$J$9:$P$9</c:f>
              <c:numCache>
                <c:formatCode>#,##0</c:formatCode>
                <c:ptCount val="7"/>
                <c:pt idx="0">
                  <c:v>44</c:v>
                </c:pt>
                <c:pt idx="1">
                  <c:v>65</c:v>
                </c:pt>
                <c:pt idx="2">
                  <c:v>90</c:v>
                </c:pt>
                <c:pt idx="3">
                  <c:v>122</c:v>
                </c:pt>
                <c:pt idx="4">
                  <c:v>177</c:v>
                </c:pt>
                <c:pt idx="5">
                  <c:v>243</c:v>
                </c:pt>
                <c:pt idx="6">
                  <c:v>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76-4430-B5B3-06834DF38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410088"/>
        <c:axId val="144411264"/>
      </c:areaChart>
      <c:lineChart>
        <c:grouping val="standard"/>
        <c:varyColors val="0"/>
        <c:ser>
          <c:idx val="0"/>
          <c:order val="0"/>
          <c:tx>
            <c:strRef>
              <c:f>Лист1!$B$7</c:f>
              <c:strCache>
                <c:ptCount val="1"/>
                <c:pt idx="0">
                  <c:v>Сумма, млрд руб.</c:v>
                </c:pt>
              </c:strCache>
            </c:strRef>
          </c:tx>
          <c:spPr>
            <a:ln w="53975" cap="rnd">
              <a:solidFill>
                <a:srgbClr val="954B97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5F1E8"/>
              </a:solidFill>
              <a:ln w="15875">
                <a:solidFill>
                  <a:srgbClr val="954B97"/>
                </a:solidFill>
              </a:ln>
              <a:effectLst/>
            </c:spPr>
          </c:marker>
          <c:dLbls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954B97"/>
                      </a:solidFill>
                      <a:effectLst>
                        <a:glow rad="127000">
                          <a:srgbClr val="F5F1E8"/>
                        </a:glo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E76-4430-B5B3-06834DF387C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b="1"/>
                      <a:t>362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76-4430-B5B3-06834DF387C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954B97"/>
                    </a:solidFill>
                    <a:effectLst>
                      <a:glow rad="127000">
                        <a:srgbClr val="F5F1E8"/>
                      </a:glo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Лист1!$J$18:$P$19</c:f>
              <c:multiLvlStrCache>
                <c:ptCount val="7"/>
                <c:lvl>
                  <c:pt idx="0">
                    <c:v>1 янв</c:v>
                  </c:pt>
                  <c:pt idx="1">
                    <c:v>1 апр</c:v>
                  </c:pt>
                  <c:pt idx="2">
                    <c:v>1 июл</c:v>
                  </c:pt>
                  <c:pt idx="3">
                    <c:v>1 окт</c:v>
                  </c:pt>
                  <c:pt idx="4">
                    <c:v>1 янв</c:v>
                  </c:pt>
                  <c:pt idx="5">
                    <c:v>1 апр</c:v>
                  </c:pt>
                  <c:pt idx="6">
                    <c:v>1 июл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Лист1!$J$9:$P$9</c:f>
              <c:numCache>
                <c:formatCode>#,##0</c:formatCode>
                <c:ptCount val="7"/>
                <c:pt idx="0">
                  <c:v>44</c:v>
                </c:pt>
                <c:pt idx="1">
                  <c:v>65</c:v>
                </c:pt>
                <c:pt idx="2">
                  <c:v>90</c:v>
                </c:pt>
                <c:pt idx="3">
                  <c:v>122</c:v>
                </c:pt>
                <c:pt idx="4">
                  <c:v>177</c:v>
                </c:pt>
                <c:pt idx="5">
                  <c:v>243</c:v>
                </c:pt>
                <c:pt idx="6">
                  <c:v>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76-4430-B5B3-06834DF38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410088"/>
        <c:axId val="144411264"/>
      </c:lineChart>
      <c:catAx>
        <c:axId val="14441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44411264"/>
        <c:crosses val="autoZero"/>
        <c:auto val="1"/>
        <c:lblAlgn val="ctr"/>
        <c:lblOffset val="0"/>
        <c:noMultiLvlLbl val="0"/>
      </c:catAx>
      <c:valAx>
        <c:axId val="14441126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441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8805555555555558E-2"/>
          <c:y val="3.8805555555555558E-2"/>
          <c:w val="0.92238888888888892"/>
          <c:h val="0.8324422222222221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C37">
                <a:alpha val="60000"/>
              </a:srgb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C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71-413C-BBA7-1826ECF0DC20}"/>
              </c:ext>
            </c:extLst>
          </c:dPt>
          <c:dPt>
            <c:idx val="5"/>
            <c:invertIfNegative val="0"/>
            <c:bubble3D val="0"/>
            <c:spPr>
              <a:solidFill>
                <a:srgbClr val="007C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271-413C-BBA7-1826ECF0DC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2ECBB2B-9CF4-4868-8F8A-9E0454798A49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BA1B-4ABF-AB46-0FB5A9D5005B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7C3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A99BE93-72ED-4964-94EA-55E29CB6840E}" type="CELLRANGE">
                      <a:rPr lang="ru-RU"/>
                      <a:pPr>
                        <a:defRPr sz="1600" b="1">
                          <a:solidFill>
                            <a:srgbClr val="007C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C37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271-413C-BBA7-1826ECF0DC2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71EC405-4CD3-4214-A083-2AB05D3CE26B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A271-413C-BBA7-1826ECF0DC2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6449B32-6157-421C-9431-E6D87A5F9B9A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271-413C-BBA7-1826ECF0DC2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D3275E3-D21D-42EF-A99A-E4092588E928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A271-413C-BBA7-1826ECF0DC20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007C3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9FAD443-96AD-4E98-9B34-A235612CDBA6}" type="CELLRANGE">
                      <a:rPr lang="ru-RU"/>
                      <a:pPr>
                        <a:defRPr sz="1600" b="1">
                          <a:solidFill>
                            <a:srgbClr val="007C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C37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271-413C-BBA7-1826ECF0D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7C3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Лист1!$K$1:$P$2</c:f>
              <c:multiLvlStrCache>
                <c:ptCount val="6"/>
                <c:lvl>
                  <c:pt idx="0">
                    <c:v>1 кв</c:v>
                  </c:pt>
                  <c:pt idx="1">
                    <c:v>2 кв</c:v>
                  </c:pt>
                  <c:pt idx="2">
                    <c:v>3 кв</c:v>
                  </c:pt>
                  <c:pt idx="3">
                    <c:v>4 кв</c:v>
                  </c:pt>
                  <c:pt idx="4">
                    <c:v>1 кв</c:v>
                  </c:pt>
                  <c:pt idx="5">
                    <c:v>2 кв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</c:lvl>
              </c:multiLvlStrCache>
            </c:multiLvlStrRef>
          </c:cat>
          <c:val>
            <c:numRef>
              <c:f>Лист1!$K$8:$P$8</c:f>
              <c:numCache>
                <c:formatCode>#\ ##0.0</c:formatCode>
                <c:ptCount val="6"/>
                <c:pt idx="0">
                  <c:v>0.23010900000000001</c:v>
                </c:pt>
                <c:pt idx="1">
                  <c:v>0.38363999999999998</c:v>
                </c:pt>
                <c:pt idx="2">
                  <c:v>1.2251110000000001</c:v>
                </c:pt>
                <c:pt idx="3">
                  <c:v>3.828198</c:v>
                </c:pt>
                <c:pt idx="4">
                  <c:v>6.0941510000000001</c:v>
                </c:pt>
                <c:pt idx="5" formatCode="#,##0">
                  <c:v>15.431535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Лист1!$K$8:$P$8</c15:f>
                <c15:dlblRangeCache>
                  <c:ptCount val="6"/>
                  <c:pt idx="0">
                    <c:v>0,2</c:v>
                  </c:pt>
                  <c:pt idx="1">
                    <c:v>0,4</c:v>
                  </c:pt>
                  <c:pt idx="2">
                    <c:v>1,2</c:v>
                  </c:pt>
                  <c:pt idx="3">
                    <c:v>3,8</c:v>
                  </c:pt>
                  <c:pt idx="4">
                    <c:v>6,1</c:v>
                  </c:pt>
                  <c:pt idx="5">
                    <c:v>15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BA1B-4ABF-AB46-0FB5A9D50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4408128"/>
        <c:axId val="144406168"/>
      </c:barChart>
      <c:catAx>
        <c:axId val="14440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4406168"/>
        <c:crosses val="autoZero"/>
        <c:auto val="1"/>
        <c:lblAlgn val="ctr"/>
        <c:lblOffset val="0"/>
        <c:noMultiLvlLbl val="0"/>
      </c:catAx>
      <c:valAx>
        <c:axId val="144406168"/>
        <c:scaling>
          <c:orientation val="minMax"/>
          <c:max val="17"/>
          <c:min val="0"/>
        </c:scaling>
        <c:delete val="0"/>
        <c:axPos val="l"/>
        <c:numFmt formatCode="#\ ##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440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E6ADA-E734-43E7-BA3E-388336DDE92A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CA2D0-FEBF-4C6F-9769-06BF3F474E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508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E530-0CBA-48EB-B17D-91110B96F5C6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4BCD-10C8-42A5-ABBA-D5D1FBF78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29714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1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7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9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3609974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2" y="1971675"/>
            <a:ext cx="3609972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990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82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9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4591050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3950" y="1971675"/>
            <a:ext cx="26749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090025" y="1971675"/>
            <a:ext cx="266858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0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3609975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79901" y="1971675"/>
            <a:ext cx="7478712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14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266541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317875" y="1971675"/>
            <a:ext cx="84407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7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1971675"/>
            <a:ext cx="1132522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21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4010025"/>
            <a:ext cx="11325226" cy="241458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73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2D09C9D3-356B-3846-94B4-E4F8438C6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34D0E2B-3A67-2B4B-B4DC-13F339FB52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лайдов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DF16A914-AF66-C045-9B76-8BF5E5293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3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1D350056-7D55-234D-9A03-20C0F8E9F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C34E9FA-E708-6144-89C3-CDB66D4AF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оглавление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285BCAC-AE70-3F4C-A015-C62A1A4A8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4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8B871CEC-3811-5343-8FD4-E15214D6F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44021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00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38EFE22E-1DF4-C14C-9E2C-9B1D94417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44021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35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8FCCF32E-0F6E-4544-A5DF-207C316A6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4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9" y="4178299"/>
            <a:ext cx="11325224" cy="2303463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7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606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606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/>
          <p:cNvSpPr txBox="1">
            <a:spLocks/>
          </p:cNvSpPr>
          <p:nvPr userDrawn="1"/>
        </p:nvSpPr>
        <p:spPr>
          <a:xfrm>
            <a:off x="11626139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81" smtClean="0">
                <a:solidFill>
                  <a:srgbClr val="67676A"/>
                </a:solidFill>
                <a:latin typeface="SBPCirce Bold" panose="020B0602020203020203" pitchFamily="34" charset="-52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81" dirty="0">
              <a:solidFill>
                <a:srgbClr val="67676A"/>
              </a:solidFill>
              <a:latin typeface="SBPCirce Bold" panose="020B0602020203020203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7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4" y="431800"/>
            <a:ext cx="2407485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9" y="431800"/>
            <a:ext cx="3638390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5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8" y="437814"/>
            <a:ext cx="1237966" cy="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0" r:id="rId3"/>
    <p:sldLayoutId id="2147483661" r:id="rId4"/>
    <p:sldLayoutId id="2147483671" r:id="rId5"/>
    <p:sldLayoutId id="2147483672" r:id="rId6"/>
    <p:sldLayoutId id="2147483658" r:id="rId7"/>
    <p:sldLayoutId id="2147483657" r:id="rId8"/>
    <p:sldLayoutId id="2147483650" r:id="rId9"/>
    <p:sldLayoutId id="2147483651" r:id="rId10"/>
    <p:sldLayoutId id="2147483652" r:id="rId11"/>
    <p:sldLayoutId id="2147483669" r:id="rId12"/>
    <p:sldLayoutId id="2147483653" r:id="rId13"/>
    <p:sldLayoutId id="2147483654" r:id="rId14"/>
    <p:sldLayoutId id="2147483655" r:id="rId15"/>
    <p:sldLayoutId id="2147483656" r:id="rId16"/>
    <p:sldLayoutId id="2147483668" r:id="rId17"/>
    <p:sldLayoutId id="2147483662" r:id="rId18"/>
    <p:sldLayoutId id="2147483673" r:id="rId19"/>
    <p:sldLayoutId id="2147483674" r:id="rId20"/>
    <p:sldLayoutId id="2147483663" r:id="rId21"/>
    <p:sldLayoutId id="2147483675" r:id="rId22"/>
    <p:sldLayoutId id="2147483676" r:id="rId23"/>
    <p:sldLayoutId id="2147483666" r:id="rId24"/>
    <p:sldLayoutId id="2147483667" r:id="rId25"/>
    <p:sldLayoutId id="2147483664" r:id="rId26"/>
    <p:sldLayoutId id="2147483665" r:id="rId27"/>
    <p:sldLayoutId id="2147483677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7" userDrawn="1">
          <p15:clr>
            <a:srgbClr val="F26B43"/>
          </p15:clr>
        </p15:guide>
        <p15:guide id="2" pos="7407" userDrawn="1">
          <p15:clr>
            <a:srgbClr val="F26B43"/>
          </p15:clr>
        </p15:guide>
        <p15:guide id="3" pos="273" userDrawn="1">
          <p15:clr>
            <a:srgbClr val="F26B43"/>
          </p15:clr>
        </p15:guide>
        <p15:guide id="4" orient="horz" pos="272" userDrawn="1">
          <p15:clr>
            <a:srgbClr val="F26B43"/>
          </p15:clr>
        </p15:guide>
        <p15:guide id="5" pos="879" userDrawn="1">
          <p15:clr>
            <a:srgbClr val="F26B43"/>
          </p15:clr>
        </p15:guide>
        <p15:guide id="6" pos="741" userDrawn="1">
          <p15:clr>
            <a:srgbClr val="F26B43"/>
          </p15:clr>
        </p15:guide>
        <p15:guide id="7" pos="136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1952" userDrawn="1">
          <p15:clr>
            <a:srgbClr val="F26B43"/>
          </p15:clr>
        </p15:guide>
        <p15:guide id="10" pos="2090" userDrawn="1">
          <p15:clr>
            <a:srgbClr val="F26B43"/>
          </p15:clr>
        </p15:guide>
        <p15:guide id="11" pos="2547" userDrawn="1">
          <p15:clr>
            <a:srgbClr val="F26B43"/>
          </p15:clr>
        </p15:guide>
        <p15:guide id="12" pos="2696" userDrawn="1">
          <p15:clr>
            <a:srgbClr val="F26B43"/>
          </p15:clr>
        </p15:guide>
        <p15:guide id="13" pos="3165" userDrawn="1">
          <p15:clr>
            <a:srgbClr val="F26B43"/>
          </p15:clr>
        </p15:guide>
        <p15:guide id="14" pos="3300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3908" userDrawn="1">
          <p15:clr>
            <a:srgbClr val="F26B43"/>
          </p15:clr>
        </p15:guide>
        <p15:guide id="17" pos="4377" userDrawn="1">
          <p15:clr>
            <a:srgbClr val="F26B43"/>
          </p15:clr>
        </p15:guide>
        <p15:guide id="18" pos="4512" userDrawn="1">
          <p15:clr>
            <a:srgbClr val="F26B43"/>
          </p15:clr>
        </p15:guide>
        <p15:guide id="19" pos="4985" userDrawn="1">
          <p15:clr>
            <a:srgbClr val="F26B43"/>
          </p15:clr>
        </p15:guide>
        <p15:guide id="20" pos="5118" userDrawn="1">
          <p15:clr>
            <a:srgbClr val="F26B43"/>
          </p15:clr>
        </p15:guide>
        <p15:guide id="21" pos="5589" userDrawn="1">
          <p15:clr>
            <a:srgbClr val="F26B43"/>
          </p15:clr>
        </p15:guide>
        <p15:guide id="22" pos="5726" userDrawn="1">
          <p15:clr>
            <a:srgbClr val="F26B43"/>
          </p15:clr>
        </p15:guide>
        <p15:guide id="23" pos="6195" userDrawn="1">
          <p15:clr>
            <a:srgbClr val="F26B43"/>
          </p15:clr>
        </p15:guide>
        <p15:guide id="24" pos="6332" userDrawn="1">
          <p15:clr>
            <a:srgbClr val="F26B43"/>
          </p15:clr>
        </p15:guide>
        <p15:guide id="25" pos="6801" userDrawn="1">
          <p15:clr>
            <a:srgbClr val="F26B43"/>
          </p15:clr>
        </p15:guide>
        <p15:guide id="26" pos="693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696" userDrawn="1">
          <p15:clr>
            <a:srgbClr val="F26B43"/>
          </p15:clr>
        </p15:guide>
        <p15:guide id="29" orient="horz" pos="1242" userDrawn="1">
          <p15:clr>
            <a:srgbClr val="F26B43"/>
          </p15:clr>
        </p15:guide>
        <p15:guide id="30" orient="horz" pos="1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emf"/><Relationship Id="rId5" Type="http://schemas.openxmlformats.org/officeDocument/2006/relationships/image" Target="../media/image41.gif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bp.nspk.ru/business/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bp.nspk.ru/banks/#agen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1" t="-157" r="4065" b="34"/>
          <a:stretch/>
        </p:blipFill>
        <p:spPr>
          <a:xfrm>
            <a:off x="5947089" y="4"/>
            <a:ext cx="6244911" cy="68579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48039" y="0"/>
            <a:ext cx="6243961" cy="6858000"/>
          </a:xfrm>
          <a:prstGeom prst="rect">
            <a:avLst/>
          </a:prstGeom>
          <a:solidFill>
            <a:srgbClr val="1D1346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025" y="343646"/>
            <a:ext cx="1605157" cy="806825"/>
          </a:xfrm>
          <a:prstGeom prst="rect">
            <a:avLst/>
          </a:prstGeom>
        </p:spPr>
      </p:pic>
      <p:sp>
        <p:nvSpPr>
          <p:cNvPr id="8" name="Текст 2"/>
          <p:cNvSpPr>
            <a:spLocks noGrp="1"/>
          </p:cNvSpPr>
          <p:nvPr>
            <p:ph type="body" sz="quarter" idx="11"/>
          </p:nvPr>
        </p:nvSpPr>
        <p:spPr>
          <a:xfrm>
            <a:off x="1156748" y="6181026"/>
            <a:ext cx="4062570" cy="276197"/>
          </a:xfrm>
        </p:spPr>
        <p:txBody>
          <a:bodyPr/>
          <a:lstStyle/>
          <a:p>
            <a:r>
              <a:rPr lang="ru-RU" sz="1200" dirty="0"/>
              <a:t>2022 г.</a:t>
            </a: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10"/>
          </p:nvPr>
        </p:nvSpPr>
        <p:spPr>
          <a:xfrm>
            <a:off x="1156748" y="1976463"/>
            <a:ext cx="3974052" cy="1223168"/>
          </a:xfrm>
        </p:spPr>
        <p:txBody>
          <a:bodyPr/>
          <a:lstStyle/>
          <a:p>
            <a:r>
              <a:rPr lang="ru-RU" sz="2799" b="1" dirty="0"/>
              <a:t>СИСТЕМА БЫСТРЫХ ПЛАТЕЖЕЙ</a:t>
            </a:r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1156748" y="4078744"/>
            <a:ext cx="3974052" cy="1223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 cap="all" spc="3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99" b="1" dirty="0"/>
              <a:t>Выгодно и удобно</a:t>
            </a:r>
          </a:p>
        </p:txBody>
      </p:sp>
    </p:spTree>
    <p:extLst>
      <p:ext uri="{BB962C8B-B14F-4D97-AF65-F5344CB8AC3E}">
        <p14:creationId xmlns:p14="http://schemas.microsoft.com/office/powerpoint/2010/main" val="131160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85939C32-08B0-334C-9D39-EBDF7C1588DC}"/>
              </a:ext>
            </a:extLst>
          </p:cNvPr>
          <p:cNvSpPr txBox="1"/>
          <p:nvPr/>
        </p:nvSpPr>
        <p:spPr>
          <a:xfrm>
            <a:off x="431999" y="1080000"/>
            <a:ext cx="98169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rgbClr val="0088BB"/>
                </a:solidFill>
                <a:ea typeface="Verdan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Дополнительная информация на сайте АО «НСПК»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1566" y="1755206"/>
            <a:ext cx="9467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Список банков, подключенных к Системе быстрых платежей, а также другая полезная информация представлена:</a:t>
            </a:r>
            <a:endParaRPr lang="en-US" sz="2000" dirty="0"/>
          </a:p>
          <a:p>
            <a:endParaRPr lang="en-US" sz="2000" dirty="0"/>
          </a:p>
          <a:p>
            <a:r>
              <a:rPr lang="ru-RU" sz="2000" b="1" dirty="0"/>
              <a:t>на сайте:</a:t>
            </a:r>
            <a:r>
              <a:rPr lang="en-US" sz="2000" b="1" dirty="0"/>
              <a:t>				</a:t>
            </a:r>
            <a:r>
              <a:rPr lang="ru-RU" sz="2000" b="1" dirty="0"/>
              <a:t>      или по </a:t>
            </a:r>
            <a:r>
              <a:rPr lang="en-US" sz="2000" b="1" dirty="0"/>
              <a:t>QR-</a:t>
            </a:r>
            <a:r>
              <a:rPr lang="ru-RU" sz="2000" b="1" dirty="0"/>
              <a:t>коду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85115" y="3191502"/>
            <a:ext cx="4405985" cy="65295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 https://sbp.nspk.ru/</a:t>
            </a:r>
            <a:endParaRPr lang="ru-RU" sz="2400" dirty="0">
              <a:solidFill>
                <a:schemeClr val="tx1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5372100" y="3191502"/>
            <a:ext cx="19050" cy="339979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2"/>
          <a:stretch/>
        </p:blipFill>
        <p:spPr>
          <a:xfrm>
            <a:off x="1000165" y="4037523"/>
            <a:ext cx="3391771" cy="2428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E08E8E-4EFA-477E-B0D7-DE34B43B15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8" r="2960"/>
          <a:stretch/>
        </p:blipFill>
        <p:spPr>
          <a:xfrm>
            <a:off x="263263" y="3969336"/>
            <a:ext cx="4900775" cy="2621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0171B6D-4D0E-4063-8967-D18CD1FDA723}"/>
              </a:ext>
            </a:extLst>
          </p:cNvPr>
          <p:cNvGrpSpPr/>
          <p:nvPr/>
        </p:nvGrpSpPr>
        <p:grpSpPr>
          <a:xfrm>
            <a:off x="5751197" y="2973870"/>
            <a:ext cx="6097903" cy="3794254"/>
            <a:chOff x="5751197" y="2973870"/>
            <a:chExt cx="6097903" cy="3794254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5751197" y="2973870"/>
              <a:ext cx="6097903" cy="3794254"/>
              <a:chOff x="5751197" y="2973870"/>
              <a:chExt cx="6097903" cy="3794254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" t="6471" r="54791" b="54232"/>
              <a:stretch/>
            </p:blipFill>
            <p:spPr>
              <a:xfrm>
                <a:off x="5751197" y="3191502"/>
                <a:ext cx="1651631" cy="1658372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61" name="Овал 60"/>
              <p:cNvSpPr/>
              <p:nvPr/>
            </p:nvSpPr>
            <p:spPr>
              <a:xfrm>
                <a:off x="7810501" y="2973870"/>
                <a:ext cx="4038599" cy="3794254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3" name="Прямая соединительная линия 62"/>
              <p:cNvCxnSpPr>
                <a:endCxn id="61" idx="3"/>
              </p:cNvCxnSpPr>
              <p:nvPr/>
            </p:nvCxnSpPr>
            <p:spPr>
              <a:xfrm>
                <a:off x="6478954" y="4128548"/>
                <a:ext cx="1922986" cy="208392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 flipV="1">
                <a:off x="6577012" y="3078645"/>
                <a:ext cx="2606065" cy="727116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0C6D554-FEC7-4BAD-81B1-135C32DBC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9" t="8819" r="7766" b="7766"/>
            <a:stretch/>
          </p:blipFill>
          <p:spPr bwMode="auto">
            <a:xfrm>
              <a:off x="8518818" y="3590504"/>
              <a:ext cx="2621964" cy="262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DD99ECEE-4908-49BD-A049-17AF27158B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9" t="8819" r="7766" b="7766"/>
            <a:stretch/>
          </p:blipFill>
          <p:spPr bwMode="auto">
            <a:xfrm>
              <a:off x="6378477" y="3785573"/>
              <a:ext cx="307539" cy="307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2393246" y="448307"/>
            <a:ext cx="4445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D1346"/>
                </a:solidFill>
              </a:rPr>
              <a:t>Система быстрых платежей. Выгодно и удобно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0" y="918524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sp>
        <p:nvSpPr>
          <p:cNvPr id="21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 txBox="1">
            <a:spLocks/>
          </p:cNvSpPr>
          <p:nvPr/>
        </p:nvSpPr>
        <p:spPr>
          <a:xfrm>
            <a:off x="11151934" y="407211"/>
            <a:ext cx="744537" cy="3240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0AA99AE-6A35-4C1E-8082-A4A87B5CA521}" type="slidenum">
              <a:rPr lang="ru-RU" sz="1600" b="1" smtClean="0">
                <a:solidFill>
                  <a:schemeClr val="tx2"/>
                </a:solidFill>
              </a:rPr>
              <a:pPr algn="r"/>
              <a:t>10</a:t>
            </a:fld>
            <a:endParaRPr lang="ru-R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3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scriptor_blue.png" descr="Descriptor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143" y="4683589"/>
            <a:ext cx="1971602" cy="95409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Текст 11"/>
          <p:cNvSpPr>
            <a:spLocks noGrp="1"/>
          </p:cNvSpPr>
          <p:nvPr>
            <p:ph type="body" sz="quarter" idx="11"/>
          </p:nvPr>
        </p:nvSpPr>
        <p:spPr>
          <a:xfrm>
            <a:off x="523035" y="3969680"/>
            <a:ext cx="7633320" cy="588972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dirty="0">
                <a:latin typeface="+mn-l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35201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scriptor_blue.png" descr="Descriptor_blue.png">
            <a:extLst>
              <a:ext uri="{FF2B5EF4-FFF2-40B4-BE49-F238E27FC236}">
                <a16:creationId xmlns:a16="http://schemas.microsoft.com/office/drawing/2014/main" id="{46EBCE8F-4DB9-4465-B393-D6B28CB50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10400632" y="3018324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5" t="7135" r="31672" b="3067"/>
          <a:stretch/>
        </p:blipFill>
        <p:spPr>
          <a:xfrm>
            <a:off x="8394700" y="2082800"/>
            <a:ext cx="2667000" cy="3905250"/>
          </a:xfrm>
          <a:prstGeom prst="roundRect">
            <a:avLst>
              <a:gd name="adj" fmla="val 16641"/>
            </a:avLst>
          </a:prstGeom>
        </p:spPr>
      </p:pic>
      <p:pic>
        <p:nvPicPr>
          <p:cNvPr id="8" name="Descriptor_blue.png" descr="Descriptor_blue.png">
            <a:extLst>
              <a:ext uri="{FF2B5EF4-FFF2-40B4-BE49-F238E27FC236}">
                <a16:creationId xmlns:a16="http://schemas.microsoft.com/office/drawing/2014/main" id="{81752D8C-0872-4074-9902-340D47F0A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2134982" y="4703035"/>
            <a:ext cx="258264" cy="28876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Равнобедренный треугольник 48">
            <a:extLst>
              <a:ext uri="{FF2B5EF4-FFF2-40B4-BE49-F238E27FC236}">
                <a16:creationId xmlns:a16="http://schemas.microsoft.com/office/drawing/2014/main" id="{E40058A8-8364-42BC-AF94-F31B6A0D4B25}"/>
              </a:ext>
            </a:extLst>
          </p:cNvPr>
          <p:cNvSpPr/>
          <p:nvPr/>
        </p:nvSpPr>
        <p:spPr>
          <a:xfrm rot="1215866">
            <a:off x="3774926" y="4988168"/>
            <a:ext cx="315275" cy="271789"/>
          </a:xfrm>
          <a:prstGeom prst="triangle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E797B9A-4763-4613-9111-9E0117F5F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44" t="714" r="33383" b="22002"/>
          <a:stretch/>
        </p:blipFill>
        <p:spPr>
          <a:xfrm>
            <a:off x="1065913" y="2031167"/>
            <a:ext cx="2817204" cy="3966221"/>
          </a:xfrm>
          <a:prstGeom prst="round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быстрых платежей – это экосистема сервисов</a:t>
            </a:r>
          </a:p>
        </p:txBody>
      </p:sp>
      <p:pic>
        <p:nvPicPr>
          <p:cNvPr id="4" name="Descriptor_blue.png" descr="Descriptor_blue.png">
            <a:extLst>
              <a:ext uri="{FF2B5EF4-FFF2-40B4-BE49-F238E27FC236}">
                <a16:creationId xmlns:a16="http://schemas.microsoft.com/office/drawing/2014/main" id="{FE725819-CCEB-4EB8-A390-834854463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512332" y="3018324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escriptor_blue.png" descr="Descriptor_blue.png">
            <a:extLst>
              <a:ext uri="{FF2B5EF4-FFF2-40B4-BE49-F238E27FC236}">
                <a16:creationId xmlns:a16="http://schemas.microsoft.com/office/drawing/2014/main" id="{F67D278E-70AE-4412-B603-0C1DFEBF5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4248268" y="3630746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escriptor_blue.png" descr="Descriptor_blue.png">
            <a:extLst>
              <a:ext uri="{FF2B5EF4-FFF2-40B4-BE49-F238E27FC236}">
                <a16:creationId xmlns:a16="http://schemas.microsoft.com/office/drawing/2014/main" id="{1893ED86-EA42-45A1-8A6A-D692B8DB7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512332" y="6124512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escriptor_blue.png" descr="Descriptor_blue.png">
            <a:extLst>
              <a:ext uri="{FF2B5EF4-FFF2-40B4-BE49-F238E27FC236}">
                <a16:creationId xmlns:a16="http://schemas.microsoft.com/office/drawing/2014/main" id="{3E06B07E-BB60-4859-B647-7B57CEF65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3757632" y="6124512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escriptor_blue.png" descr="Descriptor_blue.png">
            <a:extLst>
              <a:ext uri="{FF2B5EF4-FFF2-40B4-BE49-F238E27FC236}">
                <a16:creationId xmlns:a16="http://schemas.microsoft.com/office/drawing/2014/main" id="{23825063-7FBD-4B69-87B2-2C07CF11A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5550387" y="4558655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escriptor_blue.png" descr="Descriptor_blue.png">
            <a:extLst>
              <a:ext uri="{FF2B5EF4-FFF2-40B4-BE49-F238E27FC236}">
                <a16:creationId xmlns:a16="http://schemas.microsoft.com/office/drawing/2014/main" id="{89711455-9EE1-490B-9870-31DF6707B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7002932" y="6124512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Descriptor_blue.png" descr="Descriptor_blue.png">
            <a:extLst>
              <a:ext uri="{FF2B5EF4-FFF2-40B4-BE49-F238E27FC236}">
                <a16:creationId xmlns:a16="http://schemas.microsoft.com/office/drawing/2014/main" id="{07D3C016-2679-433E-BED5-A5A9283D4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8625582" y="4703035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Descriptor_blue.png" descr="Descriptor_blue.png">
            <a:extLst>
              <a:ext uri="{FF2B5EF4-FFF2-40B4-BE49-F238E27FC236}">
                <a16:creationId xmlns:a16="http://schemas.microsoft.com/office/drawing/2014/main" id="{FE5CD582-9820-430F-936F-5EE5FA0C4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9322188" y="6069289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Descriptor_blue.png" descr="Descriptor_blue.png">
            <a:extLst>
              <a:ext uri="{FF2B5EF4-FFF2-40B4-BE49-F238E27FC236}">
                <a16:creationId xmlns:a16="http://schemas.microsoft.com/office/drawing/2014/main" id="{F6CE93AA-D583-4066-A5DF-026FB0BFE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11077386" y="4797601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Descriptor_blue.png" descr="Descriptor_blue.png">
            <a:extLst>
              <a:ext uri="{FF2B5EF4-FFF2-40B4-BE49-F238E27FC236}">
                <a16:creationId xmlns:a16="http://schemas.microsoft.com/office/drawing/2014/main" id="{68C817E9-4F64-4079-BD44-14A174BF9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6364743" y="2844136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escriptor_blue.png" descr="Descriptor_blue.png">
            <a:extLst>
              <a:ext uri="{FF2B5EF4-FFF2-40B4-BE49-F238E27FC236}">
                <a16:creationId xmlns:a16="http://schemas.microsoft.com/office/drawing/2014/main" id="{B10BD427-74A4-437B-AE8B-3ECA0658E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11758612" y="2647932"/>
            <a:ext cx="258264" cy="28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202DA846-19B4-4EE3-9819-977A1E005375}"/>
              </a:ext>
            </a:extLst>
          </p:cNvPr>
          <p:cNvSpPr/>
          <p:nvPr/>
        </p:nvSpPr>
        <p:spPr>
          <a:xfrm rot="1215866">
            <a:off x="5887635" y="5524472"/>
            <a:ext cx="315275" cy="271789"/>
          </a:xfrm>
          <a:prstGeom prst="triangle">
            <a:avLst/>
          </a:prstGeom>
          <a:solidFill>
            <a:srgbClr val="FB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5CBCF240-A069-4CE3-A53A-46460DD331FE}"/>
              </a:ext>
            </a:extLst>
          </p:cNvPr>
          <p:cNvSpPr/>
          <p:nvPr/>
        </p:nvSpPr>
        <p:spPr>
          <a:xfrm rot="20152556">
            <a:off x="5927241" y="3595156"/>
            <a:ext cx="315275" cy="271789"/>
          </a:xfrm>
          <a:prstGeom prst="triangle">
            <a:avLst/>
          </a:prstGeom>
          <a:solidFill>
            <a:srgbClr val="06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1B65EB7F-F50E-4E2F-A59D-D9C5A26AD143}"/>
              </a:ext>
            </a:extLst>
          </p:cNvPr>
          <p:cNvSpPr/>
          <p:nvPr/>
        </p:nvSpPr>
        <p:spPr>
          <a:xfrm rot="19206582">
            <a:off x="533853" y="4396033"/>
            <a:ext cx="315275" cy="271789"/>
          </a:xfrm>
          <a:prstGeom prst="triangle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9376145A-E629-47CE-9F39-D3B40D05DE6F}"/>
              </a:ext>
            </a:extLst>
          </p:cNvPr>
          <p:cNvSpPr/>
          <p:nvPr/>
        </p:nvSpPr>
        <p:spPr>
          <a:xfrm rot="2083326">
            <a:off x="11309030" y="6013495"/>
            <a:ext cx="315275" cy="271789"/>
          </a:xfrm>
          <a:prstGeom prst="triangle">
            <a:avLst/>
          </a:prstGeom>
          <a:solidFill>
            <a:srgbClr val="E40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C3105871-2ED8-49D2-A5CD-A943386C39B2}"/>
              </a:ext>
            </a:extLst>
          </p:cNvPr>
          <p:cNvSpPr/>
          <p:nvPr/>
        </p:nvSpPr>
        <p:spPr>
          <a:xfrm rot="20923567">
            <a:off x="11075374" y="1639114"/>
            <a:ext cx="315275" cy="271789"/>
          </a:xfrm>
          <a:prstGeom prst="triangle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C19FAA4-7385-4C2C-A35E-B2EB70DD6F6E}"/>
              </a:ext>
            </a:extLst>
          </p:cNvPr>
          <p:cNvSpPr/>
          <p:nvPr/>
        </p:nvSpPr>
        <p:spPr>
          <a:xfrm rot="2151705">
            <a:off x="894088" y="1857428"/>
            <a:ext cx="315275" cy="271789"/>
          </a:xfrm>
          <a:prstGeom prst="triangle">
            <a:avLst/>
          </a:prstGeom>
          <a:solidFill>
            <a:srgbClr val="06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E27D3C98-12FB-4822-967F-2F7009E95F7C}"/>
              </a:ext>
            </a:extLst>
          </p:cNvPr>
          <p:cNvSpPr/>
          <p:nvPr/>
        </p:nvSpPr>
        <p:spPr>
          <a:xfrm rot="2151705">
            <a:off x="5857832" y="1857429"/>
            <a:ext cx="315275" cy="271789"/>
          </a:xfrm>
          <a:prstGeom prst="triangle">
            <a:avLst/>
          </a:prstGeom>
          <a:solidFill>
            <a:srgbClr val="E40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D00140F8-2146-42D3-908B-2ADE400C7597}"/>
              </a:ext>
            </a:extLst>
          </p:cNvPr>
          <p:cNvSpPr/>
          <p:nvPr/>
        </p:nvSpPr>
        <p:spPr>
          <a:xfrm rot="19399539">
            <a:off x="7790482" y="3406701"/>
            <a:ext cx="315275" cy="271789"/>
          </a:xfrm>
          <a:prstGeom prst="triangle">
            <a:avLst/>
          </a:prstGeom>
          <a:solidFill>
            <a:srgbClr val="FB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Descriptor_blue.png" descr="Descriptor_blue.png">
            <a:extLst>
              <a:ext uri="{FF2B5EF4-FFF2-40B4-BE49-F238E27FC236}">
                <a16:creationId xmlns:a16="http://schemas.microsoft.com/office/drawing/2014/main" id="{D0128266-73A0-4839-BD3F-6071464A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8695759" y="1630628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87032C3-6BF0-4695-83CE-47CBBD43EE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" t="18514" r="14143" b="1743"/>
          <a:stretch/>
        </p:blipFill>
        <p:spPr>
          <a:xfrm>
            <a:off x="4780491" y="2085430"/>
            <a:ext cx="2729020" cy="3914996"/>
          </a:xfrm>
          <a:prstGeom prst="roundRect">
            <a:avLst>
              <a:gd name="adj" fmla="val 17508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7" name="Descriptor_blue.png" descr="Descriptor_blue.png">
            <a:extLst>
              <a:ext uri="{FF2B5EF4-FFF2-40B4-BE49-F238E27FC236}">
                <a16:creationId xmlns:a16="http://schemas.microsoft.com/office/drawing/2014/main" id="{917B173B-A069-4690-8737-59A7E7E74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3608483" y="1683429"/>
            <a:ext cx="258264" cy="28876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6D5EC01-08A5-4F2B-9B54-DD427A6C1A64}"/>
              </a:ext>
            </a:extLst>
          </p:cNvPr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50" name="Равнобедренный треугольник 49">
            <a:extLst>
              <a:ext uri="{FF2B5EF4-FFF2-40B4-BE49-F238E27FC236}">
                <a16:creationId xmlns:a16="http://schemas.microsoft.com/office/drawing/2014/main" id="{2121F623-D97C-4E86-BE39-38C5DAB873BA}"/>
              </a:ext>
            </a:extLst>
          </p:cNvPr>
          <p:cNvSpPr/>
          <p:nvPr/>
        </p:nvSpPr>
        <p:spPr>
          <a:xfrm rot="2151705">
            <a:off x="8245277" y="5243872"/>
            <a:ext cx="315275" cy="271789"/>
          </a:xfrm>
          <a:prstGeom prst="triangle">
            <a:avLst/>
          </a:prstGeom>
          <a:solidFill>
            <a:srgbClr val="06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065913" y="4558655"/>
            <a:ext cx="2817204" cy="1436083"/>
          </a:xfrm>
          <a:prstGeom prst="roundRect">
            <a:avLst>
              <a:gd name="adj" fmla="val 33514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1218891" y="4727930"/>
            <a:ext cx="2589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Переводы между счетами физических лиц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4780362" y="4588103"/>
            <a:ext cx="2729149" cy="1406636"/>
          </a:xfrm>
          <a:prstGeom prst="roundRect">
            <a:avLst>
              <a:gd name="adj" fmla="val 3390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4855493" y="4922753"/>
            <a:ext cx="2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Оплата товаров, работ, услуг</a:t>
            </a:r>
          </a:p>
        </p:txBody>
      </p:sp>
      <p:sp>
        <p:nvSpPr>
          <p:cNvPr id="54" name="Прямоугольник: скругленные углы 14">
            <a:extLst>
              <a:ext uri="{FF2B5EF4-FFF2-40B4-BE49-F238E27FC236}">
                <a16:creationId xmlns:a16="http://schemas.microsoft.com/office/drawing/2014/main" id="{16C45EC0-37FD-4D9D-98B3-CDD30DF108E4}"/>
              </a:ext>
            </a:extLst>
          </p:cNvPr>
          <p:cNvSpPr/>
          <p:nvPr/>
        </p:nvSpPr>
        <p:spPr>
          <a:xfrm>
            <a:off x="1048323" y="2031167"/>
            <a:ext cx="2845535" cy="396357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382000" y="4591924"/>
            <a:ext cx="2695385" cy="1402814"/>
          </a:xfrm>
          <a:prstGeom prst="roundRect">
            <a:avLst>
              <a:gd name="adj" fmla="val 3390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14">
            <a:extLst>
              <a:ext uri="{FF2B5EF4-FFF2-40B4-BE49-F238E27FC236}">
                <a16:creationId xmlns:a16="http://schemas.microsoft.com/office/drawing/2014/main" id="{16C45EC0-37FD-4D9D-98B3-CDD30DF108E4}"/>
              </a:ext>
            </a:extLst>
          </p:cNvPr>
          <p:cNvSpPr/>
          <p:nvPr/>
        </p:nvSpPr>
        <p:spPr>
          <a:xfrm>
            <a:off x="4769749" y="2077812"/>
            <a:ext cx="2739890" cy="391692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8474710" y="4922753"/>
            <a:ext cx="2506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Переводы 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юридических лиц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70439" y="437981"/>
            <a:ext cx="4445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D1346"/>
                </a:solidFill>
              </a:rPr>
              <a:t>Система быстрых платежей. Выгодно и удобно</a:t>
            </a:r>
          </a:p>
        </p:txBody>
      </p:sp>
      <p:sp>
        <p:nvSpPr>
          <p:cNvPr id="53" name="Прямоугольник: скругленные углы 14">
            <a:extLst>
              <a:ext uri="{FF2B5EF4-FFF2-40B4-BE49-F238E27FC236}">
                <a16:creationId xmlns:a16="http://schemas.microsoft.com/office/drawing/2014/main" id="{16C45EC0-37FD-4D9D-98B3-CDD30DF108E4}"/>
              </a:ext>
            </a:extLst>
          </p:cNvPr>
          <p:cNvSpPr/>
          <p:nvPr/>
        </p:nvSpPr>
        <p:spPr>
          <a:xfrm>
            <a:off x="8385531" y="2077811"/>
            <a:ext cx="2691856" cy="3916927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0" y="918524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sp>
        <p:nvSpPr>
          <p:cNvPr id="47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4074" y="431801"/>
            <a:ext cx="744537" cy="324000"/>
          </a:xfrm>
        </p:spPr>
        <p:txBody>
          <a:bodyPr/>
          <a:lstStyle/>
          <a:p>
            <a:fld id="{10AA99AE-6A35-4C1E-8082-A4A87B5CA521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49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7438" y="431800"/>
            <a:ext cx="7727595" cy="324001"/>
          </a:xfrm>
        </p:spPr>
        <p:txBody>
          <a:bodyPr/>
          <a:lstStyle/>
          <a:p>
            <a:r>
              <a:rPr lang="ru-RU" sz="2400" b="1" dirty="0">
                <a:solidFill>
                  <a:srgbClr val="1D1346"/>
                </a:solidFill>
                <a:ea typeface="+mj-ea"/>
                <a:sym typeface="GothamPro-Light"/>
              </a:rPr>
              <a:t>Зачем СБП бизнесу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3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sp>
        <p:nvSpPr>
          <p:cNvPr id="101" name="Прямоугольник 100"/>
          <p:cNvSpPr/>
          <p:nvPr/>
        </p:nvSpPr>
        <p:spPr>
          <a:xfrm flipH="1">
            <a:off x="911709" y="3656864"/>
            <a:ext cx="48313" cy="1980000"/>
          </a:xfrm>
          <a:prstGeom prst="rect">
            <a:avLst/>
          </a:prstGeom>
          <a:solidFill>
            <a:srgbClr val="007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/>
          <p:cNvSpPr/>
          <p:nvPr/>
        </p:nvSpPr>
        <p:spPr>
          <a:xfrm>
            <a:off x="794174" y="1921455"/>
            <a:ext cx="2867452" cy="615553"/>
          </a:xfrm>
          <a:prstGeom prst="rect">
            <a:avLst/>
          </a:prstGeom>
        </p:spPr>
        <p:txBody>
          <a:bodyPr wrap="none" tIns="0" bIns="0">
            <a:spAutoFit/>
          </a:bodyPr>
          <a:lstStyle/>
          <a:p>
            <a:r>
              <a:rPr lang="ru-RU" sz="4000" b="1" dirty="0">
                <a:solidFill>
                  <a:srgbClr val="007C37"/>
                </a:solidFill>
              </a:rPr>
              <a:t>ВЫГОДНО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105193" y="3656864"/>
            <a:ext cx="2406103" cy="163121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182563" indent="-173038">
              <a:spcBef>
                <a:spcPts val="2400"/>
              </a:spcBef>
              <a:buClr>
                <a:srgbClr val="007C37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1D1346"/>
                </a:solidFill>
              </a:rPr>
              <a:t>в 2,5-3 раза ниже </a:t>
            </a:r>
            <a:r>
              <a:rPr lang="ru-RU" sz="1600" dirty="0" err="1">
                <a:solidFill>
                  <a:srgbClr val="1D1346"/>
                </a:solidFill>
              </a:rPr>
              <a:t>эквайринговых</a:t>
            </a:r>
            <a:r>
              <a:rPr lang="ru-RU" sz="1600" dirty="0">
                <a:solidFill>
                  <a:srgbClr val="1D1346"/>
                </a:solidFill>
              </a:rPr>
              <a:t> комиссий</a:t>
            </a:r>
          </a:p>
          <a:p>
            <a:pPr marL="182563" indent="-173038">
              <a:spcBef>
                <a:spcPts val="2400"/>
              </a:spcBef>
              <a:buClr>
                <a:srgbClr val="007C37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1D1346"/>
                </a:solidFill>
              </a:rPr>
              <a:t>без расходов </a:t>
            </a:r>
            <a:br>
              <a:rPr lang="ru-RU" sz="1600" dirty="0">
                <a:solidFill>
                  <a:srgbClr val="1D1346"/>
                </a:solidFill>
              </a:rPr>
            </a:br>
            <a:r>
              <a:rPr lang="ru-RU" sz="1600" dirty="0">
                <a:solidFill>
                  <a:srgbClr val="1D1346"/>
                </a:solidFill>
              </a:rPr>
              <a:t>на внедрение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4737783" y="3677311"/>
            <a:ext cx="3522406" cy="1384995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182563" indent="-173038">
              <a:spcBef>
                <a:spcPts val="2400"/>
              </a:spcBef>
              <a:buClr>
                <a:srgbClr val="0095D4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1D1346"/>
                </a:solidFill>
              </a:rPr>
              <a:t>списание со счетов разных банков – участников СБП</a:t>
            </a:r>
          </a:p>
          <a:p>
            <a:pPr marL="182563" indent="-173038">
              <a:spcBef>
                <a:spcPts val="2400"/>
              </a:spcBef>
              <a:buClr>
                <a:srgbClr val="0095D4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1D1346"/>
                </a:solidFill>
              </a:rPr>
              <a:t>может использоваться в </a:t>
            </a:r>
            <a:br>
              <a:rPr lang="en-US" sz="1600" dirty="0">
                <a:solidFill>
                  <a:srgbClr val="1D1346"/>
                </a:solidFill>
              </a:rPr>
            </a:br>
            <a:r>
              <a:rPr lang="ru-RU" sz="1600" dirty="0">
                <a:solidFill>
                  <a:srgbClr val="1D1346"/>
                </a:solidFill>
              </a:rPr>
              <a:t>ТСП</a:t>
            </a:r>
            <a:r>
              <a:rPr lang="en-US" sz="1600" dirty="0">
                <a:solidFill>
                  <a:srgbClr val="1D1346"/>
                </a:solidFill>
              </a:rPr>
              <a:t> </a:t>
            </a:r>
            <a:r>
              <a:rPr lang="ru-RU" sz="1600" dirty="0">
                <a:solidFill>
                  <a:srgbClr val="1D1346"/>
                </a:solidFill>
              </a:rPr>
              <a:t>и </a:t>
            </a:r>
            <a:r>
              <a:rPr lang="en-US" sz="1600" dirty="0">
                <a:solidFill>
                  <a:srgbClr val="1D1346"/>
                </a:solidFill>
              </a:rPr>
              <a:t>E-commerce</a:t>
            </a:r>
            <a:endParaRPr lang="ru-RU" sz="1600" dirty="0">
              <a:solidFill>
                <a:srgbClr val="1D1346"/>
              </a:solidFill>
            </a:endParaRPr>
          </a:p>
        </p:txBody>
      </p:sp>
      <p:sp>
        <p:nvSpPr>
          <p:cNvPr id="158" name="Прямоугольник 157"/>
          <p:cNvSpPr/>
          <p:nvPr/>
        </p:nvSpPr>
        <p:spPr>
          <a:xfrm flipH="1">
            <a:off x="4552195" y="3656864"/>
            <a:ext cx="45719" cy="1980000"/>
          </a:xfrm>
          <a:prstGeom prst="rect">
            <a:avLst/>
          </a:prstGeom>
          <a:solidFill>
            <a:srgbClr val="009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4460101" y="1921455"/>
            <a:ext cx="3076548" cy="615553"/>
          </a:xfrm>
          <a:prstGeom prst="rect">
            <a:avLst/>
          </a:prstGeom>
        </p:spPr>
        <p:txBody>
          <a:bodyPr wrap="none" tIns="0" bIns="0">
            <a:spAutoFit/>
          </a:bodyPr>
          <a:lstStyle/>
          <a:p>
            <a:r>
              <a:rPr lang="ru-RU" sz="4000" b="1" dirty="0">
                <a:solidFill>
                  <a:srgbClr val="0095D4"/>
                </a:solidFill>
              </a:rPr>
              <a:t>ДОСТУПНО</a:t>
            </a:r>
          </a:p>
        </p:txBody>
      </p:sp>
      <p:sp>
        <p:nvSpPr>
          <p:cNvPr id="160" name="Прямоугольник 159"/>
          <p:cNvSpPr/>
          <p:nvPr/>
        </p:nvSpPr>
        <p:spPr>
          <a:xfrm flipH="1">
            <a:off x="8392312" y="3656864"/>
            <a:ext cx="45719" cy="1980000"/>
          </a:xfrm>
          <a:prstGeom prst="rect">
            <a:avLst/>
          </a:prstGeom>
          <a:solidFill>
            <a:srgbClr val="954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8477" y="1921455"/>
            <a:ext cx="2459071" cy="615553"/>
          </a:xfrm>
          <a:prstGeom prst="rect">
            <a:avLst/>
          </a:prstGeom>
        </p:spPr>
        <p:txBody>
          <a:bodyPr wrap="none" tIns="0" bIns="0">
            <a:spAutoFit/>
          </a:bodyPr>
          <a:lstStyle/>
          <a:p>
            <a:r>
              <a:rPr lang="ru-RU" sz="4000" b="1" dirty="0">
                <a:solidFill>
                  <a:srgbClr val="954B97"/>
                </a:solidFill>
              </a:rPr>
              <a:t>БЫСТРО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8629717" y="3681424"/>
            <a:ext cx="2700000" cy="1384995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182563" indent="-173038">
              <a:spcBef>
                <a:spcPts val="2400"/>
              </a:spcBef>
              <a:buClr>
                <a:srgbClr val="954B97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D1346"/>
                </a:solidFill>
              </a:rPr>
              <a:t>on</a:t>
            </a:r>
            <a:r>
              <a:rPr lang="ru-RU" sz="1600" dirty="0">
                <a:solidFill>
                  <a:srgbClr val="1D1346"/>
                </a:solidFill>
              </a:rPr>
              <a:t>-</a:t>
            </a:r>
            <a:r>
              <a:rPr lang="en-US" sz="1600" dirty="0">
                <a:solidFill>
                  <a:srgbClr val="1D1346"/>
                </a:solidFill>
              </a:rPr>
              <a:t>line </a:t>
            </a:r>
            <a:r>
              <a:rPr lang="ru-RU" sz="1600" dirty="0">
                <a:solidFill>
                  <a:srgbClr val="1D1346"/>
                </a:solidFill>
              </a:rPr>
              <a:t>зачисление</a:t>
            </a:r>
          </a:p>
          <a:p>
            <a:pPr marL="182563" indent="-173038">
              <a:spcBef>
                <a:spcPts val="2400"/>
              </a:spcBef>
              <a:buClr>
                <a:srgbClr val="954B97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1D1346"/>
                </a:solidFill>
              </a:rPr>
              <a:t>мгновенный возврат</a:t>
            </a:r>
            <a:r>
              <a:rPr lang="en-US" sz="1600" dirty="0">
                <a:solidFill>
                  <a:srgbClr val="1D1346"/>
                </a:solidFill>
              </a:rPr>
              <a:t> </a:t>
            </a:r>
            <a:br>
              <a:rPr lang="en-US" sz="1600" dirty="0">
                <a:solidFill>
                  <a:srgbClr val="1D1346"/>
                </a:solidFill>
              </a:rPr>
            </a:br>
            <a:r>
              <a:rPr lang="ru-RU" sz="1600" dirty="0">
                <a:solidFill>
                  <a:srgbClr val="1D1346"/>
                </a:solidFill>
              </a:rPr>
              <a:t>по ранее совершенной покупке</a:t>
            </a:r>
          </a:p>
        </p:txBody>
      </p:sp>
      <p:sp>
        <p:nvSpPr>
          <p:cNvPr id="180" name="Pentagon 43">
            <a:extLst>
              <a:ext uri="{FF2B5EF4-FFF2-40B4-BE49-F238E27FC236}">
                <a16:creationId xmlns:a16="http://schemas.microsoft.com/office/drawing/2014/main" id="{E8C2A46A-814B-4BCC-A605-8565E61A03A1}"/>
              </a:ext>
            </a:extLst>
          </p:cNvPr>
          <p:cNvSpPr/>
          <p:nvPr/>
        </p:nvSpPr>
        <p:spPr>
          <a:xfrm flipV="1">
            <a:off x="915859" y="2799985"/>
            <a:ext cx="2824358" cy="397006"/>
          </a:xfrm>
          <a:prstGeom prst="rect">
            <a:avLst/>
          </a:prstGeom>
          <a:solidFill>
            <a:srgbClr val="007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3" name="Pentagon 43">
            <a:extLst>
              <a:ext uri="{FF2B5EF4-FFF2-40B4-BE49-F238E27FC236}">
                <a16:creationId xmlns:a16="http://schemas.microsoft.com/office/drawing/2014/main" id="{E8C2A46A-814B-4BCC-A605-8565E61A03A1}"/>
              </a:ext>
            </a:extLst>
          </p:cNvPr>
          <p:cNvSpPr/>
          <p:nvPr/>
        </p:nvSpPr>
        <p:spPr>
          <a:xfrm flipV="1">
            <a:off x="4548350" y="2799985"/>
            <a:ext cx="2824358" cy="397006"/>
          </a:xfrm>
          <a:prstGeom prst="rect">
            <a:avLst/>
          </a:prstGeom>
          <a:solidFill>
            <a:srgbClr val="009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4" name="Pentagon 43">
            <a:extLst>
              <a:ext uri="{FF2B5EF4-FFF2-40B4-BE49-F238E27FC236}">
                <a16:creationId xmlns:a16="http://schemas.microsoft.com/office/drawing/2014/main" id="{E8C2A46A-814B-4BCC-A605-8565E61A03A1}"/>
              </a:ext>
            </a:extLst>
          </p:cNvPr>
          <p:cNvSpPr/>
          <p:nvPr/>
        </p:nvSpPr>
        <p:spPr>
          <a:xfrm flipV="1">
            <a:off x="8389861" y="2799985"/>
            <a:ext cx="2824358" cy="397006"/>
          </a:xfrm>
          <a:prstGeom prst="rect">
            <a:avLst/>
          </a:prstGeom>
          <a:solidFill>
            <a:srgbClr val="954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124712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964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7438" y="431800"/>
            <a:ext cx="7727595" cy="324001"/>
          </a:xfrm>
        </p:spPr>
        <p:txBody>
          <a:bodyPr/>
          <a:lstStyle/>
          <a:p>
            <a:r>
              <a:rPr lang="ru-RU" sz="2400" b="1" dirty="0">
                <a:solidFill>
                  <a:srgbClr val="1D1346"/>
                </a:solidFill>
                <a:ea typeface="+mj-ea"/>
                <a:sym typeface="GothamPro-Light"/>
              </a:rPr>
              <a:t>Размер комиссии для разных сегментов бизнеса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4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sp>
        <p:nvSpPr>
          <p:cNvPr id="86" name="Прямоугольник 46"/>
          <p:cNvSpPr/>
          <p:nvPr/>
        </p:nvSpPr>
        <p:spPr>
          <a:xfrm>
            <a:off x="0" y="1851942"/>
            <a:ext cx="7946135" cy="4195255"/>
          </a:xfrm>
          <a:custGeom>
            <a:avLst/>
            <a:gdLst>
              <a:gd name="connsiteX0" fmla="*/ 0 w 6267450"/>
              <a:gd name="connsiteY0" fmla="*/ 0 h 3976181"/>
              <a:gd name="connsiteX1" fmla="*/ 6267450 w 6267450"/>
              <a:gd name="connsiteY1" fmla="*/ 0 h 3976181"/>
              <a:gd name="connsiteX2" fmla="*/ 6267450 w 6267450"/>
              <a:gd name="connsiteY2" fmla="*/ 3976181 h 3976181"/>
              <a:gd name="connsiteX3" fmla="*/ 0 w 6267450"/>
              <a:gd name="connsiteY3" fmla="*/ 3976181 h 3976181"/>
              <a:gd name="connsiteX4" fmla="*/ 0 w 6267450"/>
              <a:gd name="connsiteY4" fmla="*/ 0 h 3976181"/>
              <a:gd name="connsiteX0" fmla="*/ 0 w 6267450"/>
              <a:gd name="connsiteY0" fmla="*/ 0 h 3976181"/>
              <a:gd name="connsiteX1" fmla="*/ 6267450 w 6267450"/>
              <a:gd name="connsiteY1" fmla="*/ 0 h 3976181"/>
              <a:gd name="connsiteX2" fmla="*/ 4562475 w 6267450"/>
              <a:gd name="connsiteY2" fmla="*/ 3966656 h 3976181"/>
              <a:gd name="connsiteX3" fmla="*/ 0 w 6267450"/>
              <a:gd name="connsiteY3" fmla="*/ 3976181 h 3976181"/>
              <a:gd name="connsiteX4" fmla="*/ 0 w 6267450"/>
              <a:gd name="connsiteY4" fmla="*/ 0 h 3976181"/>
              <a:gd name="connsiteX0" fmla="*/ 0 w 6267450"/>
              <a:gd name="connsiteY0" fmla="*/ 0 h 3985706"/>
              <a:gd name="connsiteX1" fmla="*/ 6267450 w 6267450"/>
              <a:gd name="connsiteY1" fmla="*/ 0 h 3985706"/>
              <a:gd name="connsiteX2" fmla="*/ 4562475 w 6267450"/>
              <a:gd name="connsiteY2" fmla="*/ 3985706 h 3985706"/>
              <a:gd name="connsiteX3" fmla="*/ 0 w 6267450"/>
              <a:gd name="connsiteY3" fmla="*/ 3976181 h 3985706"/>
              <a:gd name="connsiteX4" fmla="*/ 0 w 6267450"/>
              <a:gd name="connsiteY4" fmla="*/ 0 h 3985706"/>
              <a:gd name="connsiteX0" fmla="*/ 0 w 6462028"/>
              <a:gd name="connsiteY0" fmla="*/ 0 h 3985706"/>
              <a:gd name="connsiteX1" fmla="*/ 6462028 w 6462028"/>
              <a:gd name="connsiteY1" fmla="*/ 0 h 3985706"/>
              <a:gd name="connsiteX2" fmla="*/ 4562475 w 6462028"/>
              <a:gd name="connsiteY2" fmla="*/ 3985706 h 3985706"/>
              <a:gd name="connsiteX3" fmla="*/ 0 w 6462028"/>
              <a:gd name="connsiteY3" fmla="*/ 3976181 h 3985706"/>
              <a:gd name="connsiteX4" fmla="*/ 0 w 6462028"/>
              <a:gd name="connsiteY4" fmla="*/ 0 h 3985706"/>
              <a:gd name="connsiteX0" fmla="*/ 0 w 6462028"/>
              <a:gd name="connsiteY0" fmla="*/ 0 h 3985706"/>
              <a:gd name="connsiteX1" fmla="*/ 6462028 w 6462028"/>
              <a:gd name="connsiteY1" fmla="*/ 0 h 3985706"/>
              <a:gd name="connsiteX2" fmla="*/ 5709765 w 6462028"/>
              <a:gd name="connsiteY2" fmla="*/ 3985706 h 3985706"/>
              <a:gd name="connsiteX3" fmla="*/ 0 w 6462028"/>
              <a:gd name="connsiteY3" fmla="*/ 3976181 h 3985706"/>
              <a:gd name="connsiteX4" fmla="*/ 0 w 6462028"/>
              <a:gd name="connsiteY4" fmla="*/ 0 h 398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2028" h="3985706">
                <a:moveTo>
                  <a:pt x="0" y="0"/>
                </a:moveTo>
                <a:lnTo>
                  <a:pt x="6462028" y="0"/>
                </a:lnTo>
                <a:lnTo>
                  <a:pt x="5709765" y="3985706"/>
                </a:lnTo>
                <a:lnTo>
                  <a:pt x="0" y="3976181"/>
                </a:lnTo>
                <a:lnTo>
                  <a:pt x="0" y="0"/>
                </a:lnTo>
                <a:close/>
              </a:path>
            </a:pathLst>
          </a:custGeom>
          <a:solidFill>
            <a:srgbClr val="E4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8501558" y="2451337"/>
            <a:ext cx="2782836" cy="2782836"/>
          </a:xfrm>
          <a:prstGeom prst="ellipse">
            <a:avLst/>
          </a:prstGeom>
          <a:solidFill>
            <a:srgbClr val="8F479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Группа 91"/>
          <p:cNvGrpSpPr/>
          <p:nvPr/>
        </p:nvGrpSpPr>
        <p:grpSpPr>
          <a:xfrm>
            <a:off x="8342784" y="2316902"/>
            <a:ext cx="3077176" cy="3077174"/>
            <a:chOff x="7366491" y="2096542"/>
            <a:chExt cx="3077176" cy="3077174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5939C32-08B0-334C-9D39-EBDF7C1588DC}"/>
                </a:ext>
              </a:extLst>
            </p:cNvPr>
            <p:cNvSpPr txBox="1"/>
            <p:nvPr/>
          </p:nvSpPr>
          <p:spPr>
            <a:xfrm>
              <a:off x="7794704" y="2347442"/>
              <a:ext cx="2418290" cy="2554545"/>
            </a:xfrm>
            <a:prstGeom prst="rect">
              <a:avLst/>
            </a:prstGeom>
            <a:noFill/>
          </p:spPr>
          <p:txBody>
            <a:bodyPr wrap="none" lIns="0" rtlCol="0" anchor="b">
              <a:spAutoFit/>
            </a:bodyPr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8F4794"/>
                  </a:solidFill>
                  <a:ea typeface="Verdana"/>
                  <a:cs typeface="Arial" panose="020B0604020202020204" pitchFamily="34" charset="0"/>
                </a:rPr>
                <a:t>не более  </a:t>
              </a:r>
            </a:p>
            <a:p>
              <a:pPr algn="ctr">
                <a:defRPr/>
              </a:pPr>
              <a:r>
                <a:rPr lang="ru-RU" sz="9600" b="1" dirty="0">
                  <a:solidFill>
                    <a:srgbClr val="8F4794"/>
                  </a:solidFill>
                  <a:ea typeface="Verdana"/>
                  <a:cs typeface="Arial" panose="020B0604020202020204" pitchFamily="34" charset="0"/>
                </a:rPr>
                <a:t>0,7</a:t>
              </a:r>
              <a:r>
                <a:rPr lang="ru-RU" sz="5400" b="1" dirty="0">
                  <a:solidFill>
                    <a:srgbClr val="8F4794"/>
                  </a:solidFill>
                  <a:ea typeface="Verdana"/>
                  <a:cs typeface="Arial" panose="020B0604020202020204" pitchFamily="34" charset="0"/>
                </a:rPr>
                <a:t>%</a:t>
              </a:r>
            </a:p>
            <a:p>
              <a:pPr algn="ctr">
                <a:defRPr/>
              </a:pPr>
              <a:r>
                <a:rPr lang="ru-RU" sz="2000" dirty="0">
                  <a:solidFill>
                    <a:srgbClr val="8F4794"/>
                  </a:solidFill>
                  <a:ea typeface="Verdana"/>
                  <a:cs typeface="Arial" panose="020B0604020202020204" pitchFamily="34" charset="0"/>
                </a:rPr>
                <a:t>максимум </a:t>
              </a:r>
            </a:p>
            <a:p>
              <a:pPr algn="ctr">
                <a:defRPr/>
              </a:pPr>
              <a:r>
                <a:rPr lang="ru-RU" sz="2000" dirty="0">
                  <a:solidFill>
                    <a:srgbClr val="8F4794"/>
                  </a:solidFill>
                  <a:ea typeface="Verdana"/>
                  <a:cs typeface="Arial" panose="020B0604020202020204" pitchFamily="34" charset="0"/>
                </a:rPr>
                <a:t>1500 руб.</a:t>
              </a:r>
            </a:p>
          </p:txBody>
        </p:sp>
        <p:sp>
          <p:nvSpPr>
            <p:cNvPr id="96" name="Arc 16"/>
            <p:cNvSpPr/>
            <p:nvPr/>
          </p:nvSpPr>
          <p:spPr>
            <a:xfrm>
              <a:off x="7366491" y="2096542"/>
              <a:ext cx="3077176" cy="3077174"/>
            </a:xfrm>
            <a:prstGeom prst="arc">
              <a:avLst>
                <a:gd name="adj1" fmla="val 14436578"/>
                <a:gd name="adj2" fmla="val 14377951"/>
              </a:avLst>
            </a:prstGeom>
            <a:noFill/>
            <a:ln w="34925" cap="rnd">
              <a:solidFill>
                <a:srgbClr val="8F4794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7" name="Волна 39"/>
          <p:cNvSpPr/>
          <p:nvPr/>
        </p:nvSpPr>
        <p:spPr>
          <a:xfrm>
            <a:off x="7062485" y="1852129"/>
            <a:ext cx="5129516" cy="4195067"/>
          </a:xfrm>
          <a:custGeom>
            <a:avLst/>
            <a:gdLst>
              <a:gd name="connsiteX0" fmla="*/ 652983 w 3264917"/>
              <a:gd name="connsiteY0" fmla="*/ 0 h 3727644"/>
              <a:gd name="connsiteX1" fmla="*/ 3264917 w 3264917"/>
              <a:gd name="connsiteY1" fmla="*/ 0 h 3727644"/>
              <a:gd name="connsiteX2" fmla="*/ 2611934 w 3264917"/>
              <a:gd name="connsiteY2" fmla="*/ 3727644 h 3727644"/>
              <a:gd name="connsiteX3" fmla="*/ 0 w 3264917"/>
              <a:gd name="connsiteY3" fmla="*/ 3727644 h 3727644"/>
              <a:gd name="connsiteX4" fmla="*/ 652983 w 3264917"/>
              <a:gd name="connsiteY4" fmla="*/ 0 h 3727644"/>
              <a:gd name="connsiteX0" fmla="*/ 652983 w 3279591"/>
              <a:gd name="connsiteY0" fmla="*/ 0 h 3727644"/>
              <a:gd name="connsiteX1" fmla="*/ 3264917 w 3279591"/>
              <a:gd name="connsiteY1" fmla="*/ 0 h 3727644"/>
              <a:gd name="connsiteX2" fmla="*/ 3279591 w 3279591"/>
              <a:gd name="connsiteY2" fmla="*/ 3713129 h 3727644"/>
              <a:gd name="connsiteX3" fmla="*/ 0 w 3279591"/>
              <a:gd name="connsiteY3" fmla="*/ 3727644 h 3727644"/>
              <a:gd name="connsiteX4" fmla="*/ 652983 w 3279591"/>
              <a:gd name="connsiteY4" fmla="*/ 0 h 3727644"/>
              <a:gd name="connsiteX0" fmla="*/ 754583 w 3381191"/>
              <a:gd name="connsiteY0" fmla="*/ 0 h 3713129"/>
              <a:gd name="connsiteX1" fmla="*/ 3366517 w 3381191"/>
              <a:gd name="connsiteY1" fmla="*/ 0 h 3713129"/>
              <a:gd name="connsiteX2" fmla="*/ 3381191 w 3381191"/>
              <a:gd name="connsiteY2" fmla="*/ 3713129 h 3713129"/>
              <a:gd name="connsiteX3" fmla="*/ 0 w 3381191"/>
              <a:gd name="connsiteY3" fmla="*/ 3713129 h 3713129"/>
              <a:gd name="connsiteX4" fmla="*/ 754583 w 3381191"/>
              <a:gd name="connsiteY4" fmla="*/ 0 h 3713129"/>
              <a:gd name="connsiteX0" fmla="*/ 754583 w 3381191"/>
              <a:gd name="connsiteY0" fmla="*/ 0 h 3713129"/>
              <a:gd name="connsiteX1" fmla="*/ 3379149 w 3381191"/>
              <a:gd name="connsiteY1" fmla="*/ 0 h 3713129"/>
              <a:gd name="connsiteX2" fmla="*/ 3381191 w 3381191"/>
              <a:gd name="connsiteY2" fmla="*/ 3713129 h 3713129"/>
              <a:gd name="connsiteX3" fmla="*/ 0 w 3381191"/>
              <a:gd name="connsiteY3" fmla="*/ 3713129 h 3713129"/>
              <a:gd name="connsiteX4" fmla="*/ 754583 w 3381191"/>
              <a:gd name="connsiteY4" fmla="*/ 0 h 3713129"/>
              <a:gd name="connsiteX0" fmla="*/ 541086 w 3381191"/>
              <a:gd name="connsiteY0" fmla="*/ 7708 h 3713129"/>
              <a:gd name="connsiteX1" fmla="*/ 3379149 w 3381191"/>
              <a:gd name="connsiteY1" fmla="*/ 0 h 3713129"/>
              <a:gd name="connsiteX2" fmla="*/ 3381191 w 3381191"/>
              <a:gd name="connsiteY2" fmla="*/ 3713129 h 3713129"/>
              <a:gd name="connsiteX3" fmla="*/ 0 w 3381191"/>
              <a:gd name="connsiteY3" fmla="*/ 3713129 h 3713129"/>
              <a:gd name="connsiteX4" fmla="*/ 541086 w 3381191"/>
              <a:gd name="connsiteY4" fmla="*/ 7708 h 3713129"/>
              <a:gd name="connsiteX0" fmla="*/ 525420 w 3381191"/>
              <a:gd name="connsiteY0" fmla="*/ 7708 h 3713129"/>
              <a:gd name="connsiteX1" fmla="*/ 3379149 w 3381191"/>
              <a:gd name="connsiteY1" fmla="*/ 0 h 3713129"/>
              <a:gd name="connsiteX2" fmla="*/ 3381191 w 3381191"/>
              <a:gd name="connsiteY2" fmla="*/ 3713129 h 3713129"/>
              <a:gd name="connsiteX3" fmla="*/ 0 w 3381191"/>
              <a:gd name="connsiteY3" fmla="*/ 3713129 h 3713129"/>
              <a:gd name="connsiteX4" fmla="*/ 525420 w 3381191"/>
              <a:gd name="connsiteY4" fmla="*/ 7708 h 3713129"/>
              <a:gd name="connsiteX0" fmla="*/ 694187 w 3381191"/>
              <a:gd name="connsiteY0" fmla="*/ 15803 h 3713129"/>
              <a:gd name="connsiteX1" fmla="*/ 3379149 w 3381191"/>
              <a:gd name="connsiteY1" fmla="*/ 0 h 3713129"/>
              <a:gd name="connsiteX2" fmla="*/ 3381191 w 3381191"/>
              <a:gd name="connsiteY2" fmla="*/ 3713129 h 3713129"/>
              <a:gd name="connsiteX3" fmla="*/ 0 w 3381191"/>
              <a:gd name="connsiteY3" fmla="*/ 3713129 h 3713129"/>
              <a:gd name="connsiteX4" fmla="*/ 694187 w 3381191"/>
              <a:gd name="connsiteY4" fmla="*/ 15803 h 3713129"/>
              <a:gd name="connsiteX0" fmla="*/ 609804 w 3381191"/>
              <a:gd name="connsiteY0" fmla="*/ 15803 h 3713129"/>
              <a:gd name="connsiteX1" fmla="*/ 3379149 w 3381191"/>
              <a:gd name="connsiteY1" fmla="*/ 0 h 3713129"/>
              <a:gd name="connsiteX2" fmla="*/ 3381191 w 3381191"/>
              <a:gd name="connsiteY2" fmla="*/ 3713129 h 3713129"/>
              <a:gd name="connsiteX3" fmla="*/ 0 w 3381191"/>
              <a:gd name="connsiteY3" fmla="*/ 3713129 h 3713129"/>
              <a:gd name="connsiteX4" fmla="*/ 609804 w 3381191"/>
              <a:gd name="connsiteY4" fmla="*/ 15803 h 3713129"/>
              <a:gd name="connsiteX0" fmla="*/ 621859 w 3381191"/>
              <a:gd name="connsiteY0" fmla="*/ 7708 h 3713129"/>
              <a:gd name="connsiteX1" fmla="*/ 3379149 w 3381191"/>
              <a:gd name="connsiteY1" fmla="*/ 0 h 3713129"/>
              <a:gd name="connsiteX2" fmla="*/ 3381191 w 3381191"/>
              <a:gd name="connsiteY2" fmla="*/ 3713129 h 3713129"/>
              <a:gd name="connsiteX3" fmla="*/ 0 w 3381191"/>
              <a:gd name="connsiteY3" fmla="*/ 3713129 h 3713129"/>
              <a:gd name="connsiteX4" fmla="*/ 621859 w 3381191"/>
              <a:gd name="connsiteY4" fmla="*/ 7708 h 3713129"/>
              <a:gd name="connsiteX0" fmla="*/ 621859 w 3381191"/>
              <a:gd name="connsiteY0" fmla="*/ 0 h 3713515"/>
              <a:gd name="connsiteX1" fmla="*/ 3379149 w 3381191"/>
              <a:gd name="connsiteY1" fmla="*/ 386 h 3713515"/>
              <a:gd name="connsiteX2" fmla="*/ 3381191 w 3381191"/>
              <a:gd name="connsiteY2" fmla="*/ 3713515 h 3713515"/>
              <a:gd name="connsiteX3" fmla="*/ 0 w 3381191"/>
              <a:gd name="connsiteY3" fmla="*/ 3713515 h 3713515"/>
              <a:gd name="connsiteX4" fmla="*/ 621859 w 3381191"/>
              <a:gd name="connsiteY4" fmla="*/ 0 h 3713515"/>
              <a:gd name="connsiteX0" fmla="*/ 597749 w 3381191"/>
              <a:gd name="connsiteY0" fmla="*/ 0 h 3713515"/>
              <a:gd name="connsiteX1" fmla="*/ 3379149 w 3381191"/>
              <a:gd name="connsiteY1" fmla="*/ 386 h 3713515"/>
              <a:gd name="connsiteX2" fmla="*/ 3381191 w 3381191"/>
              <a:gd name="connsiteY2" fmla="*/ 3713515 h 3713515"/>
              <a:gd name="connsiteX3" fmla="*/ 0 w 3381191"/>
              <a:gd name="connsiteY3" fmla="*/ 3713515 h 3713515"/>
              <a:gd name="connsiteX4" fmla="*/ 597749 w 3381191"/>
              <a:gd name="connsiteY4" fmla="*/ 0 h 371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191" h="3713515">
                <a:moveTo>
                  <a:pt x="597749" y="0"/>
                </a:moveTo>
                <a:lnTo>
                  <a:pt x="3379149" y="386"/>
                </a:lnTo>
                <a:cubicBezTo>
                  <a:pt x="3384040" y="1238096"/>
                  <a:pt x="3376300" y="2475805"/>
                  <a:pt x="3381191" y="3713515"/>
                </a:cubicBezTo>
                <a:lnTo>
                  <a:pt x="0" y="3713515"/>
                </a:lnTo>
                <a:lnTo>
                  <a:pt x="597749" y="0"/>
                </a:lnTo>
                <a:close/>
              </a:path>
            </a:pathLst>
          </a:custGeom>
          <a:solidFill>
            <a:srgbClr val="8F479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1" name="Группа 100"/>
          <p:cNvGrpSpPr/>
          <p:nvPr/>
        </p:nvGrpSpPr>
        <p:grpSpPr>
          <a:xfrm>
            <a:off x="2113233" y="2316902"/>
            <a:ext cx="3077176" cy="3077174"/>
            <a:chOff x="7214220" y="2089479"/>
            <a:chExt cx="3077176" cy="3077174"/>
          </a:xfrm>
        </p:grpSpPr>
        <p:sp>
          <p:nvSpPr>
            <p:cNvPr id="103" name="Овал 102"/>
            <p:cNvSpPr/>
            <p:nvPr/>
          </p:nvSpPr>
          <p:spPr>
            <a:xfrm>
              <a:off x="7372994" y="2223914"/>
              <a:ext cx="2782836" cy="2782836"/>
            </a:xfrm>
            <a:prstGeom prst="ellipse">
              <a:avLst/>
            </a:prstGeom>
            <a:solidFill>
              <a:srgbClr val="56841E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7214220" y="2089479"/>
              <a:ext cx="3077176" cy="3077174"/>
              <a:chOff x="7366491" y="2096542"/>
              <a:chExt cx="3077176" cy="3077174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5939C32-08B0-334C-9D39-EBDF7C1588DC}"/>
                  </a:ext>
                </a:extLst>
              </p:cNvPr>
              <p:cNvSpPr txBox="1"/>
              <p:nvPr/>
            </p:nvSpPr>
            <p:spPr>
              <a:xfrm>
                <a:off x="7831082" y="2411045"/>
                <a:ext cx="2418290" cy="2492990"/>
              </a:xfrm>
              <a:prstGeom prst="rect">
                <a:avLst/>
              </a:prstGeom>
              <a:noFill/>
            </p:spPr>
            <p:txBody>
              <a:bodyPr wrap="none" lIns="0" rtlCol="0" anchor="b">
                <a:spAutoFit/>
              </a:bodyPr>
              <a:lstStyle/>
              <a:p>
                <a:pPr algn="ctr">
                  <a:defRPr/>
                </a:pPr>
                <a:r>
                  <a:rPr lang="ru-RU" sz="2000" b="1" dirty="0">
                    <a:solidFill>
                      <a:srgbClr val="56841E"/>
                    </a:solidFill>
                    <a:ea typeface="Verdana"/>
                    <a:cs typeface="Arial" panose="020B0604020202020204" pitchFamily="34" charset="0"/>
                  </a:rPr>
                  <a:t>не более    </a:t>
                </a:r>
              </a:p>
              <a:p>
                <a:pPr algn="ctr">
                  <a:defRPr/>
                </a:pPr>
                <a:r>
                  <a:rPr lang="ru-RU" sz="9600" b="1" dirty="0">
                    <a:solidFill>
                      <a:srgbClr val="56841E"/>
                    </a:solidFill>
                    <a:ea typeface="Verdana"/>
                    <a:cs typeface="Arial" panose="020B0604020202020204" pitchFamily="34" charset="0"/>
                  </a:rPr>
                  <a:t>0,4</a:t>
                </a:r>
                <a:r>
                  <a:rPr lang="ru-RU" sz="5400" b="1" dirty="0">
                    <a:solidFill>
                      <a:srgbClr val="56841E"/>
                    </a:solidFill>
                    <a:ea typeface="Verdana"/>
                    <a:cs typeface="Arial" panose="020B0604020202020204" pitchFamily="34" charset="0"/>
                  </a:rPr>
                  <a:t>%</a:t>
                </a:r>
              </a:p>
              <a:p>
                <a:pPr algn="ctr">
                  <a:defRPr/>
                </a:pPr>
                <a:r>
                  <a:rPr lang="ru-RU" sz="2000" dirty="0">
                    <a:solidFill>
                      <a:srgbClr val="56841E"/>
                    </a:solidFill>
                    <a:ea typeface="Verdana"/>
                    <a:cs typeface="Arial" panose="020B0604020202020204" pitchFamily="34" charset="0"/>
                  </a:rPr>
                  <a:t>максимум </a:t>
                </a:r>
              </a:p>
              <a:p>
                <a:pPr algn="ctr">
                  <a:defRPr/>
                </a:pPr>
                <a:r>
                  <a:rPr lang="ru-RU" sz="2000" dirty="0">
                    <a:solidFill>
                      <a:srgbClr val="56841E"/>
                    </a:solidFill>
                    <a:ea typeface="Verdana"/>
                    <a:cs typeface="Arial" panose="020B0604020202020204" pitchFamily="34" charset="0"/>
                  </a:rPr>
                  <a:t>1500 руб.</a:t>
                </a:r>
              </a:p>
            </p:txBody>
          </p:sp>
          <p:sp>
            <p:nvSpPr>
              <p:cNvPr id="107" name="Arc 16"/>
              <p:cNvSpPr/>
              <p:nvPr/>
            </p:nvSpPr>
            <p:spPr>
              <a:xfrm>
                <a:off x="7366491" y="2096542"/>
                <a:ext cx="3077176" cy="3077174"/>
              </a:xfrm>
              <a:prstGeom prst="arc">
                <a:avLst>
                  <a:gd name="adj1" fmla="val 14436578"/>
                  <a:gd name="adj2" fmla="val 14377951"/>
                </a:avLst>
              </a:prstGeom>
              <a:noFill/>
              <a:ln w="34925" cap="rnd">
                <a:solidFill>
                  <a:srgbClr val="56841E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6841E"/>
                  </a:solidFill>
                </a:endParaRPr>
              </a:p>
            </p:txBody>
          </p:sp>
        </p:grpSp>
      </p:grpSp>
      <p:sp>
        <p:nvSpPr>
          <p:cNvPr id="108" name="TextBox 107"/>
          <p:cNvSpPr txBox="1"/>
          <p:nvPr/>
        </p:nvSpPr>
        <p:spPr>
          <a:xfrm>
            <a:off x="1470070" y="2385798"/>
            <a:ext cx="574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ЖКХ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492445" y="3796708"/>
            <a:ext cx="1038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медицина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609296" y="4463796"/>
            <a:ext cx="1295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образование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595440" y="3000538"/>
            <a:ext cx="1045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транспорт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19891" y="3000538"/>
            <a:ext cx="883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телеком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194013" y="2248043"/>
            <a:ext cx="1631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потребительские</a:t>
            </a:r>
            <a:br>
              <a:rPr lang="ru-RU" sz="1400" dirty="0"/>
            </a:br>
            <a:r>
              <a:rPr lang="ru-RU" sz="1400" dirty="0"/>
              <a:t>товары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222035" y="5010018"/>
            <a:ext cx="1610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инвестиционные</a:t>
            </a:r>
            <a:br>
              <a:rPr lang="ru-RU" sz="1400" dirty="0"/>
            </a:br>
            <a:r>
              <a:rPr lang="ru-RU" sz="1400" dirty="0"/>
              <a:t>фонды, УК, НПФ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08214" y="4580299"/>
            <a:ext cx="1275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страхование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45356" y="5222574"/>
            <a:ext cx="197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благотворительность</a:t>
            </a: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58" y="4513835"/>
            <a:ext cx="362480" cy="362480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24" y="2393434"/>
            <a:ext cx="324841" cy="324841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35" y="2986005"/>
            <a:ext cx="342595" cy="342595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88" y="5093993"/>
            <a:ext cx="360369" cy="360369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89" y="3773774"/>
            <a:ext cx="339849" cy="339849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22" y="4419412"/>
            <a:ext cx="392807" cy="392807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97" y="2351498"/>
            <a:ext cx="331466" cy="331466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99" y="2961098"/>
            <a:ext cx="350514" cy="350514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76" y="5218523"/>
            <a:ext cx="322262" cy="322262"/>
          </a:xfrm>
          <a:prstGeom prst="rect">
            <a:avLst/>
          </a:prstGeom>
        </p:spPr>
      </p:pic>
      <p:sp>
        <p:nvSpPr>
          <p:cNvPr id="138" name="Овал 137"/>
          <p:cNvSpPr/>
          <p:nvPr/>
        </p:nvSpPr>
        <p:spPr>
          <a:xfrm>
            <a:off x="2576163" y="2608673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Овал 138"/>
          <p:cNvSpPr/>
          <p:nvPr/>
        </p:nvSpPr>
        <p:spPr>
          <a:xfrm>
            <a:off x="2175716" y="3108934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2056083" y="3872447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Овал 140"/>
          <p:cNvSpPr/>
          <p:nvPr/>
        </p:nvSpPr>
        <p:spPr>
          <a:xfrm>
            <a:off x="2219149" y="4520519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/>
          <p:cNvSpPr/>
          <p:nvPr/>
        </p:nvSpPr>
        <p:spPr>
          <a:xfrm>
            <a:off x="2651197" y="5024575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/>
          <p:cNvSpPr/>
          <p:nvPr/>
        </p:nvSpPr>
        <p:spPr>
          <a:xfrm>
            <a:off x="4557313" y="5009717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Овал 143"/>
          <p:cNvSpPr/>
          <p:nvPr/>
        </p:nvSpPr>
        <p:spPr>
          <a:xfrm>
            <a:off x="4941679" y="4518386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/>
          <p:cNvSpPr/>
          <p:nvPr/>
        </p:nvSpPr>
        <p:spPr>
          <a:xfrm>
            <a:off x="4956656" y="3108323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Овал 145"/>
          <p:cNvSpPr/>
          <p:nvPr/>
        </p:nvSpPr>
        <p:spPr>
          <a:xfrm>
            <a:off x="4645198" y="2677604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/>
          <p:cNvSpPr/>
          <p:nvPr/>
        </p:nvSpPr>
        <p:spPr>
          <a:xfrm>
            <a:off x="5118986" y="3875577"/>
            <a:ext cx="123825" cy="123825"/>
          </a:xfrm>
          <a:prstGeom prst="ellipse">
            <a:avLst/>
          </a:prstGeom>
          <a:solidFill>
            <a:srgbClr val="568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TextBox 147"/>
          <p:cNvSpPr txBox="1"/>
          <p:nvPr/>
        </p:nvSpPr>
        <p:spPr>
          <a:xfrm>
            <a:off x="5736481" y="3792238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самозанятые</a:t>
            </a:r>
            <a:endParaRPr lang="ru-RU" sz="1400" dirty="0"/>
          </a:p>
        </p:txBody>
      </p:sp>
      <p:sp>
        <p:nvSpPr>
          <p:cNvPr id="149" name="Shape 2617">
            <a:extLst>
              <a:ext uri="{FF2B5EF4-FFF2-40B4-BE49-F238E27FC236}">
                <a16:creationId xmlns:a16="http://schemas.microsoft.com/office/drawing/2014/main" id="{C6344E40-40F8-EE44-95B3-48CE939F4B95}"/>
              </a:ext>
            </a:extLst>
          </p:cNvPr>
          <p:cNvSpPr/>
          <p:nvPr/>
        </p:nvSpPr>
        <p:spPr>
          <a:xfrm>
            <a:off x="5302350" y="3758177"/>
            <a:ext cx="462738" cy="341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/>
          </a:p>
        </p:txBody>
      </p:sp>
      <p:sp>
        <p:nvSpPr>
          <p:cNvPr id="150" name="Прямоугольник 149"/>
          <p:cNvSpPr/>
          <p:nvPr/>
        </p:nvSpPr>
        <p:spPr>
          <a:xfrm>
            <a:off x="0" y="6067555"/>
            <a:ext cx="12192000" cy="80218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939C32-08B0-334C-9D39-EBDF7C1588DC}"/>
              </a:ext>
            </a:extLst>
          </p:cNvPr>
          <p:cNvSpPr txBox="1"/>
          <p:nvPr/>
        </p:nvSpPr>
        <p:spPr>
          <a:xfrm>
            <a:off x="1599059" y="6190248"/>
            <a:ext cx="10075286" cy="58477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>
              <a:defRPr/>
            </a:pPr>
            <a:r>
              <a:rPr lang="ru-RU" sz="1600" b="1" cap="all" dirty="0">
                <a:solidFill>
                  <a:srgbClr val="1D1346"/>
                </a:solidFill>
                <a:ea typeface="Verdana"/>
                <a:cs typeface="Arial" panose="020B0604020202020204" pitchFamily="34" charset="0"/>
              </a:rPr>
              <a:t>затраты МСП </a:t>
            </a:r>
            <a:r>
              <a:rPr lang="ru-RU" sz="1600" dirty="0">
                <a:solidFill>
                  <a:srgbClr val="1D1346"/>
                </a:solidFill>
                <a:ea typeface="Verdana"/>
                <a:cs typeface="Arial" panose="020B0604020202020204" pitchFamily="34" charset="0"/>
              </a:rPr>
              <a:t>на уплату банковской комиссии за принятые с 01.07.2021 по 31.12.2022 платежи по СБП </a:t>
            </a:r>
            <a:br>
              <a:rPr lang="ru-RU" sz="1600" dirty="0">
                <a:solidFill>
                  <a:srgbClr val="1D1346"/>
                </a:solidFill>
                <a:ea typeface="Verdana"/>
                <a:cs typeface="Arial" panose="020B0604020202020204" pitchFamily="34" charset="0"/>
              </a:rPr>
            </a:br>
            <a:r>
              <a:rPr lang="ru-RU" sz="1600" b="1" cap="all" dirty="0">
                <a:solidFill>
                  <a:srgbClr val="1D1346"/>
                </a:solidFill>
                <a:ea typeface="Verdana"/>
                <a:cs typeface="Arial" panose="020B0604020202020204" pitchFamily="34" charset="0"/>
              </a:rPr>
              <a:t>возмещаются в полном объеме </a:t>
            </a:r>
            <a:r>
              <a:rPr lang="ru-RU" sz="1600" dirty="0">
                <a:solidFill>
                  <a:srgbClr val="1D1346"/>
                </a:solidFill>
                <a:ea typeface="Verdana"/>
                <a:cs typeface="Arial" panose="020B0604020202020204" pitchFamily="34" charset="0"/>
              </a:rPr>
              <a:t>за счет средств из бюджета</a:t>
            </a:r>
          </a:p>
        </p:txBody>
      </p:sp>
      <p:grpSp>
        <p:nvGrpSpPr>
          <p:cNvPr id="152" name="Группа 151"/>
          <p:cNvGrpSpPr>
            <a:grpSpLocks noChangeAspect="1"/>
          </p:cNvGrpSpPr>
          <p:nvPr/>
        </p:nvGrpSpPr>
        <p:grpSpPr>
          <a:xfrm>
            <a:off x="758952" y="6193919"/>
            <a:ext cx="598366" cy="581104"/>
            <a:chOff x="756437" y="5530184"/>
            <a:chExt cx="939014" cy="911927"/>
          </a:xfrm>
        </p:grpSpPr>
        <p:sp>
          <p:nvSpPr>
            <p:cNvPr id="153" name="Овал 152"/>
            <p:cNvSpPr/>
            <p:nvPr/>
          </p:nvSpPr>
          <p:spPr>
            <a:xfrm>
              <a:off x="756437" y="5530184"/>
              <a:ext cx="939014" cy="911927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254000" dir="3000000" sx="99000" sy="99000" algn="tl" rotWithShape="0">
                <a:srgbClr val="002060">
                  <a:alpha val="36000"/>
                </a:srgb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ru-RU" sz="2500" kern="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grpSp>
          <p:nvGrpSpPr>
            <p:cNvPr id="154" name="Group 4"/>
            <p:cNvGrpSpPr>
              <a:grpSpLocks noChangeAspect="1"/>
            </p:cNvGrpSpPr>
            <p:nvPr/>
          </p:nvGrpSpPr>
          <p:grpSpPr bwMode="auto">
            <a:xfrm>
              <a:off x="937059" y="5711055"/>
              <a:ext cx="584706" cy="599093"/>
              <a:chOff x="645" y="3484"/>
              <a:chExt cx="569" cy="583"/>
            </a:xfrm>
            <a:solidFill>
              <a:schemeClr val="tx1"/>
            </a:solidFill>
          </p:grpSpPr>
          <p:sp>
            <p:nvSpPr>
              <p:cNvPr id="155" name="Freeform 5"/>
              <p:cNvSpPr>
                <a:spLocks noEditPoints="1"/>
              </p:cNvSpPr>
              <p:nvPr/>
            </p:nvSpPr>
            <p:spPr bwMode="auto">
              <a:xfrm>
                <a:off x="979" y="3619"/>
                <a:ext cx="235" cy="448"/>
              </a:xfrm>
              <a:custGeom>
                <a:avLst/>
                <a:gdLst>
                  <a:gd name="T0" fmla="*/ 384 w 704"/>
                  <a:gd name="T1" fmla="*/ 1344 h 1344"/>
                  <a:gd name="T2" fmla="*/ 0 w 704"/>
                  <a:gd name="T3" fmla="*/ 1344 h 1344"/>
                  <a:gd name="T4" fmla="*/ 0 w 704"/>
                  <a:gd name="T5" fmla="*/ 986 h 1344"/>
                  <a:gd name="T6" fmla="*/ 71 w 704"/>
                  <a:gd name="T7" fmla="*/ 827 h 1344"/>
                  <a:gd name="T8" fmla="*/ 394 w 704"/>
                  <a:gd name="T9" fmla="*/ 526 h 1344"/>
                  <a:gd name="T10" fmla="*/ 446 w 704"/>
                  <a:gd name="T11" fmla="*/ 498 h 1344"/>
                  <a:gd name="T12" fmla="*/ 486 w 704"/>
                  <a:gd name="T13" fmla="*/ 98 h 1344"/>
                  <a:gd name="T14" fmla="*/ 595 w 704"/>
                  <a:gd name="T15" fmla="*/ 0 h 1344"/>
                  <a:gd name="T16" fmla="*/ 704 w 704"/>
                  <a:gd name="T17" fmla="*/ 109 h 1344"/>
                  <a:gd name="T18" fmla="*/ 704 w 704"/>
                  <a:gd name="T19" fmla="*/ 747 h 1344"/>
                  <a:gd name="T20" fmla="*/ 658 w 704"/>
                  <a:gd name="T21" fmla="*/ 860 h 1344"/>
                  <a:gd name="T22" fmla="*/ 415 w 704"/>
                  <a:gd name="T23" fmla="*/ 1105 h 1344"/>
                  <a:gd name="T24" fmla="*/ 384 w 704"/>
                  <a:gd name="T25" fmla="*/ 1175 h 1344"/>
                  <a:gd name="T26" fmla="*/ 384 w 704"/>
                  <a:gd name="T27" fmla="*/ 1344 h 1344"/>
                  <a:gd name="T28" fmla="*/ 64 w 704"/>
                  <a:gd name="T29" fmla="*/ 1280 h 1344"/>
                  <a:gd name="T30" fmla="*/ 320 w 704"/>
                  <a:gd name="T31" fmla="*/ 1280 h 1344"/>
                  <a:gd name="T32" fmla="*/ 320 w 704"/>
                  <a:gd name="T33" fmla="*/ 1175 h 1344"/>
                  <a:gd name="T34" fmla="*/ 370 w 704"/>
                  <a:gd name="T35" fmla="*/ 1059 h 1344"/>
                  <a:gd name="T36" fmla="*/ 612 w 704"/>
                  <a:gd name="T37" fmla="*/ 815 h 1344"/>
                  <a:gd name="T38" fmla="*/ 640 w 704"/>
                  <a:gd name="T39" fmla="*/ 747 h 1344"/>
                  <a:gd name="T40" fmla="*/ 640 w 704"/>
                  <a:gd name="T41" fmla="*/ 109 h 1344"/>
                  <a:gd name="T42" fmla="*/ 595 w 704"/>
                  <a:gd name="T43" fmla="*/ 64 h 1344"/>
                  <a:gd name="T44" fmla="*/ 550 w 704"/>
                  <a:gd name="T45" fmla="*/ 105 h 1344"/>
                  <a:gd name="T46" fmla="*/ 509 w 704"/>
                  <a:gd name="T47" fmla="*/ 504 h 1344"/>
                  <a:gd name="T48" fmla="*/ 543 w 704"/>
                  <a:gd name="T49" fmla="*/ 527 h 1344"/>
                  <a:gd name="T50" fmla="*/ 574 w 704"/>
                  <a:gd name="T51" fmla="*/ 601 h 1344"/>
                  <a:gd name="T52" fmla="*/ 543 w 704"/>
                  <a:gd name="T53" fmla="*/ 676 h 1344"/>
                  <a:gd name="T54" fmla="*/ 292 w 704"/>
                  <a:gd name="T55" fmla="*/ 904 h 1344"/>
                  <a:gd name="T56" fmla="*/ 249 w 704"/>
                  <a:gd name="T57" fmla="*/ 856 h 1344"/>
                  <a:gd name="T58" fmla="*/ 499 w 704"/>
                  <a:gd name="T59" fmla="*/ 630 h 1344"/>
                  <a:gd name="T60" fmla="*/ 510 w 704"/>
                  <a:gd name="T61" fmla="*/ 602 h 1344"/>
                  <a:gd name="T62" fmla="*/ 498 w 704"/>
                  <a:gd name="T63" fmla="*/ 572 h 1344"/>
                  <a:gd name="T64" fmla="*/ 472 w 704"/>
                  <a:gd name="T65" fmla="*/ 560 h 1344"/>
                  <a:gd name="T66" fmla="*/ 439 w 704"/>
                  <a:gd name="T67" fmla="*/ 572 h 1344"/>
                  <a:gd name="T68" fmla="*/ 114 w 704"/>
                  <a:gd name="T69" fmla="*/ 874 h 1344"/>
                  <a:gd name="T70" fmla="*/ 64 w 704"/>
                  <a:gd name="T71" fmla="*/ 986 h 1344"/>
                  <a:gd name="T72" fmla="*/ 64 w 704"/>
                  <a:gd name="T73" fmla="*/ 1280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04" h="1344">
                    <a:moveTo>
                      <a:pt x="384" y="1344"/>
                    </a:moveTo>
                    <a:cubicBezTo>
                      <a:pt x="0" y="1344"/>
                      <a:pt x="0" y="1344"/>
                      <a:pt x="0" y="1344"/>
                    </a:cubicBezTo>
                    <a:cubicBezTo>
                      <a:pt x="0" y="986"/>
                      <a:pt x="0" y="986"/>
                      <a:pt x="0" y="986"/>
                    </a:cubicBezTo>
                    <a:cubicBezTo>
                      <a:pt x="1" y="925"/>
                      <a:pt x="27" y="867"/>
                      <a:pt x="71" y="827"/>
                    </a:cubicBezTo>
                    <a:cubicBezTo>
                      <a:pt x="394" y="526"/>
                      <a:pt x="394" y="526"/>
                      <a:pt x="394" y="526"/>
                    </a:cubicBezTo>
                    <a:cubicBezTo>
                      <a:pt x="408" y="512"/>
                      <a:pt x="426" y="503"/>
                      <a:pt x="446" y="498"/>
                    </a:cubicBezTo>
                    <a:cubicBezTo>
                      <a:pt x="486" y="98"/>
                      <a:pt x="486" y="98"/>
                      <a:pt x="486" y="98"/>
                    </a:cubicBezTo>
                    <a:cubicBezTo>
                      <a:pt x="492" y="42"/>
                      <a:pt x="539" y="0"/>
                      <a:pt x="595" y="0"/>
                    </a:cubicBezTo>
                    <a:cubicBezTo>
                      <a:pt x="655" y="0"/>
                      <a:pt x="704" y="49"/>
                      <a:pt x="704" y="109"/>
                    </a:cubicBezTo>
                    <a:cubicBezTo>
                      <a:pt x="704" y="747"/>
                      <a:pt x="704" y="747"/>
                      <a:pt x="704" y="747"/>
                    </a:cubicBezTo>
                    <a:cubicBezTo>
                      <a:pt x="704" y="790"/>
                      <a:pt x="688" y="830"/>
                      <a:pt x="658" y="860"/>
                    </a:cubicBezTo>
                    <a:cubicBezTo>
                      <a:pt x="415" y="1105"/>
                      <a:pt x="415" y="1105"/>
                      <a:pt x="415" y="1105"/>
                    </a:cubicBezTo>
                    <a:cubicBezTo>
                      <a:pt x="395" y="1124"/>
                      <a:pt x="384" y="1149"/>
                      <a:pt x="384" y="1175"/>
                    </a:cubicBezTo>
                    <a:lnTo>
                      <a:pt x="384" y="1344"/>
                    </a:lnTo>
                    <a:close/>
                    <a:moveTo>
                      <a:pt x="64" y="1280"/>
                    </a:moveTo>
                    <a:cubicBezTo>
                      <a:pt x="320" y="1280"/>
                      <a:pt x="320" y="1280"/>
                      <a:pt x="320" y="1280"/>
                    </a:cubicBezTo>
                    <a:cubicBezTo>
                      <a:pt x="320" y="1175"/>
                      <a:pt x="320" y="1175"/>
                      <a:pt x="320" y="1175"/>
                    </a:cubicBezTo>
                    <a:cubicBezTo>
                      <a:pt x="320" y="1132"/>
                      <a:pt x="339" y="1089"/>
                      <a:pt x="370" y="1059"/>
                    </a:cubicBezTo>
                    <a:cubicBezTo>
                      <a:pt x="612" y="815"/>
                      <a:pt x="612" y="815"/>
                      <a:pt x="612" y="815"/>
                    </a:cubicBezTo>
                    <a:cubicBezTo>
                      <a:pt x="630" y="797"/>
                      <a:pt x="640" y="773"/>
                      <a:pt x="640" y="747"/>
                    </a:cubicBezTo>
                    <a:cubicBezTo>
                      <a:pt x="640" y="109"/>
                      <a:pt x="640" y="109"/>
                      <a:pt x="640" y="109"/>
                    </a:cubicBezTo>
                    <a:cubicBezTo>
                      <a:pt x="640" y="84"/>
                      <a:pt x="620" y="64"/>
                      <a:pt x="595" y="64"/>
                    </a:cubicBezTo>
                    <a:cubicBezTo>
                      <a:pt x="572" y="64"/>
                      <a:pt x="552" y="82"/>
                      <a:pt x="550" y="105"/>
                    </a:cubicBezTo>
                    <a:cubicBezTo>
                      <a:pt x="509" y="504"/>
                      <a:pt x="509" y="504"/>
                      <a:pt x="509" y="504"/>
                    </a:cubicBezTo>
                    <a:cubicBezTo>
                      <a:pt x="522" y="509"/>
                      <a:pt x="533" y="517"/>
                      <a:pt x="543" y="527"/>
                    </a:cubicBezTo>
                    <a:cubicBezTo>
                      <a:pt x="563" y="547"/>
                      <a:pt x="574" y="573"/>
                      <a:pt x="574" y="601"/>
                    </a:cubicBezTo>
                    <a:cubicBezTo>
                      <a:pt x="574" y="630"/>
                      <a:pt x="563" y="656"/>
                      <a:pt x="543" y="676"/>
                    </a:cubicBezTo>
                    <a:cubicBezTo>
                      <a:pt x="292" y="904"/>
                      <a:pt x="292" y="904"/>
                      <a:pt x="292" y="904"/>
                    </a:cubicBezTo>
                    <a:cubicBezTo>
                      <a:pt x="249" y="856"/>
                      <a:pt x="249" y="856"/>
                      <a:pt x="249" y="856"/>
                    </a:cubicBezTo>
                    <a:cubicBezTo>
                      <a:pt x="499" y="630"/>
                      <a:pt x="499" y="630"/>
                      <a:pt x="499" y="630"/>
                    </a:cubicBezTo>
                    <a:cubicBezTo>
                      <a:pt x="505" y="623"/>
                      <a:pt x="510" y="613"/>
                      <a:pt x="510" y="602"/>
                    </a:cubicBezTo>
                    <a:cubicBezTo>
                      <a:pt x="510" y="590"/>
                      <a:pt x="505" y="580"/>
                      <a:pt x="498" y="572"/>
                    </a:cubicBezTo>
                    <a:cubicBezTo>
                      <a:pt x="489" y="564"/>
                      <a:pt x="479" y="561"/>
                      <a:pt x="472" y="560"/>
                    </a:cubicBezTo>
                    <a:cubicBezTo>
                      <a:pt x="459" y="559"/>
                      <a:pt x="447" y="563"/>
                      <a:pt x="439" y="572"/>
                    </a:cubicBezTo>
                    <a:cubicBezTo>
                      <a:pt x="114" y="874"/>
                      <a:pt x="114" y="874"/>
                      <a:pt x="114" y="874"/>
                    </a:cubicBezTo>
                    <a:cubicBezTo>
                      <a:pt x="83" y="903"/>
                      <a:pt x="65" y="944"/>
                      <a:pt x="64" y="986"/>
                    </a:cubicBezTo>
                    <a:lnTo>
                      <a:pt x="64" y="12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6"/>
              <p:cNvSpPr>
                <a:spLocks noEditPoints="1"/>
              </p:cNvSpPr>
              <p:nvPr/>
            </p:nvSpPr>
            <p:spPr bwMode="auto">
              <a:xfrm>
                <a:off x="645" y="3619"/>
                <a:ext cx="235" cy="448"/>
              </a:xfrm>
              <a:custGeom>
                <a:avLst/>
                <a:gdLst>
                  <a:gd name="T0" fmla="*/ 320 w 704"/>
                  <a:gd name="T1" fmla="*/ 1175 h 1344"/>
                  <a:gd name="T2" fmla="*/ 289 w 704"/>
                  <a:gd name="T3" fmla="*/ 1105 h 1344"/>
                  <a:gd name="T4" fmla="*/ 46 w 704"/>
                  <a:gd name="T5" fmla="*/ 860 h 1344"/>
                  <a:gd name="T6" fmla="*/ 0 w 704"/>
                  <a:gd name="T7" fmla="*/ 747 h 1344"/>
                  <a:gd name="T8" fmla="*/ 0 w 704"/>
                  <a:gd name="T9" fmla="*/ 109 h 1344"/>
                  <a:gd name="T10" fmla="*/ 109 w 704"/>
                  <a:gd name="T11" fmla="*/ 0 h 1344"/>
                  <a:gd name="T12" fmla="*/ 218 w 704"/>
                  <a:gd name="T13" fmla="*/ 98 h 1344"/>
                  <a:gd name="T14" fmla="*/ 259 w 704"/>
                  <a:gd name="T15" fmla="*/ 498 h 1344"/>
                  <a:gd name="T16" fmla="*/ 310 w 704"/>
                  <a:gd name="T17" fmla="*/ 526 h 1344"/>
                  <a:gd name="T18" fmla="*/ 633 w 704"/>
                  <a:gd name="T19" fmla="*/ 827 h 1344"/>
                  <a:gd name="T20" fmla="*/ 704 w 704"/>
                  <a:gd name="T21" fmla="*/ 986 h 1344"/>
                  <a:gd name="T22" fmla="*/ 704 w 704"/>
                  <a:gd name="T23" fmla="*/ 1344 h 1344"/>
                  <a:gd name="T24" fmla="*/ 320 w 704"/>
                  <a:gd name="T25" fmla="*/ 1344 h 1344"/>
                  <a:gd name="T26" fmla="*/ 320 w 704"/>
                  <a:gd name="T27" fmla="*/ 1175 h 1344"/>
                  <a:gd name="T28" fmla="*/ 640 w 704"/>
                  <a:gd name="T29" fmla="*/ 986 h 1344"/>
                  <a:gd name="T30" fmla="*/ 590 w 704"/>
                  <a:gd name="T31" fmla="*/ 874 h 1344"/>
                  <a:gd name="T32" fmla="*/ 266 w 704"/>
                  <a:gd name="T33" fmla="*/ 572 h 1344"/>
                  <a:gd name="T34" fmla="*/ 232 w 704"/>
                  <a:gd name="T35" fmla="*/ 560 h 1344"/>
                  <a:gd name="T36" fmla="*/ 207 w 704"/>
                  <a:gd name="T37" fmla="*/ 572 h 1344"/>
                  <a:gd name="T38" fmla="*/ 195 w 704"/>
                  <a:gd name="T39" fmla="*/ 601 h 1344"/>
                  <a:gd name="T40" fmla="*/ 206 w 704"/>
                  <a:gd name="T41" fmla="*/ 630 h 1344"/>
                  <a:gd name="T42" fmla="*/ 455 w 704"/>
                  <a:gd name="T43" fmla="*/ 856 h 1344"/>
                  <a:gd name="T44" fmla="*/ 412 w 704"/>
                  <a:gd name="T45" fmla="*/ 904 h 1344"/>
                  <a:gd name="T46" fmla="*/ 162 w 704"/>
                  <a:gd name="T47" fmla="*/ 676 h 1344"/>
                  <a:gd name="T48" fmla="*/ 131 w 704"/>
                  <a:gd name="T49" fmla="*/ 601 h 1344"/>
                  <a:gd name="T50" fmla="*/ 161 w 704"/>
                  <a:gd name="T51" fmla="*/ 527 h 1344"/>
                  <a:gd name="T52" fmla="*/ 195 w 704"/>
                  <a:gd name="T53" fmla="*/ 504 h 1344"/>
                  <a:gd name="T54" fmla="*/ 155 w 704"/>
                  <a:gd name="T55" fmla="*/ 105 h 1344"/>
                  <a:gd name="T56" fmla="*/ 109 w 704"/>
                  <a:gd name="T57" fmla="*/ 64 h 1344"/>
                  <a:gd name="T58" fmla="*/ 64 w 704"/>
                  <a:gd name="T59" fmla="*/ 109 h 1344"/>
                  <a:gd name="T60" fmla="*/ 64 w 704"/>
                  <a:gd name="T61" fmla="*/ 747 h 1344"/>
                  <a:gd name="T62" fmla="*/ 92 w 704"/>
                  <a:gd name="T63" fmla="*/ 815 h 1344"/>
                  <a:gd name="T64" fmla="*/ 334 w 704"/>
                  <a:gd name="T65" fmla="*/ 1059 h 1344"/>
                  <a:gd name="T66" fmla="*/ 384 w 704"/>
                  <a:gd name="T67" fmla="*/ 1175 h 1344"/>
                  <a:gd name="T68" fmla="*/ 384 w 704"/>
                  <a:gd name="T69" fmla="*/ 1280 h 1344"/>
                  <a:gd name="T70" fmla="*/ 640 w 704"/>
                  <a:gd name="T71" fmla="*/ 1280 h 1344"/>
                  <a:gd name="T72" fmla="*/ 640 w 704"/>
                  <a:gd name="T73" fmla="*/ 986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04" h="1344">
                    <a:moveTo>
                      <a:pt x="320" y="1175"/>
                    </a:moveTo>
                    <a:cubicBezTo>
                      <a:pt x="320" y="1149"/>
                      <a:pt x="309" y="1124"/>
                      <a:pt x="289" y="1105"/>
                    </a:cubicBezTo>
                    <a:cubicBezTo>
                      <a:pt x="46" y="860"/>
                      <a:pt x="46" y="860"/>
                      <a:pt x="46" y="860"/>
                    </a:cubicBezTo>
                    <a:cubicBezTo>
                      <a:pt x="16" y="830"/>
                      <a:pt x="0" y="790"/>
                      <a:pt x="0" y="747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0" y="49"/>
                      <a:pt x="49" y="0"/>
                      <a:pt x="109" y="0"/>
                    </a:cubicBezTo>
                    <a:cubicBezTo>
                      <a:pt x="166" y="0"/>
                      <a:pt x="213" y="42"/>
                      <a:pt x="218" y="98"/>
                    </a:cubicBezTo>
                    <a:cubicBezTo>
                      <a:pt x="259" y="498"/>
                      <a:pt x="259" y="498"/>
                      <a:pt x="259" y="498"/>
                    </a:cubicBezTo>
                    <a:cubicBezTo>
                      <a:pt x="278" y="503"/>
                      <a:pt x="296" y="512"/>
                      <a:pt x="310" y="526"/>
                    </a:cubicBezTo>
                    <a:cubicBezTo>
                      <a:pt x="633" y="827"/>
                      <a:pt x="633" y="827"/>
                      <a:pt x="633" y="827"/>
                    </a:cubicBezTo>
                    <a:cubicBezTo>
                      <a:pt x="678" y="867"/>
                      <a:pt x="704" y="925"/>
                      <a:pt x="704" y="986"/>
                    </a:cubicBezTo>
                    <a:cubicBezTo>
                      <a:pt x="704" y="1344"/>
                      <a:pt x="704" y="1344"/>
                      <a:pt x="704" y="1344"/>
                    </a:cubicBezTo>
                    <a:cubicBezTo>
                      <a:pt x="320" y="1344"/>
                      <a:pt x="320" y="1344"/>
                      <a:pt x="320" y="1344"/>
                    </a:cubicBezTo>
                    <a:lnTo>
                      <a:pt x="320" y="1175"/>
                    </a:lnTo>
                    <a:close/>
                    <a:moveTo>
                      <a:pt x="640" y="986"/>
                    </a:moveTo>
                    <a:cubicBezTo>
                      <a:pt x="640" y="943"/>
                      <a:pt x="622" y="903"/>
                      <a:pt x="590" y="874"/>
                    </a:cubicBezTo>
                    <a:cubicBezTo>
                      <a:pt x="266" y="572"/>
                      <a:pt x="266" y="572"/>
                      <a:pt x="266" y="572"/>
                    </a:cubicBezTo>
                    <a:cubicBezTo>
                      <a:pt x="257" y="563"/>
                      <a:pt x="245" y="559"/>
                      <a:pt x="232" y="560"/>
                    </a:cubicBezTo>
                    <a:cubicBezTo>
                      <a:pt x="225" y="561"/>
                      <a:pt x="215" y="563"/>
                      <a:pt x="207" y="572"/>
                    </a:cubicBezTo>
                    <a:cubicBezTo>
                      <a:pt x="199" y="580"/>
                      <a:pt x="195" y="590"/>
                      <a:pt x="195" y="601"/>
                    </a:cubicBezTo>
                    <a:cubicBezTo>
                      <a:pt x="195" y="613"/>
                      <a:pt x="199" y="623"/>
                      <a:pt x="206" y="630"/>
                    </a:cubicBezTo>
                    <a:cubicBezTo>
                      <a:pt x="455" y="856"/>
                      <a:pt x="455" y="856"/>
                      <a:pt x="455" y="856"/>
                    </a:cubicBezTo>
                    <a:cubicBezTo>
                      <a:pt x="412" y="904"/>
                      <a:pt x="412" y="904"/>
                      <a:pt x="412" y="904"/>
                    </a:cubicBezTo>
                    <a:cubicBezTo>
                      <a:pt x="162" y="676"/>
                      <a:pt x="162" y="676"/>
                      <a:pt x="162" y="676"/>
                    </a:cubicBezTo>
                    <a:cubicBezTo>
                      <a:pt x="142" y="656"/>
                      <a:pt x="131" y="630"/>
                      <a:pt x="131" y="601"/>
                    </a:cubicBezTo>
                    <a:cubicBezTo>
                      <a:pt x="131" y="573"/>
                      <a:pt x="142" y="547"/>
                      <a:pt x="161" y="527"/>
                    </a:cubicBezTo>
                    <a:cubicBezTo>
                      <a:pt x="171" y="517"/>
                      <a:pt x="183" y="509"/>
                      <a:pt x="195" y="504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2" y="82"/>
                      <a:pt x="133" y="64"/>
                      <a:pt x="109" y="64"/>
                    </a:cubicBezTo>
                    <a:cubicBezTo>
                      <a:pt x="84" y="64"/>
                      <a:pt x="64" y="84"/>
                      <a:pt x="64" y="109"/>
                    </a:cubicBezTo>
                    <a:cubicBezTo>
                      <a:pt x="64" y="747"/>
                      <a:pt x="64" y="747"/>
                      <a:pt x="64" y="747"/>
                    </a:cubicBezTo>
                    <a:cubicBezTo>
                      <a:pt x="64" y="773"/>
                      <a:pt x="74" y="797"/>
                      <a:pt x="92" y="815"/>
                    </a:cubicBezTo>
                    <a:cubicBezTo>
                      <a:pt x="334" y="1059"/>
                      <a:pt x="334" y="1059"/>
                      <a:pt x="334" y="1059"/>
                    </a:cubicBezTo>
                    <a:cubicBezTo>
                      <a:pt x="366" y="1089"/>
                      <a:pt x="384" y="1132"/>
                      <a:pt x="384" y="1175"/>
                    </a:cubicBezTo>
                    <a:cubicBezTo>
                      <a:pt x="384" y="1280"/>
                      <a:pt x="384" y="1280"/>
                      <a:pt x="384" y="1280"/>
                    </a:cubicBezTo>
                    <a:cubicBezTo>
                      <a:pt x="640" y="1280"/>
                      <a:pt x="640" y="1280"/>
                      <a:pt x="640" y="1280"/>
                    </a:cubicBezTo>
                    <a:cubicBezTo>
                      <a:pt x="640" y="986"/>
                      <a:pt x="640" y="986"/>
                      <a:pt x="640" y="9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Freeform 7"/>
              <p:cNvSpPr>
                <a:spLocks noEditPoints="1"/>
              </p:cNvSpPr>
              <p:nvPr/>
            </p:nvSpPr>
            <p:spPr bwMode="auto">
              <a:xfrm>
                <a:off x="937" y="3654"/>
                <a:ext cx="96" cy="85"/>
              </a:xfrm>
              <a:custGeom>
                <a:avLst/>
                <a:gdLst>
                  <a:gd name="T0" fmla="*/ 217 w 289"/>
                  <a:gd name="T1" fmla="*/ 0 h 255"/>
                  <a:gd name="T2" fmla="*/ 72 w 289"/>
                  <a:gd name="T3" fmla="*/ 0 h 255"/>
                  <a:gd name="T4" fmla="*/ 0 w 289"/>
                  <a:gd name="T5" fmla="*/ 72 h 255"/>
                  <a:gd name="T6" fmla="*/ 0 w 289"/>
                  <a:gd name="T7" fmla="*/ 183 h 255"/>
                  <a:gd name="T8" fmla="*/ 72 w 289"/>
                  <a:gd name="T9" fmla="*/ 255 h 255"/>
                  <a:gd name="T10" fmla="*/ 217 w 289"/>
                  <a:gd name="T11" fmla="*/ 255 h 255"/>
                  <a:gd name="T12" fmla="*/ 289 w 289"/>
                  <a:gd name="T13" fmla="*/ 183 h 255"/>
                  <a:gd name="T14" fmla="*/ 289 w 289"/>
                  <a:gd name="T15" fmla="*/ 72 h 255"/>
                  <a:gd name="T16" fmla="*/ 217 w 289"/>
                  <a:gd name="T17" fmla="*/ 0 h 255"/>
                  <a:gd name="T18" fmla="*/ 236 w 289"/>
                  <a:gd name="T19" fmla="*/ 183 h 255"/>
                  <a:gd name="T20" fmla="*/ 217 w 289"/>
                  <a:gd name="T21" fmla="*/ 203 h 255"/>
                  <a:gd name="T22" fmla="*/ 72 w 289"/>
                  <a:gd name="T23" fmla="*/ 203 h 255"/>
                  <a:gd name="T24" fmla="*/ 52 w 289"/>
                  <a:gd name="T25" fmla="*/ 183 h 255"/>
                  <a:gd name="T26" fmla="*/ 52 w 289"/>
                  <a:gd name="T27" fmla="*/ 72 h 255"/>
                  <a:gd name="T28" fmla="*/ 72 w 289"/>
                  <a:gd name="T29" fmla="*/ 52 h 255"/>
                  <a:gd name="T30" fmla="*/ 217 w 289"/>
                  <a:gd name="T31" fmla="*/ 52 h 255"/>
                  <a:gd name="T32" fmla="*/ 236 w 289"/>
                  <a:gd name="T33" fmla="*/ 72 h 255"/>
                  <a:gd name="T34" fmla="*/ 236 w 289"/>
                  <a:gd name="T35" fmla="*/ 183 h 255"/>
                  <a:gd name="T36" fmla="*/ 236 w 289"/>
                  <a:gd name="T37" fmla="*/ 183 h 255"/>
                  <a:gd name="T38" fmla="*/ 236 w 289"/>
                  <a:gd name="T39" fmla="*/ 183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255">
                    <a:moveTo>
                      <a:pt x="217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223"/>
                      <a:pt x="32" y="255"/>
                      <a:pt x="72" y="255"/>
                    </a:cubicBezTo>
                    <a:cubicBezTo>
                      <a:pt x="217" y="255"/>
                      <a:pt x="217" y="255"/>
                      <a:pt x="217" y="255"/>
                    </a:cubicBezTo>
                    <a:cubicBezTo>
                      <a:pt x="257" y="255"/>
                      <a:pt x="289" y="223"/>
                      <a:pt x="289" y="183"/>
                    </a:cubicBezTo>
                    <a:cubicBezTo>
                      <a:pt x="289" y="72"/>
                      <a:pt x="289" y="72"/>
                      <a:pt x="289" y="72"/>
                    </a:cubicBezTo>
                    <a:cubicBezTo>
                      <a:pt x="289" y="32"/>
                      <a:pt x="257" y="0"/>
                      <a:pt x="217" y="0"/>
                    </a:cubicBezTo>
                    <a:close/>
                    <a:moveTo>
                      <a:pt x="236" y="183"/>
                    </a:moveTo>
                    <a:cubicBezTo>
                      <a:pt x="236" y="194"/>
                      <a:pt x="228" y="203"/>
                      <a:pt x="217" y="203"/>
                    </a:cubicBezTo>
                    <a:cubicBezTo>
                      <a:pt x="72" y="203"/>
                      <a:pt x="72" y="203"/>
                      <a:pt x="72" y="203"/>
                    </a:cubicBezTo>
                    <a:cubicBezTo>
                      <a:pt x="61" y="203"/>
                      <a:pt x="52" y="194"/>
                      <a:pt x="52" y="183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52" y="61"/>
                      <a:pt x="61" y="52"/>
                      <a:pt x="72" y="52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28" y="52"/>
                      <a:pt x="236" y="61"/>
                      <a:pt x="236" y="72"/>
                    </a:cubicBezTo>
                    <a:lnTo>
                      <a:pt x="236" y="183"/>
                    </a:lnTo>
                    <a:close/>
                    <a:moveTo>
                      <a:pt x="236" y="183"/>
                    </a:moveTo>
                    <a:cubicBezTo>
                      <a:pt x="236" y="183"/>
                      <a:pt x="236" y="183"/>
                      <a:pt x="236" y="18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8"/>
              <p:cNvSpPr>
                <a:spLocks noEditPoints="1"/>
              </p:cNvSpPr>
              <p:nvPr/>
            </p:nvSpPr>
            <p:spPr bwMode="auto">
              <a:xfrm>
                <a:off x="756" y="3484"/>
                <a:ext cx="356" cy="312"/>
              </a:xfrm>
              <a:custGeom>
                <a:avLst/>
                <a:gdLst>
                  <a:gd name="T0" fmla="*/ 1064 w 1068"/>
                  <a:gd name="T1" fmla="*/ 293 h 932"/>
                  <a:gd name="T2" fmla="*/ 883 w 1068"/>
                  <a:gd name="T3" fmla="*/ 0 h 932"/>
                  <a:gd name="T4" fmla="*/ 162 w 1068"/>
                  <a:gd name="T5" fmla="*/ 13 h 932"/>
                  <a:gd name="T6" fmla="*/ 0 w 1068"/>
                  <a:gd name="T7" fmla="*/ 305 h 932"/>
                  <a:gd name="T8" fmla="*/ 92 w 1068"/>
                  <a:gd name="T9" fmla="*/ 906 h 932"/>
                  <a:gd name="T10" fmla="*/ 950 w 1068"/>
                  <a:gd name="T11" fmla="*/ 932 h 932"/>
                  <a:gd name="T12" fmla="*/ 976 w 1068"/>
                  <a:gd name="T13" fmla="*/ 449 h 932"/>
                  <a:gd name="T14" fmla="*/ 1068 w 1068"/>
                  <a:gd name="T15" fmla="*/ 305 h 932"/>
                  <a:gd name="T16" fmla="*/ 868 w 1068"/>
                  <a:gd name="T17" fmla="*/ 53 h 932"/>
                  <a:gd name="T18" fmla="*/ 76 w 1068"/>
                  <a:gd name="T19" fmla="*/ 271 h 932"/>
                  <a:gd name="T20" fmla="*/ 760 w 1068"/>
                  <a:gd name="T21" fmla="*/ 323 h 932"/>
                  <a:gd name="T22" fmla="*/ 562 w 1068"/>
                  <a:gd name="T23" fmla="*/ 323 h 932"/>
                  <a:gd name="T24" fmla="*/ 506 w 1068"/>
                  <a:gd name="T25" fmla="*/ 323 h 932"/>
                  <a:gd name="T26" fmla="*/ 308 w 1068"/>
                  <a:gd name="T27" fmla="*/ 323 h 932"/>
                  <a:gd name="T28" fmla="*/ 54 w 1068"/>
                  <a:gd name="T29" fmla="*/ 323 h 932"/>
                  <a:gd name="T30" fmla="*/ 153 w 1068"/>
                  <a:gd name="T31" fmla="*/ 406 h 932"/>
                  <a:gd name="T32" fmla="*/ 440 w 1068"/>
                  <a:gd name="T33" fmla="*/ 880 h 932"/>
                  <a:gd name="T34" fmla="*/ 290 w 1068"/>
                  <a:gd name="T35" fmla="*/ 597 h 932"/>
                  <a:gd name="T36" fmla="*/ 403 w 1068"/>
                  <a:gd name="T37" fmla="*/ 560 h 932"/>
                  <a:gd name="T38" fmla="*/ 440 w 1068"/>
                  <a:gd name="T39" fmla="*/ 880 h 932"/>
                  <a:gd name="T40" fmla="*/ 492 w 1068"/>
                  <a:gd name="T41" fmla="*/ 880 h 932"/>
                  <a:gd name="T42" fmla="*/ 403 w 1068"/>
                  <a:gd name="T43" fmla="*/ 508 h 932"/>
                  <a:gd name="T44" fmla="*/ 237 w 1068"/>
                  <a:gd name="T45" fmla="*/ 597 h 932"/>
                  <a:gd name="T46" fmla="*/ 144 w 1068"/>
                  <a:gd name="T47" fmla="*/ 880 h 932"/>
                  <a:gd name="T48" fmla="*/ 153 w 1068"/>
                  <a:gd name="T49" fmla="*/ 459 h 932"/>
                  <a:gd name="T50" fmla="*/ 407 w 1068"/>
                  <a:gd name="T51" fmla="*/ 459 h 932"/>
                  <a:gd name="T52" fmla="*/ 661 w 1068"/>
                  <a:gd name="T53" fmla="*/ 459 h 932"/>
                  <a:gd name="T54" fmla="*/ 915 w 1068"/>
                  <a:gd name="T55" fmla="*/ 459 h 932"/>
                  <a:gd name="T56" fmla="*/ 924 w 1068"/>
                  <a:gd name="T57" fmla="*/ 880 h 932"/>
                  <a:gd name="T58" fmla="*/ 816 w 1068"/>
                  <a:gd name="T59" fmla="*/ 323 h 932"/>
                  <a:gd name="T60" fmla="*/ 915 w 1068"/>
                  <a:gd name="T61" fmla="*/ 406 h 932"/>
                  <a:gd name="T62" fmla="*/ 915 w 1068"/>
                  <a:gd name="T63" fmla="*/ 406 h 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68" h="932">
                    <a:moveTo>
                      <a:pt x="1068" y="305"/>
                    </a:moveTo>
                    <a:cubicBezTo>
                      <a:pt x="1068" y="301"/>
                      <a:pt x="1067" y="296"/>
                      <a:pt x="1064" y="293"/>
                    </a:cubicBezTo>
                    <a:cubicBezTo>
                      <a:pt x="906" y="13"/>
                      <a:pt x="906" y="13"/>
                      <a:pt x="906" y="13"/>
                    </a:cubicBezTo>
                    <a:cubicBezTo>
                      <a:pt x="901" y="5"/>
                      <a:pt x="892" y="0"/>
                      <a:pt x="883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76" y="0"/>
                      <a:pt x="167" y="5"/>
                      <a:pt x="162" y="13"/>
                    </a:cubicBezTo>
                    <a:cubicBezTo>
                      <a:pt x="4" y="293"/>
                      <a:pt x="4" y="293"/>
                      <a:pt x="4" y="293"/>
                    </a:cubicBezTo>
                    <a:cubicBezTo>
                      <a:pt x="2" y="296"/>
                      <a:pt x="0" y="301"/>
                      <a:pt x="0" y="305"/>
                    </a:cubicBezTo>
                    <a:cubicBezTo>
                      <a:pt x="0" y="368"/>
                      <a:pt x="38" y="422"/>
                      <a:pt x="92" y="445"/>
                    </a:cubicBezTo>
                    <a:cubicBezTo>
                      <a:pt x="92" y="906"/>
                      <a:pt x="92" y="906"/>
                      <a:pt x="92" y="906"/>
                    </a:cubicBezTo>
                    <a:cubicBezTo>
                      <a:pt x="92" y="920"/>
                      <a:pt x="104" y="932"/>
                      <a:pt x="118" y="932"/>
                    </a:cubicBezTo>
                    <a:cubicBezTo>
                      <a:pt x="950" y="932"/>
                      <a:pt x="950" y="932"/>
                      <a:pt x="950" y="932"/>
                    </a:cubicBezTo>
                    <a:cubicBezTo>
                      <a:pt x="964" y="932"/>
                      <a:pt x="976" y="920"/>
                      <a:pt x="976" y="906"/>
                    </a:cubicBezTo>
                    <a:cubicBezTo>
                      <a:pt x="976" y="449"/>
                      <a:pt x="976" y="449"/>
                      <a:pt x="976" y="449"/>
                    </a:cubicBezTo>
                    <a:cubicBezTo>
                      <a:pt x="976" y="448"/>
                      <a:pt x="976" y="447"/>
                      <a:pt x="976" y="446"/>
                    </a:cubicBezTo>
                    <a:cubicBezTo>
                      <a:pt x="1030" y="422"/>
                      <a:pt x="1068" y="368"/>
                      <a:pt x="1068" y="305"/>
                    </a:cubicBezTo>
                    <a:close/>
                    <a:moveTo>
                      <a:pt x="200" y="53"/>
                    </a:moveTo>
                    <a:cubicBezTo>
                      <a:pt x="868" y="53"/>
                      <a:pt x="868" y="53"/>
                      <a:pt x="868" y="53"/>
                    </a:cubicBezTo>
                    <a:cubicBezTo>
                      <a:pt x="992" y="271"/>
                      <a:pt x="992" y="271"/>
                      <a:pt x="992" y="271"/>
                    </a:cubicBezTo>
                    <a:cubicBezTo>
                      <a:pt x="76" y="271"/>
                      <a:pt x="76" y="271"/>
                      <a:pt x="76" y="271"/>
                    </a:cubicBezTo>
                    <a:lnTo>
                      <a:pt x="200" y="53"/>
                    </a:lnTo>
                    <a:close/>
                    <a:moveTo>
                      <a:pt x="760" y="323"/>
                    </a:moveTo>
                    <a:cubicBezTo>
                      <a:pt x="752" y="370"/>
                      <a:pt x="711" y="406"/>
                      <a:pt x="661" y="406"/>
                    </a:cubicBezTo>
                    <a:cubicBezTo>
                      <a:pt x="612" y="406"/>
                      <a:pt x="570" y="370"/>
                      <a:pt x="562" y="323"/>
                    </a:cubicBezTo>
                    <a:lnTo>
                      <a:pt x="760" y="323"/>
                    </a:lnTo>
                    <a:close/>
                    <a:moveTo>
                      <a:pt x="506" y="323"/>
                    </a:moveTo>
                    <a:cubicBezTo>
                      <a:pt x="498" y="370"/>
                      <a:pt x="457" y="406"/>
                      <a:pt x="407" y="406"/>
                    </a:cubicBezTo>
                    <a:cubicBezTo>
                      <a:pt x="358" y="406"/>
                      <a:pt x="317" y="370"/>
                      <a:pt x="308" y="323"/>
                    </a:cubicBezTo>
                    <a:lnTo>
                      <a:pt x="506" y="323"/>
                    </a:lnTo>
                    <a:close/>
                    <a:moveTo>
                      <a:pt x="54" y="323"/>
                    </a:moveTo>
                    <a:cubicBezTo>
                      <a:pt x="253" y="323"/>
                      <a:pt x="253" y="323"/>
                      <a:pt x="253" y="323"/>
                    </a:cubicBezTo>
                    <a:cubicBezTo>
                      <a:pt x="244" y="370"/>
                      <a:pt x="203" y="406"/>
                      <a:pt x="153" y="406"/>
                    </a:cubicBezTo>
                    <a:cubicBezTo>
                      <a:pt x="104" y="406"/>
                      <a:pt x="63" y="370"/>
                      <a:pt x="54" y="323"/>
                    </a:cubicBezTo>
                    <a:close/>
                    <a:moveTo>
                      <a:pt x="440" y="880"/>
                    </a:moveTo>
                    <a:cubicBezTo>
                      <a:pt x="290" y="880"/>
                      <a:pt x="290" y="880"/>
                      <a:pt x="290" y="880"/>
                    </a:cubicBezTo>
                    <a:cubicBezTo>
                      <a:pt x="290" y="597"/>
                      <a:pt x="290" y="597"/>
                      <a:pt x="290" y="597"/>
                    </a:cubicBezTo>
                    <a:cubicBezTo>
                      <a:pt x="290" y="577"/>
                      <a:pt x="306" y="560"/>
                      <a:pt x="327" y="560"/>
                    </a:cubicBezTo>
                    <a:cubicBezTo>
                      <a:pt x="403" y="560"/>
                      <a:pt x="403" y="560"/>
                      <a:pt x="403" y="560"/>
                    </a:cubicBezTo>
                    <a:cubicBezTo>
                      <a:pt x="424" y="560"/>
                      <a:pt x="440" y="577"/>
                      <a:pt x="440" y="597"/>
                    </a:cubicBezTo>
                    <a:cubicBezTo>
                      <a:pt x="440" y="880"/>
                      <a:pt x="440" y="880"/>
                      <a:pt x="440" y="880"/>
                    </a:cubicBezTo>
                    <a:close/>
                    <a:moveTo>
                      <a:pt x="924" y="880"/>
                    </a:moveTo>
                    <a:cubicBezTo>
                      <a:pt x="492" y="880"/>
                      <a:pt x="492" y="880"/>
                      <a:pt x="492" y="880"/>
                    </a:cubicBezTo>
                    <a:cubicBezTo>
                      <a:pt x="492" y="597"/>
                      <a:pt x="492" y="597"/>
                      <a:pt x="492" y="597"/>
                    </a:cubicBezTo>
                    <a:cubicBezTo>
                      <a:pt x="492" y="548"/>
                      <a:pt x="452" y="508"/>
                      <a:pt x="403" y="508"/>
                    </a:cubicBezTo>
                    <a:cubicBezTo>
                      <a:pt x="327" y="508"/>
                      <a:pt x="327" y="508"/>
                      <a:pt x="327" y="508"/>
                    </a:cubicBezTo>
                    <a:cubicBezTo>
                      <a:pt x="277" y="508"/>
                      <a:pt x="237" y="548"/>
                      <a:pt x="237" y="597"/>
                    </a:cubicBezTo>
                    <a:cubicBezTo>
                      <a:pt x="237" y="880"/>
                      <a:pt x="237" y="880"/>
                      <a:pt x="237" y="880"/>
                    </a:cubicBezTo>
                    <a:cubicBezTo>
                      <a:pt x="144" y="880"/>
                      <a:pt x="144" y="880"/>
                      <a:pt x="144" y="880"/>
                    </a:cubicBezTo>
                    <a:cubicBezTo>
                      <a:pt x="144" y="458"/>
                      <a:pt x="144" y="458"/>
                      <a:pt x="144" y="458"/>
                    </a:cubicBezTo>
                    <a:cubicBezTo>
                      <a:pt x="147" y="459"/>
                      <a:pt x="150" y="459"/>
                      <a:pt x="153" y="459"/>
                    </a:cubicBezTo>
                    <a:cubicBezTo>
                      <a:pt x="206" y="459"/>
                      <a:pt x="253" y="432"/>
                      <a:pt x="280" y="391"/>
                    </a:cubicBezTo>
                    <a:cubicBezTo>
                      <a:pt x="308" y="432"/>
                      <a:pt x="355" y="459"/>
                      <a:pt x="407" y="459"/>
                    </a:cubicBezTo>
                    <a:cubicBezTo>
                      <a:pt x="460" y="459"/>
                      <a:pt x="507" y="432"/>
                      <a:pt x="534" y="391"/>
                    </a:cubicBezTo>
                    <a:cubicBezTo>
                      <a:pt x="562" y="432"/>
                      <a:pt x="609" y="459"/>
                      <a:pt x="661" y="459"/>
                    </a:cubicBezTo>
                    <a:cubicBezTo>
                      <a:pt x="714" y="459"/>
                      <a:pt x="760" y="432"/>
                      <a:pt x="788" y="391"/>
                    </a:cubicBezTo>
                    <a:cubicBezTo>
                      <a:pt x="815" y="432"/>
                      <a:pt x="862" y="459"/>
                      <a:pt x="915" y="459"/>
                    </a:cubicBezTo>
                    <a:cubicBezTo>
                      <a:pt x="918" y="459"/>
                      <a:pt x="921" y="458"/>
                      <a:pt x="924" y="458"/>
                    </a:cubicBezTo>
                    <a:lnTo>
                      <a:pt x="924" y="880"/>
                    </a:lnTo>
                    <a:close/>
                    <a:moveTo>
                      <a:pt x="915" y="406"/>
                    </a:moveTo>
                    <a:cubicBezTo>
                      <a:pt x="865" y="406"/>
                      <a:pt x="824" y="370"/>
                      <a:pt x="816" y="323"/>
                    </a:cubicBezTo>
                    <a:cubicBezTo>
                      <a:pt x="1014" y="323"/>
                      <a:pt x="1014" y="323"/>
                      <a:pt x="1014" y="323"/>
                    </a:cubicBezTo>
                    <a:cubicBezTo>
                      <a:pt x="1006" y="370"/>
                      <a:pt x="964" y="406"/>
                      <a:pt x="915" y="406"/>
                    </a:cubicBezTo>
                    <a:close/>
                    <a:moveTo>
                      <a:pt x="915" y="406"/>
                    </a:moveTo>
                    <a:cubicBezTo>
                      <a:pt x="915" y="406"/>
                      <a:pt x="915" y="406"/>
                      <a:pt x="915" y="40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159" name="Прямая соединительная линия 158"/>
          <p:cNvCxnSpPr/>
          <p:nvPr/>
        </p:nvCxnSpPr>
        <p:spPr>
          <a:xfrm>
            <a:off x="0" y="1124712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0" y="1131185"/>
            <a:ext cx="12192000" cy="70635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8200402" y="1370513"/>
            <a:ext cx="3361947" cy="246221"/>
          </a:xfrm>
          <a:prstGeom prst="rect">
            <a:avLst/>
          </a:prstGeom>
        </p:spPr>
        <p:txBody>
          <a:bodyPr wrap="none" tIns="0" bIns="0">
            <a:spAutoFit/>
          </a:bodyPr>
          <a:lstStyle/>
          <a:p>
            <a:pPr algn="ctr"/>
            <a:r>
              <a:rPr lang="ru-RU" sz="1600" b="1" dirty="0">
                <a:solidFill>
                  <a:srgbClr val="1D1346"/>
                </a:solidFill>
              </a:rPr>
              <a:t>ДЛЯ ОСТАЛЬНЫХ СЕГМЕНТОВ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459153" y="1358390"/>
            <a:ext cx="4636847" cy="246221"/>
          </a:xfrm>
          <a:prstGeom prst="rect">
            <a:avLst/>
          </a:prstGeom>
        </p:spPr>
        <p:txBody>
          <a:bodyPr wrap="none" tIns="0" bIns="0">
            <a:spAutoFit/>
          </a:bodyPr>
          <a:lstStyle/>
          <a:p>
            <a:pPr algn="ctr"/>
            <a:r>
              <a:rPr lang="ru-RU" sz="1600" b="1" dirty="0">
                <a:solidFill>
                  <a:srgbClr val="1D1346"/>
                </a:solidFill>
              </a:rPr>
              <a:t>ДЛЯ СОЦИАЛЬНО ЗНАЧИМЫХ СЕГМЕНТОВ</a:t>
            </a:r>
          </a:p>
        </p:txBody>
      </p:sp>
    </p:spTree>
    <p:extLst>
      <p:ext uri="{BB962C8B-B14F-4D97-AF65-F5344CB8AC3E}">
        <p14:creationId xmlns:p14="http://schemas.microsoft.com/office/powerpoint/2010/main" val="167880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7438" y="431800"/>
            <a:ext cx="7727595" cy="324001"/>
          </a:xfrm>
        </p:spPr>
        <p:txBody>
          <a:bodyPr/>
          <a:lstStyle/>
          <a:p>
            <a:r>
              <a:rPr lang="ru-RU" sz="2400" b="1" dirty="0">
                <a:solidFill>
                  <a:srgbClr val="1D1346"/>
                </a:solidFill>
                <a:ea typeface="+mj-ea"/>
                <a:sym typeface="GothamPro-Light"/>
              </a:rPr>
              <a:t>СБП набирает популярность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5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graphicFrame>
        <p:nvGraphicFramePr>
          <p:cNvPr id="78" name="Диаграмма 7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579002"/>
              </p:ext>
            </p:extLst>
          </p:nvPr>
        </p:nvGraphicFramePr>
        <p:xfrm>
          <a:off x="283118" y="2535028"/>
          <a:ext cx="36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6" name="Прямоугольник 85"/>
          <p:cNvSpPr/>
          <p:nvPr/>
        </p:nvSpPr>
        <p:spPr>
          <a:xfrm>
            <a:off x="4079629" y="1713080"/>
            <a:ext cx="45719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328166" y="1683954"/>
            <a:ext cx="2245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95D4"/>
                </a:solidFill>
              </a:rPr>
              <a:t>Объем платежей </a:t>
            </a:r>
            <a:br>
              <a:rPr lang="ru-RU" b="1" dirty="0">
                <a:solidFill>
                  <a:srgbClr val="0095D4"/>
                </a:solidFill>
              </a:rPr>
            </a:br>
            <a:r>
              <a:rPr lang="ru-RU" dirty="0">
                <a:solidFill>
                  <a:srgbClr val="0095D4"/>
                </a:solidFill>
              </a:rPr>
              <a:t>млрд руб.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8411510" y="1683954"/>
            <a:ext cx="2199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54B97"/>
                </a:solidFill>
              </a:rPr>
              <a:t>Количество ТСП </a:t>
            </a:r>
            <a:br>
              <a:rPr lang="ru-RU" b="1" dirty="0">
                <a:solidFill>
                  <a:srgbClr val="954B97"/>
                </a:solidFill>
              </a:rPr>
            </a:br>
            <a:r>
              <a:rPr lang="ru-RU" dirty="0">
                <a:solidFill>
                  <a:srgbClr val="954B97"/>
                </a:solidFill>
              </a:rPr>
              <a:t>тыс.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951176"/>
              </p:ext>
            </p:extLst>
          </p:nvPr>
        </p:nvGraphicFramePr>
        <p:xfrm>
          <a:off x="8360599" y="2535028"/>
          <a:ext cx="36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068583"/>
              </p:ext>
            </p:extLst>
          </p:nvPr>
        </p:nvGraphicFramePr>
        <p:xfrm>
          <a:off x="4321859" y="2535028"/>
          <a:ext cx="36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5" name="Прямая соединительная линия 14"/>
          <p:cNvCxnSpPr/>
          <p:nvPr/>
        </p:nvCxnSpPr>
        <p:spPr>
          <a:xfrm>
            <a:off x="0" y="1124712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361778" y="1683954"/>
            <a:ext cx="2077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C37"/>
                </a:solidFill>
              </a:rPr>
              <a:t>Пользователей </a:t>
            </a:r>
            <a:br>
              <a:rPr lang="ru-RU" b="1" dirty="0">
                <a:solidFill>
                  <a:srgbClr val="007C37"/>
                </a:solidFill>
              </a:rPr>
            </a:br>
            <a:r>
              <a:rPr lang="ru-RU" dirty="0">
                <a:solidFill>
                  <a:srgbClr val="007C37"/>
                </a:solidFill>
              </a:rPr>
              <a:t>млн чел.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118370" y="1713080"/>
            <a:ext cx="45719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005840" y="2916936"/>
            <a:ext cx="2487168" cy="0"/>
          </a:xfrm>
          <a:prstGeom prst="line">
            <a:avLst/>
          </a:prstGeom>
          <a:ln w="25400">
            <a:solidFill>
              <a:srgbClr val="0095D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234440" y="3149645"/>
            <a:ext cx="12248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95D4"/>
                </a:solidFill>
              </a:rPr>
              <a:t>в </a:t>
            </a:r>
            <a:r>
              <a:rPr lang="ru-RU" sz="2400" b="1" dirty="0">
                <a:solidFill>
                  <a:srgbClr val="0095D4"/>
                </a:solidFill>
              </a:rPr>
              <a:t>24</a:t>
            </a:r>
            <a:r>
              <a:rPr lang="ru-RU" sz="1600" b="1" dirty="0">
                <a:solidFill>
                  <a:srgbClr val="0095D4"/>
                </a:solidFill>
              </a:rPr>
              <a:t> раза</a:t>
            </a:r>
            <a:br>
              <a:rPr lang="ru-RU" sz="1600" b="1" dirty="0">
                <a:solidFill>
                  <a:srgbClr val="0095D4"/>
                </a:solidFill>
              </a:rPr>
            </a:br>
            <a:r>
              <a:rPr lang="ru-RU" sz="1600" dirty="0">
                <a:solidFill>
                  <a:srgbClr val="0095D4"/>
                </a:solidFill>
              </a:rPr>
              <a:t>за год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1234440" y="3116442"/>
            <a:ext cx="0" cy="1967622"/>
          </a:xfrm>
          <a:prstGeom prst="straightConnector1">
            <a:avLst/>
          </a:prstGeom>
          <a:ln w="25400">
            <a:solidFill>
              <a:srgbClr val="0095D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040321" y="2959608"/>
            <a:ext cx="2487168" cy="0"/>
          </a:xfrm>
          <a:prstGeom prst="line">
            <a:avLst/>
          </a:prstGeom>
          <a:ln w="25400">
            <a:solidFill>
              <a:srgbClr val="007C3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5268921" y="3192317"/>
            <a:ext cx="111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7C37"/>
                </a:solidFill>
              </a:rPr>
              <a:t>в </a:t>
            </a:r>
            <a:r>
              <a:rPr lang="ru-RU" sz="2400" b="1" dirty="0">
                <a:solidFill>
                  <a:srgbClr val="007C37"/>
                </a:solidFill>
              </a:rPr>
              <a:t>40</a:t>
            </a:r>
            <a:r>
              <a:rPr lang="ru-RU" sz="1600" b="1" dirty="0">
                <a:solidFill>
                  <a:srgbClr val="007C37"/>
                </a:solidFill>
              </a:rPr>
              <a:t> раз</a:t>
            </a:r>
            <a:br>
              <a:rPr lang="ru-RU" sz="1600" b="1" dirty="0">
                <a:solidFill>
                  <a:srgbClr val="007C37"/>
                </a:solidFill>
              </a:rPr>
            </a:br>
            <a:r>
              <a:rPr lang="ru-RU" sz="1600" dirty="0">
                <a:solidFill>
                  <a:srgbClr val="007C37"/>
                </a:solidFill>
              </a:rPr>
              <a:t>за год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5268921" y="3159114"/>
            <a:ext cx="0" cy="1967622"/>
          </a:xfrm>
          <a:prstGeom prst="straightConnector1">
            <a:avLst/>
          </a:prstGeom>
          <a:ln w="25400">
            <a:solidFill>
              <a:srgbClr val="007C3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9418320" y="2987040"/>
            <a:ext cx="2015812" cy="0"/>
          </a:xfrm>
          <a:prstGeom prst="line">
            <a:avLst/>
          </a:prstGeom>
          <a:ln w="25400">
            <a:solidFill>
              <a:srgbClr val="954B9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9627479" y="3219749"/>
            <a:ext cx="10533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954B97"/>
                </a:solidFill>
              </a:rPr>
              <a:t>в </a:t>
            </a:r>
            <a:r>
              <a:rPr lang="ru-RU" sz="2400" b="1" dirty="0">
                <a:solidFill>
                  <a:srgbClr val="954B97"/>
                </a:solidFill>
              </a:rPr>
              <a:t>4</a:t>
            </a:r>
            <a:r>
              <a:rPr lang="ru-RU" sz="1600" b="1" dirty="0">
                <a:solidFill>
                  <a:srgbClr val="954B97"/>
                </a:solidFill>
              </a:rPr>
              <a:t> раза</a:t>
            </a:r>
            <a:br>
              <a:rPr lang="ru-RU" sz="1600" b="1" dirty="0">
                <a:solidFill>
                  <a:srgbClr val="954B97"/>
                </a:solidFill>
              </a:rPr>
            </a:br>
            <a:r>
              <a:rPr lang="ru-RU" sz="1600" dirty="0">
                <a:solidFill>
                  <a:srgbClr val="954B97"/>
                </a:solidFill>
              </a:rPr>
              <a:t>за год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9632763" y="3186546"/>
            <a:ext cx="0" cy="1284870"/>
          </a:xfrm>
          <a:prstGeom prst="straightConnector1">
            <a:avLst/>
          </a:prstGeom>
          <a:ln w="25400">
            <a:solidFill>
              <a:srgbClr val="954B9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40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7438" y="431800"/>
            <a:ext cx="7727595" cy="324001"/>
          </a:xfrm>
        </p:spPr>
        <p:txBody>
          <a:bodyPr/>
          <a:lstStyle/>
          <a:p>
            <a:r>
              <a:rPr lang="ru-RU" sz="2400" b="1" dirty="0">
                <a:solidFill>
                  <a:srgbClr val="1D1346"/>
                </a:solidFill>
                <a:sym typeface="GothamPro-Light"/>
              </a:rPr>
              <a:t>Все виды сценариев, доступных в СБП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6</a:t>
            </a:fld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0" y="1124712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29768" y="1681107"/>
            <a:ext cx="2700000" cy="5085806"/>
          </a:xfrm>
          <a:prstGeom prst="rect">
            <a:avLst/>
          </a:prstGeom>
          <a:solidFill>
            <a:schemeClr val="bg1"/>
          </a:solidFill>
          <a:ln>
            <a:solidFill>
              <a:srgbClr val="D9C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073834" y="1709937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D1346"/>
                </a:solidFill>
              </a:rPr>
              <a:t>QR</a:t>
            </a:r>
            <a:r>
              <a:rPr lang="ru-RU" sz="1600" b="1" dirty="0">
                <a:solidFill>
                  <a:srgbClr val="1D1346"/>
                </a:solidFill>
              </a:rPr>
              <a:t> на кассе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184201" y="1681107"/>
            <a:ext cx="2700000" cy="5085806"/>
          </a:xfrm>
          <a:prstGeom prst="rect">
            <a:avLst/>
          </a:prstGeom>
          <a:solidFill>
            <a:schemeClr val="bg1"/>
          </a:solidFill>
          <a:ln>
            <a:solidFill>
              <a:srgbClr val="D9C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295717" y="1681107"/>
            <a:ext cx="2700000" cy="5085806"/>
          </a:xfrm>
          <a:prstGeom prst="rect">
            <a:avLst/>
          </a:prstGeom>
          <a:solidFill>
            <a:schemeClr val="bg1"/>
          </a:solidFill>
          <a:ln>
            <a:solidFill>
              <a:srgbClr val="D9C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9050766" y="1681107"/>
            <a:ext cx="2700000" cy="5085806"/>
          </a:xfrm>
          <a:prstGeom prst="rect">
            <a:avLst/>
          </a:prstGeom>
          <a:solidFill>
            <a:schemeClr val="bg1"/>
          </a:solidFill>
          <a:ln>
            <a:solidFill>
              <a:srgbClr val="D9C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6776621" y="1709937"/>
            <a:ext cx="1515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D1346"/>
                </a:solidFill>
              </a:rPr>
              <a:t>NFC</a:t>
            </a:r>
            <a:r>
              <a:rPr lang="ru-RU" sz="1600" b="1" dirty="0">
                <a:solidFill>
                  <a:srgbClr val="1D1346"/>
                </a:solidFill>
              </a:rPr>
              <a:t> на кассе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33170" y="1709937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D1346"/>
                </a:solidFill>
              </a:rPr>
              <a:t>кнопка / </a:t>
            </a:r>
            <a:r>
              <a:rPr lang="en-US" sz="1600" b="1" dirty="0">
                <a:solidFill>
                  <a:srgbClr val="1D1346"/>
                </a:solidFill>
              </a:rPr>
              <a:t>QR</a:t>
            </a:r>
            <a:r>
              <a:rPr lang="ru-RU" sz="1600" b="1" dirty="0">
                <a:solidFill>
                  <a:srgbClr val="1D1346"/>
                </a:solidFill>
              </a:rPr>
              <a:t> в онлайн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30479" y="1709937"/>
            <a:ext cx="1140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D1346"/>
                </a:solidFill>
              </a:rPr>
              <a:t>подписка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429768" y="2095720"/>
            <a:ext cx="2700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184201" y="2095720"/>
            <a:ext cx="2700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295717" y="2095720"/>
            <a:ext cx="2700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9050766" y="2095720"/>
            <a:ext cx="2700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/>
          <p:cNvGrpSpPr/>
          <p:nvPr/>
        </p:nvGrpSpPr>
        <p:grpSpPr>
          <a:xfrm>
            <a:off x="618033" y="2215552"/>
            <a:ext cx="1844216" cy="1008000"/>
            <a:chOff x="618033" y="1911741"/>
            <a:chExt cx="1844216" cy="1008000"/>
          </a:xfrm>
        </p:grpSpPr>
        <p:grpSp>
          <p:nvGrpSpPr>
            <p:cNvPr id="38" name="Группа 37"/>
            <p:cNvGrpSpPr>
              <a:grpSpLocks noChangeAspect="1"/>
            </p:cNvGrpSpPr>
            <p:nvPr/>
          </p:nvGrpSpPr>
          <p:grpSpPr>
            <a:xfrm>
              <a:off x="618033" y="1911741"/>
              <a:ext cx="1007999" cy="1008000"/>
              <a:chOff x="788308" y="2028528"/>
              <a:chExt cx="1601865" cy="1601866"/>
            </a:xfrm>
          </p:grpSpPr>
          <p:sp>
            <p:nvSpPr>
              <p:cNvPr id="40" name="Donut 44">
                <a:extLst>
                  <a:ext uri="{FF2B5EF4-FFF2-40B4-BE49-F238E27FC236}">
                    <a16:creationId xmlns:a16="http://schemas.microsoft.com/office/drawing/2014/main" id="{AE2A8C97-0F12-48FD-86FB-B2C8FF47E29A}"/>
                  </a:ext>
                </a:extLst>
              </p:cNvPr>
              <p:cNvSpPr/>
              <p:nvPr/>
            </p:nvSpPr>
            <p:spPr>
              <a:xfrm flipV="1">
                <a:off x="788308" y="2028528"/>
                <a:ext cx="1601865" cy="1601866"/>
              </a:xfrm>
              <a:prstGeom prst="donut">
                <a:avLst>
                  <a:gd name="adj" fmla="val 10761"/>
                </a:avLst>
              </a:prstGeom>
              <a:solidFill>
                <a:srgbClr val="007C37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007C37"/>
                  </a:solidFill>
                </a:endParaRPr>
              </a:p>
            </p:txBody>
          </p:sp>
          <p:sp>
            <p:nvSpPr>
              <p:cNvPr id="41" name="Oval 28"/>
              <p:cNvSpPr/>
              <p:nvPr/>
            </p:nvSpPr>
            <p:spPr>
              <a:xfrm>
                <a:off x="907252" y="2147474"/>
                <a:ext cx="1363976" cy="1363974"/>
              </a:xfrm>
              <a:prstGeom prst="ellipse">
                <a:avLst/>
              </a:prstGeom>
              <a:solidFill>
                <a:srgbClr val="F5F1E8"/>
              </a:solidFill>
              <a:ln>
                <a:noFill/>
              </a:ln>
              <a:effectLst>
                <a:outerShdw blurRad="330200" dist="3429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365AEA7-4AA5-0347-9495-D9F458570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1158" y="2135503"/>
                <a:ext cx="1396165" cy="1387916"/>
              </a:xfrm>
              <a:prstGeom prst="rect">
                <a:avLst/>
              </a:prstGeom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1623878" y="2184769"/>
              <a:ext cx="83837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200" dirty="0">
                  <a:solidFill>
                    <a:schemeClr val="accent1"/>
                  </a:solidFill>
                </a:rPr>
                <a:t>на кассе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магазина</a:t>
              </a: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15879" y="3345849"/>
            <a:ext cx="2388377" cy="1008000"/>
            <a:chOff x="615879" y="3112626"/>
            <a:chExt cx="2388377" cy="1008000"/>
          </a:xfrm>
        </p:grpSpPr>
        <p:grpSp>
          <p:nvGrpSpPr>
            <p:cNvPr id="44" name="Группа 43"/>
            <p:cNvGrpSpPr>
              <a:grpSpLocks noChangeAspect="1"/>
            </p:cNvGrpSpPr>
            <p:nvPr/>
          </p:nvGrpSpPr>
          <p:grpSpPr>
            <a:xfrm>
              <a:off x="615879" y="3112626"/>
              <a:ext cx="1007999" cy="1008000"/>
              <a:chOff x="5248734" y="1059112"/>
              <a:chExt cx="1601865" cy="1601866"/>
            </a:xfrm>
          </p:grpSpPr>
          <p:sp>
            <p:nvSpPr>
              <p:cNvPr id="46" name="Donut 44">
                <a:extLst>
                  <a:ext uri="{FF2B5EF4-FFF2-40B4-BE49-F238E27FC236}">
                    <a16:creationId xmlns:a16="http://schemas.microsoft.com/office/drawing/2014/main" id="{A6E9C795-F329-47A2-A02A-B58C7FA9DDFD}"/>
                  </a:ext>
                </a:extLst>
              </p:cNvPr>
              <p:cNvSpPr/>
              <p:nvPr/>
            </p:nvSpPr>
            <p:spPr>
              <a:xfrm flipV="1">
                <a:off x="5248734" y="1059112"/>
                <a:ext cx="1601865" cy="1601866"/>
              </a:xfrm>
              <a:prstGeom prst="donut">
                <a:avLst>
                  <a:gd name="adj" fmla="val 12176"/>
                </a:avLst>
              </a:prstGeom>
              <a:solidFill>
                <a:srgbClr val="65B32E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47" name="Рисунок 46" descr="Изображение выглядит как человек, ру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F53516-A87C-0D46-9BF9-5289663E1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3939" y="1163730"/>
                <a:ext cx="1391454" cy="1392630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1623878" y="3293321"/>
              <a:ext cx="1380378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200" dirty="0">
                  <a:solidFill>
                    <a:schemeClr val="accent1"/>
                  </a:solidFill>
                </a:rPr>
                <a:t>в смартфоне,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en-US" sz="1200" dirty="0">
                  <a:solidFill>
                    <a:schemeClr val="accent1"/>
                  </a:solidFill>
                </a:rPr>
                <a:t>POS</a:t>
              </a:r>
              <a:r>
                <a:rPr lang="ru-RU" sz="1200" dirty="0">
                  <a:solidFill>
                    <a:schemeClr val="accent1"/>
                  </a:solidFill>
                </a:rPr>
                <a:t>-терминале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продавца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15878" y="5592802"/>
            <a:ext cx="2008787" cy="1008000"/>
            <a:chOff x="615878" y="5512149"/>
            <a:chExt cx="2008787" cy="1008000"/>
          </a:xfrm>
        </p:grpSpPr>
        <p:grpSp>
          <p:nvGrpSpPr>
            <p:cNvPr id="49" name="Группа 48"/>
            <p:cNvGrpSpPr>
              <a:grpSpLocks noChangeAspect="1"/>
            </p:cNvGrpSpPr>
            <p:nvPr/>
          </p:nvGrpSpPr>
          <p:grpSpPr>
            <a:xfrm>
              <a:off x="615878" y="5512149"/>
              <a:ext cx="1007999" cy="1008000"/>
              <a:chOff x="6678389" y="2604976"/>
              <a:chExt cx="1601865" cy="1601866"/>
            </a:xfrm>
          </p:grpSpPr>
          <p:sp>
            <p:nvSpPr>
              <p:cNvPr id="51" name="Donut 41">
                <a:extLst>
                  <a:ext uri="{FF2B5EF4-FFF2-40B4-BE49-F238E27FC236}">
                    <a16:creationId xmlns:a16="http://schemas.microsoft.com/office/drawing/2014/main" id="{9849360B-03F9-4CA9-A672-EE732135116D}"/>
                  </a:ext>
                </a:extLst>
              </p:cNvPr>
              <p:cNvSpPr/>
              <p:nvPr/>
            </p:nvSpPr>
            <p:spPr>
              <a:xfrm>
                <a:off x="6678389" y="2604976"/>
                <a:ext cx="1601865" cy="1601866"/>
              </a:xfrm>
              <a:prstGeom prst="donut">
                <a:avLst>
                  <a:gd name="adj" fmla="val 10577"/>
                </a:avLst>
              </a:prstGeom>
              <a:solidFill>
                <a:srgbClr val="EE7326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D883D834-BF73-4D43-A710-F64CDE660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3594" y="2709594"/>
                <a:ext cx="1391454" cy="1392630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1623878" y="5687051"/>
              <a:ext cx="1000787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200" dirty="0">
                  <a:solidFill>
                    <a:schemeClr val="accent1"/>
                  </a:solidFill>
                </a:rPr>
                <a:t>на экране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в кассовой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зоне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615878" y="4472237"/>
            <a:ext cx="1894718" cy="1008000"/>
            <a:chOff x="615878" y="4308145"/>
            <a:chExt cx="1894718" cy="1008000"/>
          </a:xfrm>
        </p:grpSpPr>
        <p:grpSp>
          <p:nvGrpSpPr>
            <p:cNvPr id="54" name="Группа 53"/>
            <p:cNvGrpSpPr>
              <a:grpSpLocks noChangeAspect="1"/>
            </p:cNvGrpSpPr>
            <p:nvPr/>
          </p:nvGrpSpPr>
          <p:grpSpPr>
            <a:xfrm>
              <a:off x="615878" y="4308145"/>
              <a:ext cx="1007999" cy="1008000"/>
              <a:chOff x="2328125" y="2661592"/>
              <a:chExt cx="1601865" cy="1601866"/>
            </a:xfrm>
          </p:grpSpPr>
          <p:sp>
            <p:nvSpPr>
              <p:cNvPr id="56" name="Donut 47">
                <a:extLst>
                  <a:ext uri="{FF2B5EF4-FFF2-40B4-BE49-F238E27FC236}">
                    <a16:creationId xmlns:a16="http://schemas.microsoft.com/office/drawing/2014/main" id="{10BA42E6-FAD1-45B7-B9F3-9C69B7C0D2EA}"/>
                  </a:ext>
                </a:extLst>
              </p:cNvPr>
              <p:cNvSpPr/>
              <p:nvPr/>
            </p:nvSpPr>
            <p:spPr>
              <a:xfrm>
                <a:off x="2328125" y="2661592"/>
                <a:ext cx="1601865" cy="1601866"/>
              </a:xfrm>
              <a:prstGeom prst="donut">
                <a:avLst>
                  <a:gd name="adj" fmla="val 9109"/>
                </a:avLst>
              </a:prstGeom>
              <a:solidFill>
                <a:srgbClr val="FBBB21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57" name="Рисунок 56" descr="Изображение выглядит как текст, внутренни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30FB610-BFEB-D64F-8792-3970189C6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3330" y="2766210"/>
                <a:ext cx="1391454" cy="1392630"/>
              </a:xfrm>
              <a:prstGeom prst="rect">
                <a:avLst/>
              </a:prstGeom>
            </p:spPr>
          </p:pic>
        </p:grpSp>
        <p:sp>
          <p:nvSpPr>
            <p:cNvPr id="55" name="TextBox 54"/>
            <p:cNvSpPr txBox="1"/>
            <p:nvPr/>
          </p:nvSpPr>
          <p:spPr>
            <a:xfrm>
              <a:off x="1623878" y="4583865"/>
              <a:ext cx="88671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200" dirty="0">
                  <a:solidFill>
                    <a:schemeClr val="accent1"/>
                  </a:solidFill>
                </a:rPr>
                <a:t>на счете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на оплату</a:t>
              </a: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6384576" y="2215552"/>
            <a:ext cx="2068030" cy="1008000"/>
            <a:chOff x="3506424" y="1911741"/>
            <a:chExt cx="2068030" cy="1008000"/>
          </a:xfrm>
        </p:grpSpPr>
        <p:grpSp>
          <p:nvGrpSpPr>
            <p:cNvPr id="59" name="Группа 58"/>
            <p:cNvGrpSpPr>
              <a:grpSpLocks noChangeAspect="1"/>
            </p:cNvGrpSpPr>
            <p:nvPr/>
          </p:nvGrpSpPr>
          <p:grpSpPr>
            <a:xfrm>
              <a:off x="3506424" y="1911741"/>
              <a:ext cx="1007999" cy="1008000"/>
              <a:chOff x="620501" y="1069870"/>
              <a:chExt cx="1601865" cy="1601866"/>
            </a:xfrm>
          </p:grpSpPr>
          <p:sp>
            <p:nvSpPr>
              <p:cNvPr id="62" name="Donut 44">
                <a:extLst>
                  <a:ext uri="{FF2B5EF4-FFF2-40B4-BE49-F238E27FC236}">
                    <a16:creationId xmlns:a16="http://schemas.microsoft.com/office/drawing/2014/main" id="{AE2A8C97-0F12-48FD-86FB-B2C8FF47E29A}"/>
                  </a:ext>
                </a:extLst>
              </p:cNvPr>
              <p:cNvSpPr/>
              <p:nvPr/>
            </p:nvSpPr>
            <p:spPr>
              <a:xfrm flipV="1">
                <a:off x="620501" y="1069870"/>
                <a:ext cx="1601865" cy="1601866"/>
              </a:xfrm>
              <a:prstGeom prst="donut">
                <a:avLst>
                  <a:gd name="adj" fmla="val 10761"/>
                </a:avLst>
              </a:prstGeom>
              <a:solidFill>
                <a:srgbClr val="954B97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007C37"/>
                  </a:solidFill>
                </a:endParaRPr>
              </a:p>
            </p:txBody>
          </p:sp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42A97B3A-14BB-F44D-BB83-50CB1D0C9184}"/>
                  </a:ext>
                </a:extLst>
              </p:cNvPr>
              <p:cNvGrpSpPr/>
              <p:nvPr/>
            </p:nvGrpSpPr>
            <p:grpSpPr>
              <a:xfrm>
                <a:off x="722295" y="1175797"/>
                <a:ext cx="1398276" cy="1390012"/>
                <a:chOff x="2258140" y="218711"/>
                <a:chExt cx="2680687" cy="2664851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8365AEA7-4AA5-0347-9495-D9F458570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58140" y="218711"/>
                  <a:ext cx="2680687" cy="2664851"/>
                </a:xfrm>
                <a:prstGeom prst="rect">
                  <a:avLst/>
                </a:prstGeom>
              </p:spPr>
            </p:pic>
            <p:sp>
              <p:nvSpPr>
                <p:cNvPr id="65" name="Параллелограмм 64">
                  <a:extLst>
                    <a:ext uri="{FF2B5EF4-FFF2-40B4-BE49-F238E27FC236}">
                      <a16:creationId xmlns:a16="http://schemas.microsoft.com/office/drawing/2014/main" id="{55F233B0-D270-454B-BC0A-7E474B598D38}"/>
                    </a:ext>
                  </a:extLst>
                </p:cNvPr>
                <p:cNvSpPr/>
                <p:nvPr/>
              </p:nvSpPr>
              <p:spPr>
                <a:xfrm rot="4770776">
                  <a:off x="3598483" y="977900"/>
                  <a:ext cx="804448" cy="573236"/>
                </a:xfrm>
                <a:prstGeom prst="parallelogram">
                  <a:avLst/>
                </a:prstGeom>
                <a:solidFill>
                  <a:srgbClr val="D7DC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200" dirty="0"/>
                </a:p>
              </p:txBody>
            </p:sp>
          </p:grpSp>
        </p:grpSp>
        <p:sp>
          <p:nvSpPr>
            <p:cNvPr id="61" name="TextBox 60"/>
            <p:cNvSpPr txBox="1"/>
            <p:nvPr/>
          </p:nvSpPr>
          <p:spPr>
            <a:xfrm>
              <a:off x="4514420" y="2185715"/>
              <a:ext cx="1060034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NFC</a:t>
              </a:r>
              <a:r>
                <a:rPr lang="ru-RU" sz="1200" dirty="0">
                  <a:solidFill>
                    <a:schemeClr val="accent1"/>
                  </a:solidFill>
                </a:rPr>
                <a:t> </a:t>
              </a:r>
              <a:r>
                <a:rPr lang="ru-RU" sz="1200" dirty="0" err="1">
                  <a:solidFill>
                    <a:schemeClr val="accent1"/>
                  </a:solidFill>
                </a:rPr>
                <a:t>стикер</a:t>
              </a:r>
              <a:r>
                <a:rPr lang="ru-RU" sz="1200" dirty="0">
                  <a:solidFill>
                    <a:schemeClr val="accent1"/>
                  </a:solidFill>
                </a:rPr>
                <a:t>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на кассе</a:t>
              </a: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6384574" y="3902941"/>
            <a:ext cx="2037254" cy="1008000"/>
            <a:chOff x="3506422" y="3112626"/>
            <a:chExt cx="2037254" cy="1008000"/>
          </a:xfrm>
        </p:grpSpPr>
        <p:grpSp>
          <p:nvGrpSpPr>
            <p:cNvPr id="67" name="Группа 66"/>
            <p:cNvGrpSpPr>
              <a:grpSpLocks noChangeAspect="1"/>
            </p:cNvGrpSpPr>
            <p:nvPr/>
          </p:nvGrpSpPr>
          <p:grpSpPr>
            <a:xfrm>
              <a:off x="3506422" y="3112626"/>
              <a:ext cx="1007999" cy="1008000"/>
              <a:chOff x="5248734" y="1059112"/>
              <a:chExt cx="1601865" cy="1601866"/>
            </a:xfrm>
          </p:grpSpPr>
          <p:sp>
            <p:nvSpPr>
              <p:cNvPr id="69" name="Donut 44">
                <a:extLst>
                  <a:ext uri="{FF2B5EF4-FFF2-40B4-BE49-F238E27FC236}">
                    <a16:creationId xmlns:a16="http://schemas.microsoft.com/office/drawing/2014/main" id="{A6E9C795-F329-47A2-A02A-B58C7FA9DDFD}"/>
                  </a:ext>
                </a:extLst>
              </p:cNvPr>
              <p:cNvSpPr/>
              <p:nvPr/>
            </p:nvSpPr>
            <p:spPr>
              <a:xfrm flipV="1">
                <a:off x="5248734" y="1059112"/>
                <a:ext cx="1601865" cy="1601866"/>
              </a:xfrm>
              <a:prstGeom prst="donut">
                <a:avLst>
                  <a:gd name="adj" fmla="val 12176"/>
                </a:avLst>
              </a:prstGeom>
              <a:solidFill>
                <a:srgbClr val="5C57A2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70" name="Рисунок 69" descr="Изображение выглядит как человек, внутренний, ру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3A787EA-5785-1045-A6EE-30D847DB95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307" r="8051"/>
              <a:stretch/>
            </p:blipFill>
            <p:spPr>
              <a:xfrm>
                <a:off x="5347311" y="1173688"/>
                <a:ext cx="1404710" cy="1372714"/>
              </a:xfrm>
              <a:prstGeom prst="ellipse">
                <a:avLst/>
              </a:prstGeom>
            </p:spPr>
          </p:pic>
        </p:grpSp>
        <p:sp>
          <p:nvSpPr>
            <p:cNvPr id="68" name="TextBox 67"/>
            <p:cNvSpPr txBox="1"/>
            <p:nvPr/>
          </p:nvSpPr>
          <p:spPr>
            <a:xfrm>
              <a:off x="4514420" y="3293321"/>
              <a:ext cx="1029256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NFC</a:t>
              </a:r>
              <a:r>
                <a:rPr lang="ru-RU" sz="1200" dirty="0">
                  <a:solidFill>
                    <a:schemeClr val="accent1"/>
                  </a:solidFill>
                </a:rPr>
                <a:t> на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смартфоне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продавца</a:t>
              </a: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6384573" y="5592090"/>
            <a:ext cx="2345096" cy="1008000"/>
            <a:chOff x="3506421" y="4305697"/>
            <a:chExt cx="2345096" cy="1008000"/>
          </a:xfrm>
        </p:grpSpPr>
        <p:grpSp>
          <p:nvGrpSpPr>
            <p:cNvPr id="72" name="Группа 71"/>
            <p:cNvGrpSpPr>
              <a:grpSpLocks noChangeAspect="1"/>
            </p:cNvGrpSpPr>
            <p:nvPr/>
          </p:nvGrpSpPr>
          <p:grpSpPr>
            <a:xfrm>
              <a:off x="3506421" y="4305697"/>
              <a:ext cx="1007999" cy="1008000"/>
              <a:chOff x="5248734" y="1059112"/>
              <a:chExt cx="1601865" cy="1601866"/>
            </a:xfrm>
          </p:grpSpPr>
          <p:sp>
            <p:nvSpPr>
              <p:cNvPr id="74" name="Donut 44">
                <a:extLst>
                  <a:ext uri="{FF2B5EF4-FFF2-40B4-BE49-F238E27FC236}">
                    <a16:creationId xmlns:a16="http://schemas.microsoft.com/office/drawing/2014/main" id="{A6E9C795-F329-47A2-A02A-B58C7FA9DDFD}"/>
                  </a:ext>
                </a:extLst>
              </p:cNvPr>
              <p:cNvSpPr/>
              <p:nvPr/>
            </p:nvSpPr>
            <p:spPr>
              <a:xfrm flipV="1">
                <a:off x="5248734" y="1059112"/>
                <a:ext cx="1601865" cy="1601866"/>
              </a:xfrm>
              <a:prstGeom prst="donut">
                <a:avLst>
                  <a:gd name="adj" fmla="val 12176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75" name="Рисунок 74" descr="Изображение выглядит как человек, ру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F53516-A87C-0D46-9BF9-5289663E1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53939" y="1163730"/>
                <a:ext cx="1391454" cy="1392630"/>
              </a:xfrm>
              <a:prstGeom prst="rect">
                <a:avLst/>
              </a:prstGeom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4514420" y="4586539"/>
              <a:ext cx="133709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NFC</a:t>
              </a:r>
              <a:r>
                <a:rPr lang="ru-RU" sz="1200" dirty="0">
                  <a:solidFill>
                    <a:schemeClr val="accent1"/>
                  </a:solidFill>
                </a:rPr>
                <a:t> в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en-US" sz="1200" dirty="0">
                  <a:solidFill>
                    <a:schemeClr val="accent1"/>
                  </a:solidFill>
                </a:rPr>
                <a:t>POS</a:t>
              </a:r>
              <a:r>
                <a:rPr lang="ru-RU" sz="1200" dirty="0">
                  <a:solidFill>
                    <a:schemeClr val="accent1"/>
                  </a:solidFill>
                </a:rPr>
                <a:t>-терминале</a:t>
              </a: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3495467" y="2218288"/>
            <a:ext cx="2192938" cy="1008000"/>
            <a:chOff x="6382080" y="1914477"/>
            <a:chExt cx="2192938" cy="1008000"/>
          </a:xfrm>
        </p:grpSpPr>
        <p:grpSp>
          <p:nvGrpSpPr>
            <p:cNvPr id="87" name="Группа 86"/>
            <p:cNvGrpSpPr>
              <a:grpSpLocks noChangeAspect="1"/>
            </p:cNvGrpSpPr>
            <p:nvPr/>
          </p:nvGrpSpPr>
          <p:grpSpPr>
            <a:xfrm>
              <a:off x="6382080" y="1914477"/>
              <a:ext cx="1007999" cy="1008000"/>
              <a:chOff x="620501" y="1391147"/>
              <a:chExt cx="1601865" cy="1601866"/>
            </a:xfrm>
          </p:grpSpPr>
          <p:sp>
            <p:nvSpPr>
              <p:cNvPr id="89" name="Donut 44">
                <a:extLst>
                  <a:ext uri="{FF2B5EF4-FFF2-40B4-BE49-F238E27FC236}">
                    <a16:creationId xmlns:a16="http://schemas.microsoft.com/office/drawing/2014/main" id="{AE2A8C97-0F12-48FD-86FB-B2C8FF47E29A}"/>
                  </a:ext>
                </a:extLst>
              </p:cNvPr>
              <p:cNvSpPr/>
              <p:nvPr/>
            </p:nvSpPr>
            <p:spPr>
              <a:xfrm flipV="1">
                <a:off x="620501" y="1391147"/>
                <a:ext cx="1601865" cy="1601866"/>
              </a:xfrm>
              <a:prstGeom prst="donut">
                <a:avLst>
                  <a:gd name="adj" fmla="val 10761"/>
                </a:avLst>
              </a:prstGeom>
              <a:solidFill>
                <a:srgbClr val="007C37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007C37"/>
                  </a:solidFill>
                </a:endParaRPr>
              </a:p>
            </p:txBody>
          </p:sp>
          <p:pic>
            <p:nvPicPr>
              <p:cNvPr id="90" name="Рисунок 89" descr="Изображение выглядит как текст, человек, держит, ру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C2051A8-34E0-B749-9EDE-478EDC6A5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7325" y="1487972"/>
                <a:ext cx="1408216" cy="1408216"/>
              </a:xfrm>
              <a:prstGeom prst="rect">
                <a:avLst/>
              </a:prstGeom>
            </p:spPr>
          </p:pic>
        </p:grpSp>
        <p:sp>
          <p:nvSpPr>
            <p:cNvPr id="88" name="TextBox 87"/>
            <p:cNvSpPr txBox="1"/>
            <p:nvPr/>
          </p:nvSpPr>
          <p:spPr>
            <a:xfrm>
              <a:off x="7390078" y="2093545"/>
              <a:ext cx="1184940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200" dirty="0">
                  <a:solidFill>
                    <a:schemeClr val="accent1"/>
                  </a:solidFill>
                </a:rPr>
                <a:t>кнопка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на сайте или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в приложении</a:t>
              </a: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3495466" y="3905189"/>
            <a:ext cx="2150276" cy="1008000"/>
            <a:chOff x="6382079" y="3112487"/>
            <a:chExt cx="2150276" cy="1008000"/>
          </a:xfrm>
        </p:grpSpPr>
        <p:grpSp>
          <p:nvGrpSpPr>
            <p:cNvPr id="92" name="Группа 91"/>
            <p:cNvGrpSpPr>
              <a:grpSpLocks noChangeAspect="1"/>
            </p:cNvGrpSpPr>
            <p:nvPr/>
          </p:nvGrpSpPr>
          <p:grpSpPr>
            <a:xfrm>
              <a:off x="6382079" y="3112487"/>
              <a:ext cx="1007999" cy="1008000"/>
              <a:chOff x="4396117" y="1380389"/>
              <a:chExt cx="1601865" cy="1601866"/>
            </a:xfrm>
          </p:grpSpPr>
          <p:sp>
            <p:nvSpPr>
              <p:cNvPr id="95" name="Donut 44">
                <a:extLst>
                  <a:ext uri="{FF2B5EF4-FFF2-40B4-BE49-F238E27FC236}">
                    <a16:creationId xmlns:a16="http://schemas.microsoft.com/office/drawing/2014/main" id="{A6E9C795-F329-47A2-A02A-B58C7FA9DDFD}"/>
                  </a:ext>
                </a:extLst>
              </p:cNvPr>
              <p:cNvSpPr/>
              <p:nvPr/>
            </p:nvSpPr>
            <p:spPr>
              <a:xfrm flipV="1">
                <a:off x="4396117" y="1380389"/>
                <a:ext cx="1601865" cy="1601866"/>
              </a:xfrm>
              <a:prstGeom prst="donut">
                <a:avLst>
                  <a:gd name="adj" fmla="val 12176"/>
                </a:avLst>
              </a:prstGeom>
              <a:solidFill>
                <a:srgbClr val="65B32E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97" name="Рисунок 96" descr="Изображение выглядит как текст, челове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A6FCEC-E87A-574D-A9B9-731AB31144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0183" y="1464456"/>
                <a:ext cx="1433732" cy="1433732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>
              <a:off x="7385887" y="3383407"/>
              <a:ext cx="114646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200" dirty="0">
                  <a:solidFill>
                    <a:schemeClr val="accent1"/>
                  </a:solidFill>
                </a:rPr>
                <a:t>ссылка в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мессенджере</a:t>
              </a: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3495466" y="5592090"/>
            <a:ext cx="2078012" cy="1008000"/>
            <a:chOff x="6382079" y="4313372"/>
            <a:chExt cx="2078012" cy="1008000"/>
          </a:xfrm>
        </p:grpSpPr>
        <p:grpSp>
          <p:nvGrpSpPr>
            <p:cNvPr id="100" name="Группа 99"/>
            <p:cNvGrpSpPr>
              <a:grpSpLocks noChangeAspect="1"/>
            </p:cNvGrpSpPr>
            <p:nvPr/>
          </p:nvGrpSpPr>
          <p:grpSpPr>
            <a:xfrm>
              <a:off x="6382079" y="4313372"/>
              <a:ext cx="1007999" cy="1008000"/>
              <a:chOff x="8209941" y="1376490"/>
              <a:chExt cx="1601865" cy="1601866"/>
            </a:xfrm>
          </p:grpSpPr>
          <p:sp>
            <p:nvSpPr>
              <p:cNvPr id="102" name="Donut 47">
                <a:extLst>
                  <a:ext uri="{FF2B5EF4-FFF2-40B4-BE49-F238E27FC236}">
                    <a16:creationId xmlns:a16="http://schemas.microsoft.com/office/drawing/2014/main" id="{10BA42E6-FAD1-45B7-B9F3-9C69B7C0D2EA}"/>
                  </a:ext>
                </a:extLst>
              </p:cNvPr>
              <p:cNvSpPr/>
              <p:nvPr/>
            </p:nvSpPr>
            <p:spPr>
              <a:xfrm>
                <a:off x="8209941" y="1376490"/>
                <a:ext cx="1601865" cy="1601866"/>
              </a:xfrm>
              <a:prstGeom prst="donut">
                <a:avLst>
                  <a:gd name="adj" fmla="val 9109"/>
                </a:avLst>
              </a:prstGeom>
              <a:solidFill>
                <a:srgbClr val="FBBB21"/>
              </a:solidFill>
              <a:ln>
                <a:noFill/>
              </a:ln>
              <a:effectLst>
                <a:outerShdw blurRad="1016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03" name="Рисунок 102">
                <a:extLst>
                  <a:ext uri="{FF2B5EF4-FFF2-40B4-BE49-F238E27FC236}">
                    <a16:creationId xmlns:a16="http://schemas.microsoft.com/office/drawing/2014/main" id="{66134398-0C8E-ED45-9215-568F059E0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9711" y="1456261"/>
                <a:ext cx="1442324" cy="1442324"/>
              </a:xfrm>
              <a:prstGeom prst="rect">
                <a:avLst/>
              </a:prstGeom>
            </p:spPr>
          </p:pic>
        </p:grpSp>
        <p:sp>
          <p:nvSpPr>
            <p:cNvPr id="101" name="TextBox 100"/>
            <p:cNvSpPr txBox="1"/>
            <p:nvPr/>
          </p:nvSpPr>
          <p:spPr>
            <a:xfrm>
              <a:off x="7385886" y="4671197"/>
              <a:ext cx="1074205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QR</a:t>
              </a:r>
              <a:r>
                <a:rPr lang="ru-RU" sz="1200" dirty="0">
                  <a:solidFill>
                    <a:schemeClr val="accent1"/>
                  </a:solidFill>
                </a:rPr>
                <a:t> на сайте</a:t>
              </a:r>
            </a:p>
          </p:txBody>
        </p:sp>
      </p:grpSp>
      <p:grpSp>
        <p:nvGrpSpPr>
          <p:cNvPr id="104" name="Группа 103"/>
          <p:cNvGrpSpPr/>
          <p:nvPr/>
        </p:nvGrpSpPr>
        <p:grpSpPr>
          <a:xfrm>
            <a:off x="9241875" y="2217519"/>
            <a:ext cx="2370450" cy="1008000"/>
            <a:chOff x="9249720" y="1913708"/>
            <a:chExt cx="2370450" cy="1008000"/>
          </a:xfrm>
        </p:grpSpPr>
        <p:sp>
          <p:nvSpPr>
            <p:cNvPr id="105" name="TextBox 104"/>
            <p:cNvSpPr txBox="1"/>
            <p:nvPr/>
          </p:nvSpPr>
          <p:spPr>
            <a:xfrm>
              <a:off x="10257809" y="1998859"/>
              <a:ext cx="1362361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ru-RU" sz="1200" dirty="0">
                  <a:solidFill>
                    <a:schemeClr val="accent1"/>
                  </a:solidFill>
                </a:rPr>
                <a:t>привязка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счета для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автоматических </a:t>
              </a:r>
              <a:br>
                <a:rPr lang="ru-RU" sz="1200" dirty="0">
                  <a:solidFill>
                    <a:schemeClr val="accent1"/>
                  </a:solidFill>
                </a:rPr>
              </a:br>
              <a:r>
                <a:rPr lang="ru-RU" sz="1200" dirty="0">
                  <a:solidFill>
                    <a:schemeClr val="accent1"/>
                  </a:solidFill>
                </a:rPr>
                <a:t>платежей</a:t>
              </a:r>
            </a:p>
          </p:txBody>
        </p:sp>
        <p:grpSp>
          <p:nvGrpSpPr>
            <p:cNvPr id="106" name="Группа 105"/>
            <p:cNvGrpSpPr/>
            <p:nvPr/>
          </p:nvGrpSpPr>
          <p:grpSpPr>
            <a:xfrm>
              <a:off x="9249720" y="1913708"/>
              <a:ext cx="1007999" cy="1008000"/>
              <a:chOff x="9249720" y="1913708"/>
              <a:chExt cx="1007999" cy="1008000"/>
            </a:xfrm>
          </p:grpSpPr>
          <p:grpSp>
            <p:nvGrpSpPr>
              <p:cNvPr id="107" name="Группа 106"/>
              <p:cNvGrpSpPr/>
              <p:nvPr/>
            </p:nvGrpSpPr>
            <p:grpSpPr>
              <a:xfrm>
                <a:off x="9249720" y="1913708"/>
                <a:ext cx="1007999" cy="1008000"/>
                <a:chOff x="620501" y="1378789"/>
                <a:chExt cx="1601865" cy="1601866"/>
              </a:xfrm>
            </p:grpSpPr>
            <p:sp>
              <p:nvSpPr>
                <p:cNvPr id="111" name="Donut 44">
                  <a:extLst>
                    <a:ext uri="{FF2B5EF4-FFF2-40B4-BE49-F238E27FC236}">
                      <a16:creationId xmlns:a16="http://schemas.microsoft.com/office/drawing/2014/main" id="{AE2A8C97-0F12-48FD-86FB-B2C8FF47E29A}"/>
                    </a:ext>
                  </a:extLst>
                </p:cNvPr>
                <p:cNvSpPr/>
                <p:nvPr/>
              </p:nvSpPr>
              <p:spPr>
                <a:xfrm flipV="1">
                  <a:off x="620501" y="1378789"/>
                  <a:ext cx="1601865" cy="1601866"/>
                </a:xfrm>
                <a:prstGeom prst="donut">
                  <a:avLst>
                    <a:gd name="adj" fmla="val 10761"/>
                  </a:avLst>
                </a:prstGeom>
                <a:solidFill>
                  <a:srgbClr val="5C57A2"/>
                </a:solidFill>
                <a:ln>
                  <a:noFill/>
                </a:ln>
                <a:effectLst>
                  <a:outerShdw blurRad="1016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>
                    <a:solidFill>
                      <a:srgbClr val="007C37"/>
                    </a:solidFill>
                  </a:endParaRPr>
                </a:p>
              </p:txBody>
            </p:sp>
            <p:sp>
              <p:nvSpPr>
                <p:cNvPr id="112" name="Oval 28"/>
                <p:cNvSpPr/>
                <p:nvPr/>
              </p:nvSpPr>
              <p:spPr>
                <a:xfrm>
                  <a:off x="739445" y="1497735"/>
                  <a:ext cx="1363976" cy="1363974"/>
                </a:xfrm>
                <a:prstGeom prst="ellipse">
                  <a:avLst/>
                </a:prstGeom>
                <a:solidFill>
                  <a:srgbClr val="F5F1E8"/>
                </a:solidFill>
                <a:ln>
                  <a:noFill/>
                </a:ln>
                <a:effectLst>
                  <a:outerShdw blurRad="330200" dist="342900" dir="54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/>
                </a:p>
              </p:txBody>
            </p:sp>
          </p:grpSp>
          <p:grpSp>
            <p:nvGrpSpPr>
              <p:cNvPr id="108" name="Группа 107"/>
              <p:cNvGrpSpPr>
                <a:grpSpLocks noChangeAspect="1"/>
              </p:cNvGrpSpPr>
              <p:nvPr/>
            </p:nvGrpSpPr>
            <p:grpSpPr>
              <a:xfrm>
                <a:off x="9310919" y="1974908"/>
                <a:ext cx="885600" cy="885600"/>
                <a:chOff x="7941132" y="2945000"/>
                <a:chExt cx="3625174" cy="3625174"/>
              </a:xfrm>
            </p:grpSpPr>
            <p:pic>
              <p:nvPicPr>
                <p:cNvPr id="109" name="Picture 3" descr="image.png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911" t="1948" r="886" b="1454"/>
                <a:stretch/>
              </p:blipFill>
              <p:spPr bwMode="auto">
                <a:xfrm>
                  <a:off x="7941132" y="2945000"/>
                  <a:ext cx="3625174" cy="3625174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0" name="Прямоугольник 109"/>
                <p:cNvSpPr/>
                <p:nvPr/>
              </p:nvSpPr>
              <p:spPr>
                <a:xfrm rot="1393875">
                  <a:off x="9745080" y="3771060"/>
                  <a:ext cx="1104575" cy="216000"/>
                </a:xfrm>
                <a:prstGeom prst="rect">
                  <a:avLst/>
                </a:prstGeom>
                <a:solidFill>
                  <a:srgbClr val="2120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130" name="Овал 129"/>
          <p:cNvSpPr>
            <a:spLocks noChangeAspect="1"/>
          </p:cNvSpPr>
          <p:nvPr/>
        </p:nvSpPr>
        <p:spPr>
          <a:xfrm>
            <a:off x="481412" y="1726414"/>
            <a:ext cx="324000" cy="324000"/>
          </a:xfrm>
          <a:prstGeom prst="ellipse">
            <a:avLst/>
          </a:prstGeom>
          <a:solidFill>
            <a:srgbClr val="1D1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rgbClr val="F5F1E8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1" name="Овал 130"/>
          <p:cNvSpPr>
            <a:spLocks noChangeAspect="1"/>
          </p:cNvSpPr>
          <p:nvPr/>
        </p:nvSpPr>
        <p:spPr>
          <a:xfrm>
            <a:off x="6240642" y="1721660"/>
            <a:ext cx="324000" cy="324000"/>
          </a:xfrm>
          <a:prstGeom prst="ellipse">
            <a:avLst/>
          </a:prstGeom>
          <a:solidFill>
            <a:srgbClr val="1D1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rgbClr val="F5F1E8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>
          <a:xfrm>
            <a:off x="9105205" y="1727521"/>
            <a:ext cx="324000" cy="324000"/>
          </a:xfrm>
          <a:prstGeom prst="ellipse">
            <a:avLst/>
          </a:prstGeom>
          <a:solidFill>
            <a:srgbClr val="1D1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rgbClr val="F5F1E8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>
          <a:xfrm>
            <a:off x="3343179" y="1726414"/>
            <a:ext cx="324000" cy="324000"/>
          </a:xfrm>
          <a:prstGeom prst="ellipse">
            <a:avLst/>
          </a:prstGeom>
          <a:solidFill>
            <a:srgbClr val="1D1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rgbClr val="F5F1E8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4" name="Левая круглая скобка 83"/>
          <p:cNvSpPr/>
          <p:nvPr/>
        </p:nvSpPr>
        <p:spPr>
          <a:xfrm rot="5400000" flipV="1">
            <a:off x="3039705" y="-1145720"/>
            <a:ext cx="364744" cy="5292000"/>
          </a:xfrm>
          <a:prstGeom prst="leftBracket">
            <a:avLst>
              <a:gd name="adj" fmla="val 115082"/>
            </a:avLst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2618704" y="1142423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D1346"/>
                </a:solidFill>
              </a:rPr>
              <a:t>внедрено</a:t>
            </a:r>
          </a:p>
        </p:txBody>
      </p:sp>
      <p:sp>
        <p:nvSpPr>
          <p:cNvPr id="86" name="Левая круглая скобка 85"/>
          <p:cNvSpPr/>
          <p:nvPr/>
        </p:nvSpPr>
        <p:spPr>
          <a:xfrm rot="5400000" flipV="1">
            <a:off x="8788971" y="-1149745"/>
            <a:ext cx="364744" cy="5292000"/>
          </a:xfrm>
          <a:prstGeom prst="leftBracket">
            <a:avLst>
              <a:gd name="adj" fmla="val 115082"/>
            </a:avLst>
          </a:prstGeom>
          <a:ln w="254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7050079" y="1138398"/>
            <a:ext cx="3801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D1346"/>
                </a:solidFill>
              </a:rPr>
              <a:t>реализовано и внедряется в 2022 г.</a:t>
            </a:r>
          </a:p>
        </p:txBody>
      </p:sp>
    </p:spTree>
    <p:extLst>
      <p:ext uri="{BB962C8B-B14F-4D97-AF65-F5344CB8AC3E}">
        <p14:creationId xmlns:p14="http://schemas.microsoft.com/office/powerpoint/2010/main" val="691711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ижний колонтитул 20">
            <a:extLst>
              <a:ext uri="{FF2B5EF4-FFF2-40B4-BE49-F238E27FC236}">
                <a16:creationId xmlns:a16="http://schemas.microsoft.com/office/drawing/2014/main" id="{A3321FDC-0876-4EDD-A931-D3C6360F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7438" y="431800"/>
            <a:ext cx="7727595" cy="324001"/>
          </a:xfrm>
        </p:spPr>
        <p:txBody>
          <a:bodyPr/>
          <a:lstStyle/>
          <a:p>
            <a:r>
              <a:rPr lang="ru-RU" sz="2400" b="1" dirty="0">
                <a:solidFill>
                  <a:srgbClr val="1D1346"/>
                </a:solidFill>
                <a:ea typeface="+mj-ea"/>
                <a:sym typeface="GothamPro-Light"/>
              </a:rPr>
              <a:t>3 ПРОСТЫХ ШАГА для подключения к СБП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7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186598" y="1459426"/>
            <a:ext cx="1082392" cy="1082392"/>
            <a:chOff x="5837275" y="2643039"/>
            <a:chExt cx="1194829" cy="1194830"/>
          </a:xfrm>
        </p:grpSpPr>
        <p:sp>
          <p:nvSpPr>
            <p:cNvPr id="76" name="Donut 44">
              <a:extLst>
                <a:ext uri="{FF2B5EF4-FFF2-40B4-BE49-F238E27FC236}">
                  <a16:creationId xmlns:a16="http://schemas.microsoft.com/office/drawing/2014/main" id="{A6E9C795-F329-47A2-A02A-B58C7FA9DDFD}"/>
                </a:ext>
              </a:extLst>
            </p:cNvPr>
            <p:cNvSpPr/>
            <p:nvPr/>
          </p:nvSpPr>
          <p:spPr>
            <a:xfrm flipV="1">
              <a:off x="5837275" y="2643039"/>
              <a:ext cx="1194829" cy="1194830"/>
            </a:xfrm>
            <a:prstGeom prst="donut">
              <a:avLst>
                <a:gd name="adj" fmla="val 12176"/>
              </a:avLst>
            </a:prstGeom>
            <a:solidFill>
              <a:srgbClr val="65B32E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7" name="Oval 28"/>
            <p:cNvSpPr/>
            <p:nvPr/>
          </p:nvSpPr>
          <p:spPr>
            <a:xfrm>
              <a:off x="5917039" y="2731761"/>
              <a:ext cx="1017388" cy="1017386"/>
            </a:xfrm>
            <a:prstGeom prst="ellipse">
              <a:avLst/>
            </a:prstGeom>
            <a:solidFill>
              <a:srgbClr val="F5F1E8"/>
            </a:solidFill>
            <a:ln>
              <a:noFill/>
            </a:ln>
            <a:effectLst>
              <a:outerShdw blurRad="330200" dist="3429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531152" y="1459426"/>
            <a:ext cx="1082392" cy="1082392"/>
            <a:chOff x="4386064" y="5303077"/>
            <a:chExt cx="1194829" cy="1194830"/>
          </a:xfrm>
        </p:grpSpPr>
        <p:sp>
          <p:nvSpPr>
            <p:cNvPr id="81" name="Donut 47">
              <a:extLst>
                <a:ext uri="{FF2B5EF4-FFF2-40B4-BE49-F238E27FC236}">
                  <a16:creationId xmlns:a16="http://schemas.microsoft.com/office/drawing/2014/main" id="{10BA42E6-FAD1-45B7-B9F3-9C69B7C0D2EA}"/>
                </a:ext>
              </a:extLst>
            </p:cNvPr>
            <p:cNvSpPr/>
            <p:nvPr/>
          </p:nvSpPr>
          <p:spPr>
            <a:xfrm>
              <a:off x="4386064" y="5303077"/>
              <a:ext cx="1194829" cy="1194830"/>
            </a:xfrm>
            <a:prstGeom prst="donut">
              <a:avLst>
                <a:gd name="adj" fmla="val 9109"/>
              </a:avLst>
            </a:prstGeom>
            <a:solidFill>
              <a:srgbClr val="FBBB2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" name="Oval 28"/>
            <p:cNvSpPr/>
            <p:nvPr/>
          </p:nvSpPr>
          <p:spPr>
            <a:xfrm>
              <a:off x="4470118" y="5396026"/>
              <a:ext cx="1017388" cy="1017386"/>
            </a:xfrm>
            <a:prstGeom prst="ellipse">
              <a:avLst/>
            </a:prstGeom>
            <a:solidFill>
              <a:srgbClr val="F5F1E8"/>
            </a:solidFill>
            <a:ln>
              <a:noFill/>
            </a:ln>
            <a:effectLst>
              <a:outerShdw blurRad="330200" dist="3429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3" name="Прямоугольник 92"/>
          <p:cNvSpPr/>
          <p:nvPr/>
        </p:nvSpPr>
        <p:spPr>
          <a:xfrm>
            <a:off x="1262592" y="1493624"/>
            <a:ext cx="302690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C37"/>
                </a:solidFill>
              </a:rPr>
              <a:t>ОСТАВЬТЕ </a:t>
            </a:r>
            <a:br>
              <a:rPr lang="ru-RU" sz="2000" b="1" dirty="0">
                <a:solidFill>
                  <a:srgbClr val="007C37"/>
                </a:solidFill>
              </a:rPr>
            </a:br>
            <a:r>
              <a:rPr lang="ru-RU" sz="2000" b="1" dirty="0">
                <a:solidFill>
                  <a:srgbClr val="007C37"/>
                </a:solidFill>
              </a:rPr>
              <a:t>ЗАЯВКУ НА </a:t>
            </a:r>
            <a:br>
              <a:rPr lang="ru-RU" sz="2000" b="1" dirty="0">
                <a:solidFill>
                  <a:srgbClr val="007C37"/>
                </a:solidFill>
              </a:rPr>
            </a:br>
            <a:r>
              <a:rPr lang="ru-RU" sz="2000" b="1" dirty="0">
                <a:solidFill>
                  <a:srgbClr val="007C37"/>
                </a:solidFill>
              </a:rPr>
              <a:t>ПОДКЛЮЧЕНИЕ</a:t>
            </a:r>
            <a:br>
              <a:rPr lang="ru-RU" sz="2400" b="1" dirty="0">
                <a:solidFill>
                  <a:srgbClr val="007C37"/>
                </a:solidFill>
              </a:rPr>
            </a:br>
            <a:endParaRPr lang="ru-RU" sz="2400" b="1" dirty="0">
              <a:solidFill>
                <a:srgbClr val="007C37"/>
              </a:solidFill>
            </a:endParaRP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обратитесь в свой банк*, </a:t>
            </a:r>
            <a:br>
              <a:rPr lang="ru-RU" sz="1400" b="1" dirty="0">
                <a:solidFill>
                  <a:srgbClr val="1D1346"/>
                </a:solidFill>
              </a:rPr>
            </a:br>
            <a:r>
              <a:rPr lang="ru-RU" sz="1400" b="1" dirty="0">
                <a:solidFill>
                  <a:srgbClr val="1D1346"/>
                </a:solidFill>
              </a:rPr>
              <a:t>где открыт счет</a:t>
            </a: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если ваш банк не подключает СБП, обратитесь в любой другой банк-участник СБП*</a:t>
            </a: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обратитесь к поставщику кассового решения, поддерживающего оплату </a:t>
            </a:r>
            <a:br>
              <a:rPr lang="ru-RU" sz="1400" b="1" dirty="0">
                <a:solidFill>
                  <a:srgbClr val="1D1346"/>
                </a:solidFill>
              </a:rPr>
            </a:br>
            <a:r>
              <a:rPr lang="ru-RU" sz="1400" b="1" dirty="0">
                <a:solidFill>
                  <a:srgbClr val="1D1346"/>
                </a:solidFill>
              </a:rPr>
              <a:t>по СБП**</a:t>
            </a:r>
          </a:p>
          <a:p>
            <a:pPr>
              <a:spcBef>
                <a:spcPts val="600"/>
              </a:spcBef>
            </a:pPr>
            <a:r>
              <a:rPr lang="ru-RU" sz="900" dirty="0">
                <a:solidFill>
                  <a:srgbClr val="1D1346"/>
                </a:solidFill>
              </a:rPr>
              <a:t>*  Список банков-участников размещен на сайте </a:t>
            </a:r>
            <a:r>
              <a:rPr lang="ru-RU" sz="900" u="sng" dirty="0">
                <a:solidFill>
                  <a:srgbClr val="1D1346"/>
                </a:solidFill>
                <a:hlinkClick r:id="rId3"/>
              </a:rPr>
              <a:t>https://sbp.nspk.ru/business/</a:t>
            </a:r>
            <a:endParaRPr lang="ru-RU" sz="900" dirty="0">
              <a:solidFill>
                <a:srgbClr val="1D1346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900" dirty="0">
                <a:solidFill>
                  <a:srgbClr val="1D1346"/>
                </a:solidFill>
              </a:rPr>
              <a:t>** Список поставщиков кассовых решений размещен на сайте </a:t>
            </a:r>
            <a:r>
              <a:rPr lang="en-US" sz="900" dirty="0">
                <a:solidFill>
                  <a:srgbClr val="1D1346"/>
                </a:solidFill>
                <a:hlinkClick r:id="rId4"/>
              </a:rPr>
              <a:t>https</a:t>
            </a:r>
            <a:r>
              <a:rPr lang="en-US" sz="900">
                <a:solidFill>
                  <a:srgbClr val="1D1346"/>
                </a:solidFill>
                <a:hlinkClick r:id="rId4"/>
              </a:rPr>
              <a:t>://sbp.nspk.ru/banks/#agents</a:t>
            </a:r>
            <a:endParaRPr lang="ru-RU" sz="900" dirty="0">
              <a:solidFill>
                <a:srgbClr val="1D1346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 flipH="1" flipV="1">
            <a:off x="1347982" y="2616649"/>
            <a:ext cx="2700000" cy="45719"/>
          </a:xfrm>
          <a:prstGeom prst="rect">
            <a:avLst/>
          </a:prstGeom>
          <a:solidFill>
            <a:srgbClr val="007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38048" y="1459426"/>
            <a:ext cx="1082392" cy="1082392"/>
            <a:chOff x="505264" y="2204864"/>
            <a:chExt cx="1082392" cy="1082392"/>
          </a:xfrm>
        </p:grpSpPr>
        <p:sp>
          <p:nvSpPr>
            <p:cNvPr id="83" name="Donut 44">
              <a:extLst>
                <a:ext uri="{FF2B5EF4-FFF2-40B4-BE49-F238E27FC236}">
                  <a16:creationId xmlns:a16="http://schemas.microsoft.com/office/drawing/2014/main" id="{AE2A8C97-0F12-48FD-86FB-B2C8FF47E29A}"/>
                </a:ext>
              </a:extLst>
            </p:cNvPr>
            <p:cNvSpPr/>
            <p:nvPr/>
          </p:nvSpPr>
          <p:spPr>
            <a:xfrm flipV="1">
              <a:off x="505264" y="2204864"/>
              <a:ext cx="1082392" cy="1082392"/>
            </a:xfrm>
            <a:prstGeom prst="donut">
              <a:avLst>
                <a:gd name="adj" fmla="val 10761"/>
              </a:avLst>
            </a:prstGeom>
            <a:solidFill>
              <a:srgbClr val="007C37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rgbClr val="007C37"/>
                </a:solidFill>
              </a:endParaRPr>
            </a:p>
          </p:txBody>
        </p:sp>
        <p:sp>
          <p:nvSpPr>
            <p:cNvPr id="84" name="Oval 28"/>
            <p:cNvSpPr/>
            <p:nvPr/>
          </p:nvSpPr>
          <p:spPr>
            <a:xfrm>
              <a:off x="585635" y="2285237"/>
              <a:ext cx="921649" cy="921646"/>
            </a:xfrm>
            <a:prstGeom prst="ellipse">
              <a:avLst/>
            </a:prstGeom>
            <a:solidFill>
              <a:srgbClr val="F5F1E8"/>
            </a:solidFill>
            <a:ln>
              <a:noFill/>
            </a:ln>
            <a:effectLst>
              <a:outerShdw blurRad="330200" dist="3429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41211" y="1645290"/>
            <a:ext cx="425772" cy="6412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7C37"/>
                </a:solidFill>
              </a:rPr>
              <a:t>1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5285107" y="1493624"/>
            <a:ext cx="335461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5B32E"/>
                </a:solidFill>
              </a:rPr>
              <a:t>ВЫБЕРИТЕ </a:t>
            </a:r>
            <a:br>
              <a:rPr lang="ru-RU" sz="2000" b="1" dirty="0">
                <a:solidFill>
                  <a:srgbClr val="65B32E"/>
                </a:solidFill>
              </a:rPr>
            </a:br>
            <a:r>
              <a:rPr lang="ru-RU" sz="2000" b="1" dirty="0">
                <a:solidFill>
                  <a:srgbClr val="65B32E"/>
                </a:solidFill>
              </a:rPr>
              <a:t>СЦЕНАРИИ ОПЛАТЫ </a:t>
            </a:r>
            <a:br>
              <a:rPr lang="ru-RU" sz="2000" b="1" dirty="0">
                <a:solidFill>
                  <a:srgbClr val="65B32E"/>
                </a:solidFill>
              </a:rPr>
            </a:br>
            <a:r>
              <a:rPr lang="ru-RU" sz="2000" b="1" dirty="0">
                <a:solidFill>
                  <a:srgbClr val="65B32E"/>
                </a:solidFill>
              </a:rPr>
              <a:t>И ОБУЧИТЕ КАССИРОВ</a:t>
            </a:r>
            <a:br>
              <a:rPr lang="ru-RU" sz="2400" b="1" dirty="0">
                <a:solidFill>
                  <a:srgbClr val="007C37"/>
                </a:solidFill>
              </a:rPr>
            </a:br>
            <a:endParaRPr lang="ru-RU" sz="2400" b="1" dirty="0">
              <a:solidFill>
                <a:srgbClr val="007C37"/>
              </a:solidFill>
            </a:endParaRP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кнопка </a:t>
            </a:r>
            <a:r>
              <a:rPr lang="en-US" sz="1400" b="1" dirty="0">
                <a:solidFill>
                  <a:srgbClr val="1D1346"/>
                </a:solidFill>
              </a:rPr>
              <a:t>/</a:t>
            </a:r>
            <a:r>
              <a:rPr lang="ru-RU" sz="1400" b="1" dirty="0">
                <a:solidFill>
                  <a:srgbClr val="1D1346"/>
                </a:solidFill>
              </a:rPr>
              <a:t> </a:t>
            </a:r>
            <a:r>
              <a:rPr lang="en-US" sz="1400" b="1" dirty="0">
                <a:solidFill>
                  <a:srgbClr val="1D1346"/>
                </a:solidFill>
              </a:rPr>
              <a:t>QR</a:t>
            </a:r>
            <a:r>
              <a:rPr lang="ru-RU" sz="1400" b="1" dirty="0">
                <a:solidFill>
                  <a:srgbClr val="1D1346"/>
                </a:solidFill>
              </a:rPr>
              <a:t> на сайте</a:t>
            </a: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QR на кассе</a:t>
            </a: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1D1346"/>
                </a:solidFill>
              </a:rPr>
              <a:t>NFC</a:t>
            </a:r>
            <a:r>
              <a:rPr lang="ru-RU" sz="1400" b="1" dirty="0">
                <a:solidFill>
                  <a:srgbClr val="1D1346"/>
                </a:solidFill>
              </a:rPr>
              <a:t> на кассе</a:t>
            </a: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привязка счета (подписка)</a:t>
            </a: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обучите кассиров</a:t>
            </a:r>
          </a:p>
        </p:txBody>
      </p:sp>
      <p:sp>
        <p:nvSpPr>
          <p:cNvPr id="80" name="Прямоугольник 79"/>
          <p:cNvSpPr/>
          <p:nvPr/>
        </p:nvSpPr>
        <p:spPr>
          <a:xfrm flipH="1" flipV="1">
            <a:off x="5370496" y="2636744"/>
            <a:ext cx="2952000" cy="45719"/>
          </a:xfrm>
          <a:prstGeom prst="rect">
            <a:avLst/>
          </a:prstGeom>
          <a:solidFill>
            <a:srgbClr val="65B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5B32E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9635331" y="1493624"/>
            <a:ext cx="23990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BBB21"/>
                </a:solidFill>
              </a:rPr>
              <a:t>НАЧНИТЕ ПРИНИМАТЬ ПЛАТЕЖИ</a:t>
            </a:r>
          </a:p>
          <a:p>
            <a:endParaRPr lang="ru-RU" sz="2400" b="1" dirty="0">
              <a:solidFill>
                <a:srgbClr val="007C37"/>
              </a:solidFill>
            </a:endParaRP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разместите </a:t>
            </a:r>
            <a:br>
              <a:rPr lang="ru-RU" sz="1400" b="1" dirty="0">
                <a:solidFill>
                  <a:srgbClr val="1D1346"/>
                </a:solidFill>
              </a:rPr>
            </a:br>
            <a:r>
              <a:rPr lang="en-US" sz="1400" b="1" dirty="0">
                <a:solidFill>
                  <a:srgbClr val="1D1346"/>
                </a:solidFill>
              </a:rPr>
              <a:t>QR</a:t>
            </a:r>
            <a:r>
              <a:rPr lang="ru-RU" sz="1400" b="1" dirty="0">
                <a:solidFill>
                  <a:srgbClr val="1D1346"/>
                </a:solidFill>
              </a:rPr>
              <a:t> </a:t>
            </a:r>
            <a:r>
              <a:rPr lang="en-US" sz="1400" b="1" dirty="0">
                <a:solidFill>
                  <a:srgbClr val="1D1346"/>
                </a:solidFill>
              </a:rPr>
              <a:t>/</a:t>
            </a:r>
            <a:r>
              <a:rPr lang="ru-RU" sz="1400" b="1" dirty="0">
                <a:solidFill>
                  <a:srgbClr val="1D1346"/>
                </a:solidFill>
              </a:rPr>
              <a:t> </a:t>
            </a:r>
            <a:r>
              <a:rPr lang="en-US" sz="1400" b="1" dirty="0">
                <a:solidFill>
                  <a:srgbClr val="1D1346"/>
                </a:solidFill>
              </a:rPr>
              <a:t>NFC</a:t>
            </a:r>
            <a:r>
              <a:rPr lang="ru-RU" sz="1400" b="1" dirty="0">
                <a:solidFill>
                  <a:srgbClr val="1D1346"/>
                </a:solidFill>
              </a:rPr>
              <a:t> / кнопку </a:t>
            </a:r>
            <a:br>
              <a:rPr lang="ru-RU" sz="1400" b="1" dirty="0">
                <a:solidFill>
                  <a:srgbClr val="1D1346"/>
                </a:solidFill>
              </a:rPr>
            </a:br>
            <a:r>
              <a:rPr lang="ru-RU" sz="1400" b="1" dirty="0">
                <a:solidFill>
                  <a:srgbClr val="1D1346"/>
                </a:solidFill>
              </a:rPr>
              <a:t>для оплаты</a:t>
            </a:r>
          </a:p>
          <a:p>
            <a:pPr marL="182563" indent="-1746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D1346"/>
                </a:solidFill>
              </a:rPr>
              <a:t>информируйте клиентов о возможности оплаты через СБП</a:t>
            </a:r>
          </a:p>
        </p:txBody>
      </p:sp>
      <p:sp>
        <p:nvSpPr>
          <p:cNvPr id="86" name="Прямоугольник 85"/>
          <p:cNvSpPr/>
          <p:nvPr/>
        </p:nvSpPr>
        <p:spPr>
          <a:xfrm flipH="1" flipV="1">
            <a:off x="9720720" y="2636743"/>
            <a:ext cx="2160000" cy="45719"/>
          </a:xfrm>
          <a:prstGeom prst="rect">
            <a:avLst/>
          </a:prstGeom>
          <a:solidFill>
            <a:srgbClr val="FBB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5B32E"/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482973" y="164529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65B32E"/>
                </a:solidFill>
              </a:rPr>
              <a:t>2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8853260" y="164529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BBB21"/>
                </a:solidFill>
              </a:rPr>
              <a:t>3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0" y="1124712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367515" y="6352507"/>
            <a:ext cx="6224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95D4"/>
                </a:solidFill>
              </a:rPr>
              <a:t>НАЧИНАЙТЕ ЗАРАБАТЫВАТЬ БОЛЬШЕ</a:t>
            </a:r>
            <a:endParaRPr lang="ru-RU" sz="900" u="sng" dirty="0">
              <a:solidFill>
                <a:srgbClr val="0095D4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H="1" flipV="1">
            <a:off x="1349649" y="5982789"/>
            <a:ext cx="10512000" cy="45719"/>
          </a:xfrm>
          <a:prstGeom prst="rect">
            <a:avLst/>
          </a:prstGeom>
          <a:solidFill>
            <a:srgbClr val="009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5821943" y="6028507"/>
            <a:ext cx="1322403" cy="324000"/>
          </a:xfrm>
          <a:prstGeom prst="downArrow">
            <a:avLst>
              <a:gd name="adj1" fmla="val 50000"/>
              <a:gd name="adj2" fmla="val 65507"/>
            </a:avLst>
          </a:prstGeom>
          <a:solidFill>
            <a:srgbClr val="009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59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Мобильное приложение СБП</a:t>
            </a:r>
            <a:br>
              <a:rPr lang="ru-RU" dirty="0"/>
            </a:br>
            <a:r>
              <a:rPr lang="ru-RU" dirty="0"/>
              <a:t>– </a:t>
            </a:r>
            <a:r>
              <a:rPr lang="ru-RU" b="1" dirty="0" err="1">
                <a:solidFill>
                  <a:srgbClr val="018A42"/>
                </a:solidFill>
              </a:rPr>
              <a:t>СБПэй</a:t>
            </a:r>
            <a:endParaRPr lang="ru-RU" b="1" dirty="0">
              <a:solidFill>
                <a:srgbClr val="018A4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"/>
          <a:stretch/>
        </p:blipFill>
        <p:spPr>
          <a:xfrm>
            <a:off x="5781268" y="4312001"/>
            <a:ext cx="4975631" cy="2408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"/>
          <a:stretch/>
        </p:blipFill>
        <p:spPr>
          <a:xfrm>
            <a:off x="736858" y="4314705"/>
            <a:ext cx="4982298" cy="2415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"/>
          <a:stretch/>
        </p:blipFill>
        <p:spPr>
          <a:xfrm>
            <a:off x="754349" y="1915517"/>
            <a:ext cx="5026921" cy="23991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"/>
          <a:stretch/>
        </p:blipFill>
        <p:spPr>
          <a:xfrm>
            <a:off x="5781269" y="1712131"/>
            <a:ext cx="5370665" cy="2602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1245" y="2414795"/>
            <a:ext cx="2462982" cy="59862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ru-RU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rgbClr val="1D1346"/>
                </a:solidFill>
                <a:latin typeface="SBPCirce Bold" panose="020B0602020203020203" pitchFamily="34" charset="-52"/>
                <a:cs typeface="Arial" panose="020B0604020202020204" pitchFamily="34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ru-RU" sz="1800" dirty="0">
                <a:latin typeface="SBPCirce" panose="020B0502020203020203" pitchFamily="34" charset="-52"/>
              </a:rPr>
              <a:t>Нужен</a:t>
            </a:r>
            <a:r>
              <a:rPr lang="ru-RU" sz="1800" dirty="0"/>
              <a:t> </a:t>
            </a:r>
            <a:r>
              <a:rPr lang="ru-RU" sz="1800" dirty="0">
                <a:latin typeface="SBPCirce" panose="020B0502020203020203" pitchFamily="34" charset="-52"/>
              </a:rPr>
              <a:t>только номер телефона и счета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3246" y="448307"/>
            <a:ext cx="4445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D1346"/>
                </a:solidFill>
              </a:rPr>
              <a:t>Система быстрых платежей. Выгодно и удобно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918524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sp>
        <p:nvSpPr>
          <p:cNvPr id="17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 txBox="1">
            <a:spLocks/>
          </p:cNvSpPr>
          <p:nvPr/>
        </p:nvSpPr>
        <p:spPr>
          <a:xfrm>
            <a:off x="11151934" y="407211"/>
            <a:ext cx="744537" cy="3240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0AA99AE-6A35-4C1E-8082-A4A87B5CA521}" type="slidenum">
              <a:rPr lang="ru-RU" sz="1600" b="1" smtClean="0">
                <a:solidFill>
                  <a:schemeClr val="tx2"/>
                </a:solidFill>
              </a:rPr>
              <a:pPr algn="r"/>
              <a:t>8</a:t>
            </a:fld>
            <a:endParaRPr lang="ru-R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94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512332" y="3018324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3910032" y="3018324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7155332" y="3018324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10400632" y="3018324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512332" y="6124512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2134982" y="4703035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3757632" y="6124512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5550387" y="4558655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7002932" y="6124512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8625582" y="4703035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10248232" y="6124512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11077386" y="4797601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1000827" y="4460533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6364743" y="2844136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11758612" y="2647932"/>
            <a:ext cx="258264" cy="28876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Равнобедренный треугольник 30"/>
          <p:cNvSpPr/>
          <p:nvPr/>
        </p:nvSpPr>
        <p:spPr>
          <a:xfrm rot="1215866">
            <a:off x="5887635" y="5524472"/>
            <a:ext cx="315275" cy="271789"/>
          </a:xfrm>
          <a:prstGeom prst="triangle">
            <a:avLst/>
          </a:prstGeom>
          <a:solidFill>
            <a:srgbClr val="FB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 rot="20152556">
            <a:off x="5927241" y="3595156"/>
            <a:ext cx="315275" cy="271789"/>
          </a:xfrm>
          <a:prstGeom prst="triangle">
            <a:avLst/>
          </a:prstGeom>
          <a:solidFill>
            <a:srgbClr val="06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 rot="19206582">
            <a:off x="764134" y="5258463"/>
            <a:ext cx="315275" cy="271789"/>
          </a:xfrm>
          <a:prstGeom prst="triangle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 rot="2083326">
            <a:off x="11394003" y="5787132"/>
            <a:ext cx="315275" cy="271789"/>
          </a:xfrm>
          <a:prstGeom prst="triangle">
            <a:avLst/>
          </a:prstGeom>
          <a:solidFill>
            <a:srgbClr val="E40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 rot="20923567">
            <a:off x="11048881" y="1442711"/>
            <a:ext cx="315275" cy="271789"/>
          </a:xfrm>
          <a:prstGeom prst="triangle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 rot="2151705">
            <a:off x="894088" y="1857428"/>
            <a:ext cx="315275" cy="271789"/>
          </a:xfrm>
          <a:prstGeom prst="triangle">
            <a:avLst/>
          </a:prstGeom>
          <a:solidFill>
            <a:srgbClr val="06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 rot="2151705">
            <a:off x="5857832" y="1857429"/>
            <a:ext cx="315275" cy="271789"/>
          </a:xfrm>
          <a:prstGeom prst="triangle">
            <a:avLst/>
          </a:prstGeom>
          <a:solidFill>
            <a:srgbClr val="E40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 rot="19399539">
            <a:off x="11256477" y="3609847"/>
            <a:ext cx="315275" cy="271789"/>
          </a:xfrm>
          <a:prstGeom prst="triangle">
            <a:avLst/>
          </a:prstGeom>
          <a:solidFill>
            <a:srgbClr val="FB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8572656" y="1538842"/>
            <a:ext cx="258264" cy="28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Descriptor_blue.png" descr="Descriptor_blue.png"/>
          <p:cNvPicPr>
            <a:picLocks noChangeAspect="1"/>
          </p:cNvPicPr>
          <p:nvPr/>
        </p:nvPicPr>
        <p:blipFill rotWithShape="1">
          <a:blip r:embed="rId2"/>
          <a:srcRect r="56719"/>
          <a:stretch/>
        </p:blipFill>
        <p:spPr>
          <a:xfrm>
            <a:off x="3608483" y="1683429"/>
            <a:ext cx="258264" cy="28876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Заголовок 1">
            <a:extLst>
              <a:ext uri="{FF2B5EF4-FFF2-40B4-BE49-F238E27FC236}">
                <a16:creationId xmlns:a16="http://schemas.microsoft.com/office/drawing/2014/main" id="{4E23579C-AE5A-4DDB-ADB9-42EEB823A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</p:spPr>
        <p:txBody>
          <a:bodyPr/>
          <a:lstStyle/>
          <a:p>
            <a:r>
              <a:rPr lang="ru-RU" dirty="0"/>
              <a:t>Перспективы СБП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5FE3BAE2-535B-4051-B407-118FAF573021}"/>
              </a:ext>
            </a:extLst>
          </p:cNvPr>
          <p:cNvSpPr/>
          <p:nvPr/>
        </p:nvSpPr>
        <p:spPr>
          <a:xfrm>
            <a:off x="1109072" y="2474209"/>
            <a:ext cx="2921294" cy="3010891"/>
          </a:xfrm>
          <a:prstGeom prst="roundRect">
            <a:avLst>
              <a:gd name="adj" fmla="val 3903"/>
            </a:avLst>
          </a:prstGeom>
          <a:solidFill>
            <a:srgbClr val="D1E8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3B7E59-F99B-4693-A5DA-C0C7A6541458}"/>
              </a:ext>
            </a:extLst>
          </p:cNvPr>
          <p:cNvSpPr txBox="1"/>
          <p:nvPr/>
        </p:nvSpPr>
        <p:spPr>
          <a:xfrm>
            <a:off x="1149864" y="2542240"/>
            <a:ext cx="28474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Franklin Gothic Book" panose="020B0503020102020204" pitchFamily="34" charset="0"/>
              </a:rPr>
              <a:t>Государственные платежи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AD17D28-9AD9-4264-8556-0D32132B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50" y="3590631"/>
            <a:ext cx="1598362" cy="15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5FE3BAE2-535B-4051-B407-118FAF573021}"/>
              </a:ext>
            </a:extLst>
          </p:cNvPr>
          <p:cNvSpPr/>
          <p:nvPr/>
        </p:nvSpPr>
        <p:spPr>
          <a:xfrm>
            <a:off x="8308734" y="2474209"/>
            <a:ext cx="2921294" cy="3010891"/>
          </a:xfrm>
          <a:prstGeom prst="roundRect">
            <a:avLst>
              <a:gd name="adj" fmla="val 3600"/>
            </a:avLst>
          </a:prstGeom>
          <a:solidFill>
            <a:srgbClr val="D1E8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5FE3BAE2-535B-4051-B407-118FAF573021}"/>
              </a:ext>
            </a:extLst>
          </p:cNvPr>
          <p:cNvSpPr/>
          <p:nvPr/>
        </p:nvSpPr>
        <p:spPr>
          <a:xfrm>
            <a:off x="4760289" y="2476579"/>
            <a:ext cx="2921294" cy="3010891"/>
          </a:xfrm>
          <a:prstGeom prst="roundRect">
            <a:avLst>
              <a:gd name="adj" fmla="val 3600"/>
            </a:avLst>
          </a:prstGeom>
          <a:solidFill>
            <a:srgbClr val="D1E8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5D0B8E-3B96-41E1-B338-E8FB9E4BC580}"/>
              </a:ext>
            </a:extLst>
          </p:cNvPr>
          <p:cNvSpPr txBox="1"/>
          <p:nvPr/>
        </p:nvSpPr>
        <p:spPr>
          <a:xfrm>
            <a:off x="4888912" y="2561486"/>
            <a:ext cx="2756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Franklin Gothic Book" panose="020B0503020102020204" pitchFamily="34" charset="0"/>
              </a:rPr>
              <a:t>Трансграничные операции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5B40335-6669-4EBD-8594-6F143AECC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43" y="3576076"/>
            <a:ext cx="1650831" cy="165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D4E2727-BEEF-4BAD-B8D2-597D9E0FA6DA}"/>
              </a:ext>
            </a:extLst>
          </p:cNvPr>
          <p:cNvSpPr txBox="1"/>
          <p:nvPr/>
        </p:nvSpPr>
        <p:spPr>
          <a:xfrm>
            <a:off x="8321838" y="2561486"/>
            <a:ext cx="2860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Franklin Gothic Book" panose="020B0503020102020204" pitchFamily="34" charset="0"/>
              </a:rPr>
              <a:t>Оплата по </a:t>
            </a:r>
            <a:r>
              <a:rPr lang="en-US" sz="2600" dirty="0">
                <a:latin typeface="Franklin Gothic Book" panose="020B0503020102020204" pitchFamily="34" charset="0"/>
              </a:rPr>
              <a:t>NFC </a:t>
            </a:r>
            <a:endParaRPr lang="ru-RU" sz="2600" dirty="0">
              <a:latin typeface="Franklin Gothic Book" panose="020B0503020102020204" pitchFamily="34" charset="0"/>
            </a:endParaRPr>
          </a:p>
          <a:p>
            <a:pPr algn="ctr"/>
            <a:r>
              <a:rPr lang="en-US" sz="2600" dirty="0">
                <a:latin typeface="Franklin Gothic Book" panose="020B0503020102020204" pitchFamily="34" charset="0"/>
              </a:rPr>
              <a:t>(</a:t>
            </a:r>
            <a:r>
              <a:rPr lang="ru-RU" sz="2600" dirty="0">
                <a:latin typeface="Franklin Gothic Book" panose="020B0503020102020204" pitchFamily="34" charset="0"/>
              </a:rPr>
              <a:t>в одно касание)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A2D4003A-8A17-4367-8F9E-7BF1802D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6796" y="3572930"/>
            <a:ext cx="1545726" cy="15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C7C7331-DA19-40DD-9CE6-8AE471B85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12" y="3970508"/>
            <a:ext cx="750570" cy="7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393246" y="448307"/>
            <a:ext cx="4445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D1346"/>
                </a:solidFill>
              </a:rPr>
              <a:t>Система быстрых платежей. Выгодно и удобно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0" y="918524"/>
            <a:ext cx="12192000" cy="0"/>
          </a:xfrm>
          <a:prstGeom prst="line">
            <a:avLst/>
          </a:prstGeom>
          <a:ln w="12700">
            <a:solidFill>
              <a:srgbClr val="1D13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7"/>
          <a:srcRect r="59470"/>
          <a:stretch/>
        </p:blipFill>
        <p:spPr>
          <a:xfrm>
            <a:off x="11214219" y="351738"/>
            <a:ext cx="349300" cy="433189"/>
          </a:xfrm>
          <a:prstGeom prst="rect">
            <a:avLst/>
          </a:prstGeom>
        </p:spPr>
      </p:pic>
      <p:sp>
        <p:nvSpPr>
          <p:cNvPr id="51" name="Номер слайда 21">
            <a:extLst>
              <a:ext uri="{FF2B5EF4-FFF2-40B4-BE49-F238E27FC236}">
                <a16:creationId xmlns:a16="http://schemas.microsoft.com/office/drawing/2014/main" id="{9880DF66-14B3-4AA5-A2A1-FC8C69148028}"/>
              </a:ext>
            </a:extLst>
          </p:cNvPr>
          <p:cNvSpPr txBox="1">
            <a:spLocks/>
          </p:cNvSpPr>
          <p:nvPr/>
        </p:nvSpPr>
        <p:spPr>
          <a:xfrm>
            <a:off x="11151934" y="407211"/>
            <a:ext cx="744537" cy="3240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0AA99AE-6A35-4C1E-8082-A4A87B5CA521}" type="slidenum">
              <a:rPr lang="ru-RU" sz="1600" b="1" smtClean="0">
                <a:solidFill>
                  <a:schemeClr val="tx2"/>
                </a:solidFill>
              </a:rPr>
              <a:pPr algn="r"/>
              <a:t>9</a:t>
            </a:fld>
            <a:endParaRPr lang="ru-R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83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53CCCCADF644845B44679F97B4379F0" ma:contentTypeVersion="1" ma:contentTypeDescription="Создание документа." ma:contentTypeScope="" ma:versionID="46265a73d459bdff94de0468751f4ccb">
  <xsd:schema xmlns:xsd="http://www.w3.org/2001/XMLSchema" xmlns:xs="http://www.w3.org/2001/XMLSchema" xmlns:p="http://schemas.microsoft.com/office/2006/metadata/properties" xmlns:ns2="b8a301b8-fba3-4a56-9ee3-0e2775d83ffb" targetNamespace="http://schemas.microsoft.com/office/2006/metadata/properties" ma:root="true" ma:fieldsID="7c95ad6c5f32494a945af1673268ec41" ns2:_="">
    <xsd:import namespace="b8a301b8-fba3-4a56-9ee3-0e2775d83ff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301b8-fba3-4a56-9ee3-0e2775d83f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24FC562-063A-458C-8172-F6BB87557D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56E3D5-E39D-444D-9600-2B9B0AD40D1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b8a301b8-fba3-4a56-9ee3-0e2775d83ff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515137-52CB-4B67-93AE-D5941C2B56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a301b8-fba3-4a56-9ee3-0e2775d83f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F15C9FB-5256-4646-A682-8F86A2CBBE3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2928</TotalTime>
  <Words>534</Words>
  <Application>Microsoft Office PowerPoint</Application>
  <PresentationFormat>Широкоэкранный</PresentationFormat>
  <Paragraphs>125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Calibri</vt:lpstr>
      <vt:lpstr>Franklin Gothic Book</vt:lpstr>
      <vt:lpstr>Gill Sans</vt:lpstr>
      <vt:lpstr>Helvetica Neue Medium</vt:lpstr>
      <vt:lpstr>SBPCirce</vt:lpstr>
      <vt:lpstr>SBPCirce Bold</vt:lpstr>
      <vt:lpstr>Тема Office</vt:lpstr>
      <vt:lpstr>think-cell Slide</vt:lpstr>
      <vt:lpstr>Презентация PowerPoint</vt:lpstr>
      <vt:lpstr>Система быстрых платежей – это экосистема сервисов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Мобильное приложение СБП – СБПэй</vt:lpstr>
      <vt:lpstr>Перспективы СБП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brodik</dc:creator>
  <cp:lastModifiedBy>Сайфутдинов Руслан Андреевич</cp:lastModifiedBy>
  <cp:revision>188</cp:revision>
  <cp:lastPrinted>2022-08-04T13:51:06Z</cp:lastPrinted>
  <dcterms:created xsi:type="dcterms:W3CDTF">2018-11-05T17:34:13Z</dcterms:created>
  <dcterms:modified xsi:type="dcterms:W3CDTF">2022-10-25T06:50:37Z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0x010100653CCCCADF644845B44679F97B4379F0</vt:lpwstr>
  </property>
</Properties>
</file>