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7" r:id="rId2"/>
    <p:sldMasterId id="2147483700" r:id="rId3"/>
    <p:sldMasterId id="2147483712" r:id="rId4"/>
  </p:sldMasterIdLst>
  <p:notesMasterIdLst>
    <p:notesMasterId r:id="rId34"/>
  </p:notesMasterIdLst>
  <p:sldIdLst>
    <p:sldId id="278" r:id="rId5"/>
    <p:sldId id="296" r:id="rId6"/>
    <p:sldId id="297" r:id="rId7"/>
    <p:sldId id="298" r:id="rId8"/>
    <p:sldId id="279" r:id="rId9"/>
    <p:sldId id="283" r:id="rId10"/>
    <p:sldId id="295" r:id="rId11"/>
    <p:sldId id="288" r:id="rId12"/>
    <p:sldId id="292" r:id="rId13"/>
    <p:sldId id="317" r:id="rId14"/>
    <p:sldId id="318" r:id="rId15"/>
    <p:sldId id="299" r:id="rId16"/>
    <p:sldId id="319" r:id="rId17"/>
    <p:sldId id="330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1" r:id="rId29"/>
    <p:sldId id="332" r:id="rId30"/>
    <p:sldId id="333" r:id="rId31"/>
    <p:sldId id="334" r:id="rId32"/>
    <p:sldId id="291" r:id="rId3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A6C2"/>
    <a:srgbClr val="D0D3EB"/>
    <a:srgbClr val="FFB37A"/>
    <a:srgbClr val="4E67C8"/>
    <a:srgbClr val="DBEEF4"/>
    <a:srgbClr val="B7DEE8"/>
    <a:srgbClr val="93CDDD"/>
    <a:srgbClr val="009999"/>
    <a:srgbClr val="33CCCC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16" autoAdjust="0"/>
    <p:restoredTop sz="94356" autoAdjust="0"/>
  </p:normalViewPr>
  <p:slideViewPr>
    <p:cSldViewPr snapToGrid="0" showGuides="1">
      <p:cViewPr varScale="1">
        <p:scale>
          <a:sx n="63" d="100"/>
          <a:sy n="63" d="100"/>
        </p:scale>
        <p:origin x="72" y="32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6350" cap="flat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КОНСОЛИДИРОВАННЫЙ БЮДЖЕТ АЗНАКАЕВСКОГО РАЙОНА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1.1453113298886444E-3"/>
                  <c:y val="0.110289172831203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2828612366043735E-4"/>
                  <c:y val="0.107599193006052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8755712127531206E-3"/>
                  <c:y val="0.126429051782111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2906226597771608E-3"/>
                  <c:y val="0.115669132481506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996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1962.8</c:v>
                </c:pt>
                <c:pt idx="1">
                  <c:v>2223.6</c:v>
                </c:pt>
                <c:pt idx="2">
                  <c:v>2225.6</c:v>
                </c:pt>
                <c:pt idx="3">
                  <c:v>2246.1999999999998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6"/>
        <c:shape val="box"/>
        <c:axId val="-760376896"/>
        <c:axId val="-760386144"/>
        <c:axId val="0"/>
      </c:bar3DChart>
      <c:catAx>
        <c:axId val="-76037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33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998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760386144"/>
        <c:crosses val="autoZero"/>
        <c:auto val="1"/>
        <c:lblAlgn val="ctr"/>
        <c:lblOffset val="100"/>
        <c:noMultiLvlLbl val="0"/>
      </c:catAx>
      <c:valAx>
        <c:axId val="-760386144"/>
        <c:scaling>
          <c:orientation val="minMax"/>
          <c:min val="0"/>
        </c:scaling>
        <c:delete val="1"/>
        <c:axPos val="l"/>
        <c:numFmt formatCode="0.0" sourceLinked="1"/>
        <c:majorTickMark val="out"/>
        <c:minorTickMark val="none"/>
        <c:tickLblPos val="none"/>
        <c:crossAx val="-760376896"/>
        <c:crosses val="autoZero"/>
        <c:crossBetween val="between"/>
      </c:valAx>
      <c:spPr>
        <a:noFill/>
        <a:ln w="2537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587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59842462877484E-2"/>
          <c:y val="0.10005686839907565"/>
          <c:w val="0.97480315074245028"/>
          <c:h val="0.8999431316009242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КОНСОЛИДИРОВАННЫЙ БЮДЖЕТ АЗНАКАЕВСКОГО РАЙОНА</c:v>
                </c:pt>
              </c:strCache>
            </c:strRef>
          </c:tx>
          <c:spPr>
            <a:ln w="4445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square"/>
            <c:size val="18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0.00</c:formatCode>
                <c:ptCount val="4"/>
                <c:pt idx="0">
                  <c:v>1567.8</c:v>
                </c:pt>
                <c:pt idx="1">
                  <c:v>1713.1</c:v>
                </c:pt>
                <c:pt idx="2">
                  <c:v>1722.5</c:v>
                </c:pt>
                <c:pt idx="3">
                  <c:v>1739.2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760381792"/>
        <c:axId val="-760383968"/>
      </c:lineChart>
      <c:catAx>
        <c:axId val="-7603817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-760383968"/>
        <c:crosses val="autoZero"/>
        <c:auto val="1"/>
        <c:lblAlgn val="ctr"/>
        <c:lblOffset val="100"/>
        <c:noMultiLvlLbl val="0"/>
      </c:catAx>
      <c:valAx>
        <c:axId val="-760383968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one"/>
        <c:crossAx val="-7603817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87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7635270541082167E-2"/>
          <c:y val="0"/>
          <c:w val="0.96472945891783746"/>
          <c:h val="0.9448071655075205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8EB44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</c:dPt>
          <c:dLbls>
            <c:dLbl>
              <c:idx val="0"/>
              <c:layout>
                <c:manualLayout>
                  <c:x val="3.2064128256513212E-3"/>
                  <c:y val="-1.4649533838944979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178,7</a:t>
                    </a:r>
                  </a:p>
                </c:rich>
              </c:tx>
              <c:numFmt formatCode="#,##0.0" sourceLinked="0"/>
              <c:spPr>
                <a:solidFill>
                  <a:srgbClr val="FFFFFF"/>
                </a:solidFill>
                <a:ln w="25179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1.8404907975460127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179,1</a:t>
                    </a:r>
                  </a:p>
                </c:rich>
              </c:tx>
              <c:numFmt formatCode="#,##0.0" sourceLinked="0"/>
              <c:spPr>
                <a:solidFill>
                  <a:srgbClr val="FFFFFF"/>
                </a:solidFill>
                <a:ln w="25179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032064128256515E-3"/>
                  <c:y val="-1.1685908893290181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201,4</a:t>
                    </a:r>
                  </a:p>
                </c:rich>
              </c:tx>
              <c:numFmt formatCode="#,##0.0" sourceLinked="0"/>
              <c:spPr>
                <a:solidFill>
                  <a:srgbClr val="FFFFFF"/>
                </a:solidFill>
                <a:ln w="25179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1.226993865030674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201,6</a:t>
                    </a:r>
                  </a:p>
                </c:rich>
              </c:tx>
              <c:numFmt formatCode="#,##0.0" sourceLinked="0"/>
              <c:spPr>
                <a:solidFill>
                  <a:srgbClr val="FFFFFF"/>
                </a:solidFill>
                <a:ln w="25117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8783556064285457E-17"/>
                  <c:y val="-1.0065697309308733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201,3</a:t>
                    </a:r>
                  </a:p>
                </c:rich>
              </c:tx>
              <c:numFmt formatCode="#,##0.0" sourceLinked="0"/>
              <c:spPr>
                <a:solidFill>
                  <a:srgbClr val="FFFFFF"/>
                </a:solidFill>
                <a:ln w="25179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6.1349693251533987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201,5</a:t>
                    </a:r>
                  </a:p>
                </c:rich>
              </c:tx>
              <c:numFmt formatCode="#,##0.0" sourceLinked="0"/>
              <c:spPr>
                <a:solidFill>
                  <a:srgbClr val="FFFFFF"/>
                </a:solidFill>
                <a:ln w="25117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3.2064128256513134E-3"/>
                  <c:y val="-8.38027148446935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202,0</a:t>
                    </a:r>
                  </a:p>
                </c:rich>
              </c:tx>
              <c:numFmt formatCode="#,##0.0" sourceLinked="0"/>
              <c:spPr>
                <a:solidFill>
                  <a:srgbClr val="FFFFFF"/>
                </a:solidFill>
                <a:ln w="25179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202,3</a:t>
                    </a:r>
                  </a:p>
                </c:rich>
              </c:tx>
              <c:numFmt formatCode="#,##0.0" sourceLinked="0"/>
              <c:spPr>
                <a:solidFill>
                  <a:srgbClr val="FFFFFF"/>
                </a:solidFill>
                <a:ln w="25117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 formatCode="#,##0.00">
                  <c:v>178700</c:v>
                </c:pt>
                <c:pt idx="1">
                  <c:v>179100</c:v>
                </c:pt>
                <c:pt idx="2">
                  <c:v>201400</c:v>
                </c:pt>
                <c:pt idx="3" formatCode="#,##0.00">
                  <c:v>201600</c:v>
                </c:pt>
                <c:pt idx="4" formatCode="#,##0.00">
                  <c:v>201300</c:v>
                </c:pt>
                <c:pt idx="5" formatCode="#,##0.00">
                  <c:v>201500</c:v>
                </c:pt>
                <c:pt idx="6">
                  <c:v>202000</c:v>
                </c:pt>
                <c:pt idx="7">
                  <c:v>202200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shape val="box"/>
        <c:axId val="-928583248"/>
        <c:axId val="-928585968"/>
        <c:axId val="0"/>
      </c:bar3DChart>
      <c:catAx>
        <c:axId val="-9285832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928585968"/>
        <c:crosses val="autoZero"/>
        <c:auto val="1"/>
        <c:lblAlgn val="ctr"/>
        <c:lblOffset val="100"/>
        <c:noMultiLvlLbl val="0"/>
      </c:catAx>
      <c:valAx>
        <c:axId val="-928585968"/>
        <c:scaling>
          <c:orientation val="minMax"/>
          <c:min val="0"/>
        </c:scaling>
        <c:delete val="1"/>
        <c:axPos val="l"/>
        <c:numFmt formatCode="#,##0.00" sourceLinked="1"/>
        <c:majorTickMark val="out"/>
        <c:minorTickMark val="none"/>
        <c:tickLblPos val="nextTo"/>
        <c:crossAx val="-928583248"/>
        <c:crosses val="autoZero"/>
        <c:crossBetween val="between"/>
      </c:valAx>
      <c:spPr>
        <a:noFill/>
        <a:ln w="2534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107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C7744D-F836-439D-91A5-1D81A2E1704D}" type="doc">
      <dgm:prSet loTypeId="urn:microsoft.com/office/officeart/2005/8/layout/hList6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DB25C4B-1BAA-42B9-B3FF-E35F9F0E1582}">
      <dgm:prSet phldrT="[Текст]" custT="1"/>
      <dgm:spPr/>
      <dgm:t>
        <a:bodyPr/>
        <a:lstStyle/>
        <a:p>
          <a:r>
            <a:rPr lang="ru-RU" sz="2000" b="1" u="sng" dirty="0" smtClean="0">
              <a:latin typeface="Calibri" panose="020F0502020204030204" pitchFamily="34" charset="0"/>
            </a:rPr>
            <a:t>Дотации</a:t>
          </a:r>
        </a:p>
        <a:p>
          <a:r>
            <a:rPr lang="ru-RU" sz="1300" dirty="0" smtClean="0">
              <a:latin typeface="Calibri" panose="020F0502020204030204" pitchFamily="34" charset="0"/>
            </a:rPr>
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</a:r>
          <a:endParaRPr lang="ru-RU" sz="1300" dirty="0">
            <a:latin typeface="Calibri" panose="020F0502020204030204" pitchFamily="34" charset="0"/>
          </a:endParaRPr>
        </a:p>
      </dgm:t>
    </dgm:pt>
    <dgm:pt modelId="{06D64B06-4BF8-40A5-B013-0B15CE50543A}" type="parTrans" cxnId="{4BA6E0F1-310A-4C22-819D-131DC84A8E2E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1F3C84FA-B09B-4E9F-8ED1-AB88B9B06064}" type="sibTrans" cxnId="{4BA6E0F1-310A-4C22-819D-131DC84A8E2E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7B6CAEFA-3528-48B9-9902-08F0A062BD4F}">
      <dgm:prSet phldrT="[Текст]" custT="1"/>
      <dgm:spPr/>
      <dgm:t>
        <a:bodyPr/>
        <a:lstStyle/>
        <a:p>
          <a:r>
            <a:rPr lang="ru-RU" sz="2000" b="1" u="sng" dirty="0" smtClean="0">
              <a:latin typeface="Calibri" panose="020F0502020204030204" pitchFamily="34" charset="0"/>
            </a:rPr>
            <a:t>Субсидии</a:t>
          </a:r>
        </a:p>
        <a:p>
          <a:r>
            <a:rPr lang="ru-RU" sz="1300" dirty="0" smtClean="0">
              <a:latin typeface="Calibri" panose="020F0502020204030204" pitchFamily="34" charset="0"/>
            </a:rPr>
            <a:t>межбюджетные трансферты, предоставляемые в целях </a:t>
          </a:r>
          <a:r>
            <a:rPr lang="ru-RU" sz="1300" dirty="0" err="1" smtClean="0">
              <a:latin typeface="Calibri" panose="020F0502020204030204" pitchFamily="34" charset="0"/>
            </a:rPr>
            <a:t>софинансирования</a:t>
          </a:r>
          <a:r>
            <a:rPr lang="ru-RU" sz="1300" dirty="0" smtClean="0">
              <a:latin typeface="Calibri" panose="020F0502020204030204" pitchFamily="34" charset="0"/>
            </a:rPr>
            <a:t> расходных обязательств, возникающих при выполнении полномочий органов государственной власти субъектов РФ по предметам ведения субъектов РФ и предметам совместного ведения РФ и субъектов РФ, и расходных обязательств по выполнению полномочий органов местного самоуправления по вопросам местного значения</a:t>
          </a:r>
          <a:endParaRPr lang="ru-RU" sz="1300" dirty="0">
            <a:latin typeface="Calibri" panose="020F0502020204030204" pitchFamily="34" charset="0"/>
          </a:endParaRPr>
        </a:p>
      </dgm:t>
    </dgm:pt>
    <dgm:pt modelId="{41634348-D1E7-4274-A1BB-76B4746F8EDD}" type="parTrans" cxnId="{33BF778F-D717-4F8A-B661-3F770DD7E055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D0160E50-FA55-4EE4-ADFB-18EF75F3F5DF}" type="sibTrans" cxnId="{33BF778F-D717-4F8A-B661-3F770DD7E055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AFE1F283-94EA-4454-B022-26D31AC9622F}">
      <dgm:prSet phldrT="[Текст]" custT="1"/>
      <dgm:spPr/>
      <dgm:t>
        <a:bodyPr/>
        <a:lstStyle/>
        <a:p>
          <a:r>
            <a:rPr lang="ru-RU" sz="2000" b="1" u="sng" dirty="0" smtClean="0">
              <a:latin typeface="Calibri" panose="020F0502020204030204" pitchFamily="34" charset="0"/>
            </a:rPr>
            <a:t>Субвенции</a:t>
          </a:r>
        </a:p>
        <a:p>
          <a:r>
            <a:rPr lang="ru-RU" sz="1300" dirty="0" smtClean="0">
              <a:latin typeface="Calibri" panose="020F0502020204030204" pitchFamily="34" charset="0"/>
            </a:rPr>
            <a:t>межбюджетные трансферты, предоставляемые бюджетам субъектов Российской Федерации в целях финансового обеспечения расходных обязательств субъектов РФ и (или) муниципальных образований, возникающих при выполнении полномочий РФ, переданных для осуществления органам государственной власти субъектов РФ и (или) органам местного самоуправления</a:t>
          </a:r>
          <a:endParaRPr lang="ru-RU" sz="1300" dirty="0">
            <a:latin typeface="Calibri" panose="020F0502020204030204" pitchFamily="34" charset="0"/>
          </a:endParaRPr>
        </a:p>
      </dgm:t>
    </dgm:pt>
    <dgm:pt modelId="{9F44084B-64AD-4AE5-9274-8455853CB4FC}" type="parTrans" cxnId="{A2E79C78-AC4B-4CB9-9F00-6D496AB00DA2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9F47433D-9D35-45D8-A90D-036B500AB0B4}" type="sibTrans" cxnId="{A2E79C78-AC4B-4CB9-9F00-6D496AB00DA2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CA99139A-4EAB-4B57-BC26-79E8E6CBF799}" type="pres">
      <dgm:prSet presAssocID="{67C7744D-F836-439D-91A5-1D81A2E1704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1DE6D5-C40A-46BA-9C58-60AEC490E658}" type="pres">
      <dgm:prSet presAssocID="{8DB25C4B-1BAA-42B9-B3FF-E35F9F0E158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48FA2-7F3B-42DC-B7B9-571E34DC36CA}" type="pres">
      <dgm:prSet presAssocID="{1F3C84FA-B09B-4E9F-8ED1-AB88B9B06064}" presName="sibTrans" presStyleCnt="0"/>
      <dgm:spPr/>
    </dgm:pt>
    <dgm:pt modelId="{6EE0C736-319D-4155-B3CC-DB160B1B3EE1}" type="pres">
      <dgm:prSet presAssocID="{7B6CAEFA-3528-48B9-9902-08F0A062BD4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86B043-D67A-4CEF-86A9-AAB2B53A8E3C}" type="pres">
      <dgm:prSet presAssocID="{D0160E50-FA55-4EE4-ADFB-18EF75F3F5DF}" presName="sibTrans" presStyleCnt="0"/>
      <dgm:spPr/>
    </dgm:pt>
    <dgm:pt modelId="{18EB1483-3729-428B-9B16-664868120BEA}" type="pres">
      <dgm:prSet presAssocID="{AFE1F283-94EA-4454-B022-26D31AC9622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25C1D7-CBAD-41EE-B99B-E15A5B32DFCA}" type="presOf" srcId="{67C7744D-F836-439D-91A5-1D81A2E1704D}" destId="{CA99139A-4EAB-4B57-BC26-79E8E6CBF799}" srcOrd="0" destOrd="0" presId="urn:microsoft.com/office/officeart/2005/8/layout/hList6"/>
    <dgm:cxn modelId="{32073E24-F8A1-480A-9823-F34EFB775372}" type="presOf" srcId="{7B6CAEFA-3528-48B9-9902-08F0A062BD4F}" destId="{6EE0C736-319D-4155-B3CC-DB160B1B3EE1}" srcOrd="0" destOrd="0" presId="urn:microsoft.com/office/officeart/2005/8/layout/hList6"/>
    <dgm:cxn modelId="{A2E79C78-AC4B-4CB9-9F00-6D496AB00DA2}" srcId="{67C7744D-F836-439D-91A5-1D81A2E1704D}" destId="{AFE1F283-94EA-4454-B022-26D31AC9622F}" srcOrd="2" destOrd="0" parTransId="{9F44084B-64AD-4AE5-9274-8455853CB4FC}" sibTransId="{9F47433D-9D35-45D8-A90D-036B500AB0B4}"/>
    <dgm:cxn modelId="{33BF778F-D717-4F8A-B661-3F770DD7E055}" srcId="{67C7744D-F836-439D-91A5-1D81A2E1704D}" destId="{7B6CAEFA-3528-48B9-9902-08F0A062BD4F}" srcOrd="1" destOrd="0" parTransId="{41634348-D1E7-4274-A1BB-76B4746F8EDD}" sibTransId="{D0160E50-FA55-4EE4-ADFB-18EF75F3F5DF}"/>
    <dgm:cxn modelId="{4BA6E0F1-310A-4C22-819D-131DC84A8E2E}" srcId="{67C7744D-F836-439D-91A5-1D81A2E1704D}" destId="{8DB25C4B-1BAA-42B9-B3FF-E35F9F0E1582}" srcOrd="0" destOrd="0" parTransId="{06D64B06-4BF8-40A5-B013-0B15CE50543A}" sibTransId="{1F3C84FA-B09B-4E9F-8ED1-AB88B9B06064}"/>
    <dgm:cxn modelId="{D52C1187-1426-487E-8240-D089D21803BC}" type="presOf" srcId="{AFE1F283-94EA-4454-B022-26D31AC9622F}" destId="{18EB1483-3729-428B-9B16-664868120BEA}" srcOrd="0" destOrd="0" presId="urn:microsoft.com/office/officeart/2005/8/layout/hList6"/>
    <dgm:cxn modelId="{1EF89846-3905-4AF2-86C0-5822DF04225F}" type="presOf" srcId="{8DB25C4B-1BAA-42B9-B3FF-E35F9F0E1582}" destId="{5A1DE6D5-C40A-46BA-9C58-60AEC490E658}" srcOrd="0" destOrd="0" presId="urn:microsoft.com/office/officeart/2005/8/layout/hList6"/>
    <dgm:cxn modelId="{041C8FB3-DF4F-47D3-A5C1-1B885BFAE5C9}" type="presParOf" srcId="{CA99139A-4EAB-4B57-BC26-79E8E6CBF799}" destId="{5A1DE6D5-C40A-46BA-9C58-60AEC490E658}" srcOrd="0" destOrd="0" presId="urn:microsoft.com/office/officeart/2005/8/layout/hList6"/>
    <dgm:cxn modelId="{D44F890F-9299-4AF5-B2BC-588EC522DF68}" type="presParOf" srcId="{CA99139A-4EAB-4B57-BC26-79E8E6CBF799}" destId="{9C248FA2-7F3B-42DC-B7B9-571E34DC36CA}" srcOrd="1" destOrd="0" presId="urn:microsoft.com/office/officeart/2005/8/layout/hList6"/>
    <dgm:cxn modelId="{CB758DD4-60EC-4BFA-BA12-5D3690E61487}" type="presParOf" srcId="{CA99139A-4EAB-4B57-BC26-79E8E6CBF799}" destId="{6EE0C736-319D-4155-B3CC-DB160B1B3EE1}" srcOrd="2" destOrd="0" presId="urn:microsoft.com/office/officeart/2005/8/layout/hList6"/>
    <dgm:cxn modelId="{DB76BAB8-7F48-4380-848D-1494F2AB454B}" type="presParOf" srcId="{CA99139A-4EAB-4B57-BC26-79E8E6CBF799}" destId="{CE86B043-D67A-4CEF-86A9-AAB2B53A8E3C}" srcOrd="3" destOrd="0" presId="urn:microsoft.com/office/officeart/2005/8/layout/hList6"/>
    <dgm:cxn modelId="{BFC73DBD-175C-4840-BD6B-5594E411A566}" type="presParOf" srcId="{CA99139A-4EAB-4B57-BC26-79E8E6CBF799}" destId="{18EB1483-3729-428B-9B16-664868120BE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294BC9-473D-47DE-A8D1-1A43C6BF3800}" type="doc">
      <dgm:prSet loTypeId="urn:microsoft.com/office/officeart/2005/8/layout/hierarchy3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BB804191-F5EB-4887-82FF-548F8B340216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24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Субсидии</a:t>
          </a:r>
        </a:p>
        <a:p>
          <a:r>
            <a:rPr lang="ru-RU" sz="24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589,4 млн. рублей</a:t>
          </a:r>
          <a:endParaRPr lang="ru-RU" sz="24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A4A0AAB-83AD-4BDD-BE94-D7800E6966A6}" type="parTrans" cxnId="{7B886715-C595-4615-A46A-90256F456383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D3A35E6-E8E3-4C14-9E32-3B53C1337EAC}" type="sibTrans" cxnId="{7B886715-C595-4615-A46A-90256F456383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7E77C35-4FE6-4EE3-BEC9-EA79E2A2CC0D}">
      <dgm:prSet phldrT="[Текст]"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2000" dirty="0" smtClean="0">
              <a:latin typeface="Calibri" panose="020F0502020204030204" pitchFamily="34" charset="0"/>
              <a:cs typeface="Calibri" panose="020F0502020204030204" pitchFamily="34" charset="0"/>
            </a:rPr>
            <a:t>на бесплатное дошкольное,      общее образование</a:t>
          </a:r>
        </a:p>
        <a:p>
          <a:r>
            <a:rPr lang="ru-RU" sz="2000" dirty="0" smtClean="0">
              <a:latin typeface="Calibri" panose="020F0502020204030204" pitchFamily="34" charset="0"/>
              <a:cs typeface="Calibri" panose="020F0502020204030204" pitchFamily="34" charset="0"/>
            </a:rPr>
            <a:t>547,4 млн</a:t>
          </a:r>
          <a:r>
            <a:rPr lang="ru-RU" sz="1800" dirty="0" smtClean="0">
              <a:latin typeface="Calibri" panose="020F0502020204030204" pitchFamily="34" charset="0"/>
              <a:cs typeface="Calibri" panose="020F0502020204030204" pitchFamily="34" charset="0"/>
            </a:rPr>
            <a:t>. рублей</a:t>
          </a:r>
          <a:endParaRPr lang="ru-RU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A5B61F1-8B1C-4DA0-859B-D1014C6EB8CF}" type="parTrans" cxnId="{4AD04B12-4D86-430F-927F-5416FBF84209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4D8B159-F224-4D70-973A-52EB1B3989E6}" type="sibTrans" cxnId="{4AD04B12-4D86-430F-927F-5416FBF84209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9ADC443-71B5-4B72-A354-71D51EA84A31}">
      <dgm:prSet phldrT="[Текст]"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2000" dirty="0" smtClean="0">
              <a:latin typeface="Calibri" panose="020F0502020204030204" pitchFamily="34" charset="0"/>
              <a:cs typeface="Calibri" panose="020F0502020204030204" pitchFamily="34" charset="0"/>
            </a:rPr>
            <a:t>на летний отдых</a:t>
          </a:r>
        </a:p>
        <a:p>
          <a:r>
            <a:rPr lang="ru-RU" sz="2000" dirty="0" smtClean="0">
              <a:latin typeface="Calibri" panose="020F0502020204030204" pitchFamily="34" charset="0"/>
              <a:cs typeface="Calibri" panose="020F0502020204030204" pitchFamily="34" charset="0"/>
            </a:rPr>
            <a:t>20,5 млн. рублей</a:t>
          </a:r>
          <a:endParaRPr lang="ru-RU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C479414-FBAA-47AB-80D3-9377B730F76D}" type="parTrans" cxnId="{029113CF-6D62-436C-A0C8-A82A4EB1E27C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6410868-2E4D-4AEA-8125-EF682105053E}" type="sibTrans" cxnId="{029113CF-6D62-436C-A0C8-A82A4EB1E27C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CD3254-C6BE-471F-B0AA-249C2BF9CAC0}">
      <dgm:prSet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2000" dirty="0" smtClean="0">
              <a:latin typeface="Calibri" panose="020F0502020204030204" pitchFamily="34" charset="0"/>
              <a:cs typeface="Calibri" panose="020F0502020204030204" pitchFamily="34" charset="0"/>
            </a:rPr>
            <a:t>на бесплатное горячее питание</a:t>
          </a:r>
        </a:p>
        <a:p>
          <a:r>
            <a:rPr lang="ru-RU" sz="2000" dirty="0" smtClean="0">
              <a:latin typeface="Calibri" panose="020F0502020204030204" pitchFamily="34" charset="0"/>
              <a:cs typeface="Calibri" panose="020F0502020204030204" pitchFamily="34" charset="0"/>
            </a:rPr>
            <a:t>21,5 млн. рублей</a:t>
          </a:r>
          <a:endParaRPr lang="ru-RU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C7BE137-9586-489C-9853-34FFF1C801BE}" type="parTrans" cxnId="{22B3B16E-3B59-426D-B3A0-769DFD09AC09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DCFBA47-D49C-41F1-8A49-F3A45702F342}" type="sibTrans" cxnId="{22B3B16E-3B59-426D-B3A0-769DFD09AC09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383698-AEF1-481E-AE58-8190942F0D0B}" type="pres">
      <dgm:prSet presAssocID="{28294BC9-473D-47DE-A8D1-1A43C6BF380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9162F7E-16C5-4680-BAB9-332521D5AE49}" type="pres">
      <dgm:prSet presAssocID="{BB804191-F5EB-4887-82FF-548F8B340216}" presName="root" presStyleCnt="0"/>
      <dgm:spPr/>
    </dgm:pt>
    <dgm:pt modelId="{1425CDDC-CD31-49AA-9E3B-BA5E6AB5715E}" type="pres">
      <dgm:prSet presAssocID="{BB804191-F5EB-4887-82FF-548F8B340216}" presName="rootComposite" presStyleCnt="0"/>
      <dgm:spPr/>
    </dgm:pt>
    <dgm:pt modelId="{ABC4114B-B9FD-4DE8-ABD7-FA15EDC49318}" type="pres">
      <dgm:prSet presAssocID="{BB804191-F5EB-4887-82FF-548F8B340216}" presName="rootText" presStyleLbl="node1" presStyleIdx="0" presStyleCnt="1" custScaleX="211302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DE2B208-083F-4142-93AF-9C38DAE3F183}" type="pres">
      <dgm:prSet presAssocID="{BB804191-F5EB-4887-82FF-548F8B340216}" presName="rootConnector" presStyleLbl="node1" presStyleIdx="0" presStyleCnt="1"/>
      <dgm:spPr/>
      <dgm:t>
        <a:bodyPr/>
        <a:lstStyle/>
        <a:p>
          <a:endParaRPr lang="ru-RU"/>
        </a:p>
      </dgm:t>
    </dgm:pt>
    <dgm:pt modelId="{8EAD912F-3FCB-4830-918C-8084CFDF8148}" type="pres">
      <dgm:prSet presAssocID="{BB804191-F5EB-4887-82FF-548F8B340216}" presName="childShape" presStyleCnt="0"/>
      <dgm:spPr/>
    </dgm:pt>
    <dgm:pt modelId="{A4D2B395-1989-4A00-B6A3-AAD101582737}" type="pres">
      <dgm:prSet presAssocID="{DA5B61F1-8B1C-4DA0-859B-D1014C6EB8CF}" presName="Name13" presStyleLbl="parChTrans1D2" presStyleIdx="0" presStyleCnt="3"/>
      <dgm:spPr/>
      <dgm:t>
        <a:bodyPr/>
        <a:lstStyle/>
        <a:p>
          <a:endParaRPr lang="ru-RU"/>
        </a:p>
      </dgm:t>
    </dgm:pt>
    <dgm:pt modelId="{50A99F49-45C6-44F3-BA71-8BF86E22DB07}" type="pres">
      <dgm:prSet presAssocID="{37E77C35-4FE6-4EE3-BEC9-EA79E2A2CC0D}" presName="childText" presStyleLbl="bgAcc1" presStyleIdx="0" presStyleCnt="3" custScaleX="27325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1DAEC3C-1DCC-4395-BB61-10DA4959036F}" type="pres">
      <dgm:prSet presAssocID="{DC479414-FBAA-47AB-80D3-9377B730F76D}" presName="Name13" presStyleLbl="parChTrans1D2" presStyleIdx="1" presStyleCnt="3"/>
      <dgm:spPr/>
      <dgm:t>
        <a:bodyPr/>
        <a:lstStyle/>
        <a:p>
          <a:endParaRPr lang="ru-RU"/>
        </a:p>
      </dgm:t>
    </dgm:pt>
    <dgm:pt modelId="{38D2DE55-2EE9-47D0-9E67-AAEBEA3C5F57}" type="pres">
      <dgm:prSet presAssocID="{69ADC443-71B5-4B72-A354-71D51EA84A31}" presName="childText" presStyleLbl="bgAcc1" presStyleIdx="1" presStyleCnt="3" custScaleX="27325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A884BB6-BE9D-4F0D-B6A2-82D73CE46137}" type="pres">
      <dgm:prSet presAssocID="{6C7BE137-9586-489C-9853-34FFF1C801BE}" presName="Name13" presStyleLbl="parChTrans1D2" presStyleIdx="2" presStyleCnt="3"/>
      <dgm:spPr/>
      <dgm:t>
        <a:bodyPr/>
        <a:lstStyle/>
        <a:p>
          <a:endParaRPr lang="ru-RU"/>
        </a:p>
      </dgm:t>
    </dgm:pt>
    <dgm:pt modelId="{287D2242-4A4A-4569-9D87-56E3E3CC85EA}" type="pres">
      <dgm:prSet presAssocID="{ACCD3254-C6BE-471F-B0AA-249C2BF9CAC0}" presName="childText" presStyleLbl="bgAcc1" presStyleIdx="2" presStyleCnt="3" custScaleX="27325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16014DE4-8CD7-4A73-91C8-B07A74074A8B}" type="presOf" srcId="{37E77C35-4FE6-4EE3-BEC9-EA79E2A2CC0D}" destId="{50A99F49-45C6-44F3-BA71-8BF86E22DB07}" srcOrd="0" destOrd="0" presId="urn:microsoft.com/office/officeart/2005/8/layout/hierarchy3"/>
    <dgm:cxn modelId="{3038AEE9-6B2A-4D5D-8BFB-9EEDD16C4F63}" type="presOf" srcId="{ACCD3254-C6BE-471F-B0AA-249C2BF9CAC0}" destId="{287D2242-4A4A-4569-9D87-56E3E3CC85EA}" srcOrd="0" destOrd="0" presId="urn:microsoft.com/office/officeart/2005/8/layout/hierarchy3"/>
    <dgm:cxn modelId="{76ECA19F-5C3F-4C1A-8996-73D3C48B35DC}" type="presOf" srcId="{DA5B61F1-8B1C-4DA0-859B-D1014C6EB8CF}" destId="{A4D2B395-1989-4A00-B6A3-AAD101582737}" srcOrd="0" destOrd="0" presId="urn:microsoft.com/office/officeart/2005/8/layout/hierarchy3"/>
    <dgm:cxn modelId="{A3E91279-D947-416F-9FC6-AD65E13DD1DA}" type="presOf" srcId="{BB804191-F5EB-4887-82FF-548F8B340216}" destId="{6DE2B208-083F-4142-93AF-9C38DAE3F183}" srcOrd="1" destOrd="0" presId="urn:microsoft.com/office/officeart/2005/8/layout/hierarchy3"/>
    <dgm:cxn modelId="{F9F62C93-7E2F-41BC-A437-827D090CB064}" type="presOf" srcId="{6C7BE137-9586-489C-9853-34FFF1C801BE}" destId="{6A884BB6-BE9D-4F0D-B6A2-82D73CE46137}" srcOrd="0" destOrd="0" presId="urn:microsoft.com/office/officeart/2005/8/layout/hierarchy3"/>
    <dgm:cxn modelId="{C6EE42B0-97C7-45FB-97F7-651D2280278C}" type="presOf" srcId="{28294BC9-473D-47DE-A8D1-1A43C6BF3800}" destId="{5F383698-AEF1-481E-AE58-8190942F0D0B}" srcOrd="0" destOrd="0" presId="urn:microsoft.com/office/officeart/2005/8/layout/hierarchy3"/>
    <dgm:cxn modelId="{4AD04B12-4D86-430F-927F-5416FBF84209}" srcId="{BB804191-F5EB-4887-82FF-548F8B340216}" destId="{37E77C35-4FE6-4EE3-BEC9-EA79E2A2CC0D}" srcOrd="0" destOrd="0" parTransId="{DA5B61F1-8B1C-4DA0-859B-D1014C6EB8CF}" sibTransId="{44D8B159-F224-4D70-973A-52EB1B3989E6}"/>
    <dgm:cxn modelId="{3E8973F5-24F0-488F-A4CE-A623CA6D2F7A}" type="presOf" srcId="{DC479414-FBAA-47AB-80D3-9377B730F76D}" destId="{51DAEC3C-1DCC-4395-BB61-10DA4959036F}" srcOrd="0" destOrd="0" presId="urn:microsoft.com/office/officeart/2005/8/layout/hierarchy3"/>
    <dgm:cxn modelId="{EC7FA382-8B64-4357-9D90-408E7BC2B0AD}" type="presOf" srcId="{BB804191-F5EB-4887-82FF-548F8B340216}" destId="{ABC4114B-B9FD-4DE8-ABD7-FA15EDC49318}" srcOrd="0" destOrd="0" presId="urn:microsoft.com/office/officeart/2005/8/layout/hierarchy3"/>
    <dgm:cxn modelId="{029113CF-6D62-436C-A0C8-A82A4EB1E27C}" srcId="{BB804191-F5EB-4887-82FF-548F8B340216}" destId="{69ADC443-71B5-4B72-A354-71D51EA84A31}" srcOrd="1" destOrd="0" parTransId="{DC479414-FBAA-47AB-80D3-9377B730F76D}" sibTransId="{E6410868-2E4D-4AEA-8125-EF682105053E}"/>
    <dgm:cxn modelId="{8DAFB760-6720-47DA-8F16-126D09E3327D}" type="presOf" srcId="{69ADC443-71B5-4B72-A354-71D51EA84A31}" destId="{38D2DE55-2EE9-47D0-9E67-AAEBEA3C5F57}" srcOrd="0" destOrd="0" presId="urn:microsoft.com/office/officeart/2005/8/layout/hierarchy3"/>
    <dgm:cxn modelId="{7B886715-C595-4615-A46A-90256F456383}" srcId="{28294BC9-473D-47DE-A8D1-1A43C6BF3800}" destId="{BB804191-F5EB-4887-82FF-548F8B340216}" srcOrd="0" destOrd="0" parTransId="{FA4A0AAB-83AD-4BDD-BE94-D7800E6966A6}" sibTransId="{AD3A35E6-E8E3-4C14-9E32-3B53C1337EAC}"/>
    <dgm:cxn modelId="{22B3B16E-3B59-426D-B3A0-769DFD09AC09}" srcId="{BB804191-F5EB-4887-82FF-548F8B340216}" destId="{ACCD3254-C6BE-471F-B0AA-249C2BF9CAC0}" srcOrd="2" destOrd="0" parTransId="{6C7BE137-9586-489C-9853-34FFF1C801BE}" sibTransId="{ADCFBA47-D49C-41F1-8A49-F3A45702F342}"/>
    <dgm:cxn modelId="{7095A3D0-8733-4E10-89FC-E5ACEA82ADA0}" type="presParOf" srcId="{5F383698-AEF1-481E-AE58-8190942F0D0B}" destId="{39162F7E-16C5-4680-BAB9-332521D5AE49}" srcOrd="0" destOrd="0" presId="urn:microsoft.com/office/officeart/2005/8/layout/hierarchy3"/>
    <dgm:cxn modelId="{84A4166D-248E-4F71-ACA4-EB30ECCB10E3}" type="presParOf" srcId="{39162F7E-16C5-4680-BAB9-332521D5AE49}" destId="{1425CDDC-CD31-49AA-9E3B-BA5E6AB5715E}" srcOrd="0" destOrd="0" presId="urn:microsoft.com/office/officeart/2005/8/layout/hierarchy3"/>
    <dgm:cxn modelId="{471406A5-8A5A-43B6-BD61-C2764BF8E212}" type="presParOf" srcId="{1425CDDC-CD31-49AA-9E3B-BA5E6AB5715E}" destId="{ABC4114B-B9FD-4DE8-ABD7-FA15EDC49318}" srcOrd="0" destOrd="0" presId="urn:microsoft.com/office/officeart/2005/8/layout/hierarchy3"/>
    <dgm:cxn modelId="{C081E2F4-0273-4181-8704-3FAB1333BC95}" type="presParOf" srcId="{1425CDDC-CD31-49AA-9E3B-BA5E6AB5715E}" destId="{6DE2B208-083F-4142-93AF-9C38DAE3F183}" srcOrd="1" destOrd="0" presId="urn:microsoft.com/office/officeart/2005/8/layout/hierarchy3"/>
    <dgm:cxn modelId="{49CE2055-D77E-4DA0-9154-52F4F8696B71}" type="presParOf" srcId="{39162F7E-16C5-4680-BAB9-332521D5AE49}" destId="{8EAD912F-3FCB-4830-918C-8084CFDF8148}" srcOrd="1" destOrd="0" presId="urn:microsoft.com/office/officeart/2005/8/layout/hierarchy3"/>
    <dgm:cxn modelId="{8346C4EB-8320-4A95-B094-68272D9DCCA9}" type="presParOf" srcId="{8EAD912F-3FCB-4830-918C-8084CFDF8148}" destId="{A4D2B395-1989-4A00-B6A3-AAD101582737}" srcOrd="0" destOrd="0" presId="urn:microsoft.com/office/officeart/2005/8/layout/hierarchy3"/>
    <dgm:cxn modelId="{B727E7D7-26A0-4455-B242-98BB6D5B004F}" type="presParOf" srcId="{8EAD912F-3FCB-4830-918C-8084CFDF8148}" destId="{50A99F49-45C6-44F3-BA71-8BF86E22DB07}" srcOrd="1" destOrd="0" presId="urn:microsoft.com/office/officeart/2005/8/layout/hierarchy3"/>
    <dgm:cxn modelId="{EFA07DC1-1D05-4302-975C-31D198E54EAD}" type="presParOf" srcId="{8EAD912F-3FCB-4830-918C-8084CFDF8148}" destId="{51DAEC3C-1DCC-4395-BB61-10DA4959036F}" srcOrd="2" destOrd="0" presId="urn:microsoft.com/office/officeart/2005/8/layout/hierarchy3"/>
    <dgm:cxn modelId="{2ED81071-B99C-456C-8E59-3C05736CD558}" type="presParOf" srcId="{8EAD912F-3FCB-4830-918C-8084CFDF8148}" destId="{38D2DE55-2EE9-47D0-9E67-AAEBEA3C5F57}" srcOrd="3" destOrd="0" presId="urn:microsoft.com/office/officeart/2005/8/layout/hierarchy3"/>
    <dgm:cxn modelId="{1DA48B65-C3EC-4D32-AF16-27BBB97BD812}" type="presParOf" srcId="{8EAD912F-3FCB-4830-918C-8084CFDF8148}" destId="{6A884BB6-BE9D-4F0D-B6A2-82D73CE46137}" srcOrd="4" destOrd="0" presId="urn:microsoft.com/office/officeart/2005/8/layout/hierarchy3"/>
    <dgm:cxn modelId="{E57E10D1-C498-452F-BB07-A1C73AB296C0}" type="presParOf" srcId="{8EAD912F-3FCB-4830-918C-8084CFDF8148}" destId="{287D2242-4A4A-4569-9D87-56E3E3CC85EA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294BC9-473D-47DE-A8D1-1A43C6BF3800}" type="doc">
      <dgm:prSet loTypeId="urn:microsoft.com/office/officeart/2005/8/layout/hierarchy3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BB804191-F5EB-4887-82FF-548F8B340216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Субвенции</a:t>
          </a:r>
        </a:p>
        <a:p>
          <a:r>
            <a:rPr lang="ru-RU" sz="2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561,0 млн. рублей</a:t>
          </a:r>
          <a:endParaRPr lang="ru-RU" sz="24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A4A0AAB-83AD-4BDD-BE94-D7800E6966A6}" type="parTrans" cxnId="{7B886715-C595-4615-A46A-90256F456383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D3A35E6-E8E3-4C14-9E32-3B53C1337EAC}" type="sibTrans" cxnId="{7B886715-C595-4615-A46A-90256F456383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7E77C35-4FE6-4EE3-BEC9-EA79E2A2CC0D}">
      <dgm:prSet phldrT="[Текст]"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>
            <a:lnSpc>
              <a:spcPct val="80000"/>
            </a:lnSpc>
          </a:pPr>
          <a:r>
            <a:rPr lang="ru-RU" sz="2000" dirty="0" smtClean="0">
              <a:latin typeface="Calibri" panose="020F0502020204030204" pitchFamily="34" charset="0"/>
              <a:cs typeface="Calibri" panose="020F0502020204030204" pitchFamily="34" charset="0"/>
            </a:rPr>
            <a:t>на дошкольное образование</a:t>
          </a:r>
        </a:p>
        <a:p>
          <a:pPr>
            <a:lnSpc>
              <a:spcPct val="80000"/>
            </a:lnSpc>
          </a:pPr>
          <a:r>
            <a:rPr lang="ru-RU" sz="2000" dirty="0" smtClean="0">
              <a:latin typeface="Calibri" panose="020F0502020204030204" pitchFamily="34" charset="0"/>
              <a:cs typeface="Calibri" panose="020F0502020204030204" pitchFamily="34" charset="0"/>
            </a:rPr>
            <a:t>163,5 млн. рублей</a:t>
          </a:r>
          <a:endParaRPr lang="ru-RU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A5B61F1-8B1C-4DA0-859B-D1014C6EB8CF}" type="parTrans" cxnId="{4AD04B12-4D86-430F-927F-5416FBF84209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4D8B159-F224-4D70-973A-52EB1B3989E6}" type="sibTrans" cxnId="{4AD04B12-4D86-430F-927F-5416FBF84209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9ADC443-71B5-4B72-A354-71D51EA84A31}">
      <dgm:prSet phldrT="[Текст]"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2000" dirty="0" smtClean="0">
              <a:latin typeface="Calibri" panose="020F0502020204030204" pitchFamily="34" charset="0"/>
              <a:cs typeface="Calibri" panose="020F0502020204030204" pitchFamily="34" charset="0"/>
            </a:rPr>
            <a:t>на общее образование</a:t>
          </a:r>
        </a:p>
        <a:p>
          <a:r>
            <a:rPr lang="ru-RU" sz="2000" dirty="0" smtClean="0">
              <a:latin typeface="Calibri" panose="020F0502020204030204" pitchFamily="34" charset="0"/>
              <a:cs typeface="Calibri" panose="020F0502020204030204" pitchFamily="34" charset="0"/>
            </a:rPr>
            <a:t>354,7 млн. рублей</a:t>
          </a:r>
          <a:endParaRPr lang="ru-RU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C479414-FBAA-47AB-80D3-9377B730F76D}" type="parTrans" cxnId="{029113CF-6D62-436C-A0C8-A82A4EB1E27C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6410868-2E4D-4AEA-8125-EF682105053E}" type="sibTrans" cxnId="{029113CF-6D62-436C-A0C8-A82A4EB1E27C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CD3254-C6BE-471F-B0AA-249C2BF9CAC0}">
      <dgm:prSet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2000" dirty="0" smtClean="0">
              <a:latin typeface="Calibri" panose="020F0502020204030204" pitchFamily="34" charset="0"/>
              <a:cs typeface="Calibri" panose="020F0502020204030204" pitchFamily="34" charset="0"/>
            </a:rPr>
            <a:t>на методическое и информационно-технологическое обеспечение учреждений</a:t>
          </a:r>
        </a:p>
        <a:p>
          <a:r>
            <a:rPr lang="ru-RU" sz="2000" dirty="0" smtClean="0">
              <a:latin typeface="Calibri" panose="020F0502020204030204" pitchFamily="34" charset="0"/>
              <a:cs typeface="Calibri" panose="020F0502020204030204" pitchFamily="34" charset="0"/>
            </a:rPr>
            <a:t>10,2 млн. рублей</a:t>
          </a:r>
          <a:endParaRPr lang="ru-RU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C7BE137-9586-489C-9853-34FFF1C801BE}" type="parTrans" cxnId="{22B3B16E-3B59-426D-B3A0-769DFD09AC09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DCFBA47-D49C-41F1-8A49-F3A45702F342}" type="sibTrans" cxnId="{22B3B16E-3B59-426D-B3A0-769DFD09AC09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1C4318E-9A4D-49BB-A6FB-468764CA8D48}">
      <dgm:prSet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900" dirty="0" smtClean="0">
              <a:latin typeface="Calibri" panose="020F0502020204030204" pitchFamily="34" charset="0"/>
              <a:cs typeface="Calibri" panose="020F0502020204030204" pitchFamily="34" charset="0"/>
            </a:rPr>
            <a:t>на ежемесячное вознаграждение </a:t>
          </a:r>
          <a:r>
            <a:rPr lang="ru-RU" sz="1900" dirty="0" err="1" smtClean="0">
              <a:latin typeface="Calibri" panose="020F0502020204030204" pitchFamily="34" charset="0"/>
              <a:cs typeface="Calibri" panose="020F0502020204030204" pitchFamily="34" charset="0"/>
            </a:rPr>
            <a:t>педработникам</a:t>
          </a:r>
          <a:r>
            <a:rPr lang="ru-RU" sz="1900" dirty="0" smtClean="0">
              <a:latin typeface="Calibri" panose="020F0502020204030204" pitchFamily="34" charset="0"/>
              <a:cs typeface="Calibri" panose="020F0502020204030204" pitchFamily="34" charset="0"/>
            </a:rPr>
            <a:t> за классное руководство</a:t>
          </a:r>
        </a:p>
        <a:p>
          <a:pPr>
            <a:spcAft>
              <a:spcPts val="600"/>
            </a:spcAft>
          </a:pPr>
          <a:r>
            <a:rPr lang="ru-RU" sz="1900" dirty="0" smtClean="0">
              <a:latin typeface="Calibri" panose="020F0502020204030204" pitchFamily="34" charset="0"/>
              <a:cs typeface="Calibri" panose="020F0502020204030204" pitchFamily="34" charset="0"/>
            </a:rPr>
            <a:t>32,6 млн. рублей</a:t>
          </a:r>
          <a:endParaRPr lang="ru-RU" sz="19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17066F3-4D9B-475A-B736-3BA2089954A9}" type="parTrans" cxnId="{3987AF17-2CFD-4167-9F3D-D10461AF0978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990B04D-54D9-41B0-937C-4624FCC685FB}" type="sibTrans" cxnId="{3987AF17-2CFD-4167-9F3D-D10461AF0978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383698-AEF1-481E-AE58-8190942F0D0B}" type="pres">
      <dgm:prSet presAssocID="{28294BC9-473D-47DE-A8D1-1A43C6BF380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9162F7E-16C5-4680-BAB9-332521D5AE49}" type="pres">
      <dgm:prSet presAssocID="{BB804191-F5EB-4887-82FF-548F8B340216}" presName="root" presStyleCnt="0"/>
      <dgm:spPr/>
    </dgm:pt>
    <dgm:pt modelId="{1425CDDC-CD31-49AA-9E3B-BA5E6AB5715E}" type="pres">
      <dgm:prSet presAssocID="{BB804191-F5EB-4887-82FF-548F8B340216}" presName="rootComposite" presStyleCnt="0"/>
      <dgm:spPr/>
    </dgm:pt>
    <dgm:pt modelId="{ABC4114B-B9FD-4DE8-ABD7-FA15EDC49318}" type="pres">
      <dgm:prSet presAssocID="{BB804191-F5EB-4887-82FF-548F8B340216}" presName="rootText" presStyleLbl="node1" presStyleIdx="0" presStyleCnt="1" custScaleX="222725" custScaleY="92011" custLinFactNeighborY="12690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DE2B208-083F-4142-93AF-9C38DAE3F183}" type="pres">
      <dgm:prSet presAssocID="{BB804191-F5EB-4887-82FF-548F8B340216}" presName="rootConnector" presStyleLbl="node1" presStyleIdx="0" presStyleCnt="1"/>
      <dgm:spPr/>
      <dgm:t>
        <a:bodyPr/>
        <a:lstStyle/>
        <a:p>
          <a:endParaRPr lang="ru-RU"/>
        </a:p>
      </dgm:t>
    </dgm:pt>
    <dgm:pt modelId="{8EAD912F-3FCB-4830-918C-8084CFDF8148}" type="pres">
      <dgm:prSet presAssocID="{BB804191-F5EB-4887-82FF-548F8B340216}" presName="childShape" presStyleCnt="0"/>
      <dgm:spPr/>
    </dgm:pt>
    <dgm:pt modelId="{A4D2B395-1989-4A00-B6A3-AAD101582737}" type="pres">
      <dgm:prSet presAssocID="{DA5B61F1-8B1C-4DA0-859B-D1014C6EB8CF}" presName="Name13" presStyleLbl="parChTrans1D2" presStyleIdx="0" presStyleCnt="4"/>
      <dgm:spPr/>
      <dgm:t>
        <a:bodyPr/>
        <a:lstStyle/>
        <a:p>
          <a:endParaRPr lang="ru-RU"/>
        </a:p>
      </dgm:t>
    </dgm:pt>
    <dgm:pt modelId="{50A99F49-45C6-44F3-BA71-8BF86E22DB07}" type="pres">
      <dgm:prSet presAssocID="{37E77C35-4FE6-4EE3-BEC9-EA79E2A2CC0D}" presName="childText" presStyleLbl="bgAcc1" presStyleIdx="0" presStyleCnt="4" custScaleX="284425" custScaleY="7530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1DAEC3C-1DCC-4395-BB61-10DA4959036F}" type="pres">
      <dgm:prSet presAssocID="{DC479414-FBAA-47AB-80D3-9377B730F76D}" presName="Name13" presStyleLbl="parChTrans1D2" presStyleIdx="1" presStyleCnt="4"/>
      <dgm:spPr/>
      <dgm:t>
        <a:bodyPr/>
        <a:lstStyle/>
        <a:p>
          <a:endParaRPr lang="ru-RU"/>
        </a:p>
      </dgm:t>
    </dgm:pt>
    <dgm:pt modelId="{38D2DE55-2EE9-47D0-9E67-AAEBEA3C5F57}" type="pres">
      <dgm:prSet presAssocID="{69ADC443-71B5-4B72-A354-71D51EA84A31}" presName="childText" presStyleLbl="bgAcc1" presStyleIdx="1" presStyleCnt="4" custScaleX="284425" custScaleY="8183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A884BB6-BE9D-4F0D-B6A2-82D73CE46137}" type="pres">
      <dgm:prSet presAssocID="{6C7BE137-9586-489C-9853-34FFF1C801BE}" presName="Name13" presStyleLbl="parChTrans1D2" presStyleIdx="2" presStyleCnt="4"/>
      <dgm:spPr/>
      <dgm:t>
        <a:bodyPr/>
        <a:lstStyle/>
        <a:p>
          <a:endParaRPr lang="ru-RU"/>
        </a:p>
      </dgm:t>
    </dgm:pt>
    <dgm:pt modelId="{287D2242-4A4A-4569-9D87-56E3E3CC85EA}" type="pres">
      <dgm:prSet presAssocID="{ACCD3254-C6BE-471F-B0AA-249C2BF9CAC0}" presName="childText" presStyleLbl="bgAcc1" presStyleIdx="2" presStyleCnt="4" custScaleX="284425" custScaleY="12028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F3F4B31-F7B0-4BCD-BE68-D00F28EF89E8}" type="pres">
      <dgm:prSet presAssocID="{217066F3-4D9B-475A-B736-3BA2089954A9}" presName="Name13" presStyleLbl="parChTrans1D2" presStyleIdx="3" presStyleCnt="4"/>
      <dgm:spPr/>
      <dgm:t>
        <a:bodyPr/>
        <a:lstStyle/>
        <a:p>
          <a:endParaRPr lang="ru-RU"/>
        </a:p>
      </dgm:t>
    </dgm:pt>
    <dgm:pt modelId="{63E8A867-FBFD-4B54-845B-248A6CD881C8}" type="pres">
      <dgm:prSet presAssocID="{21C4318E-9A4D-49BB-A6FB-468764CA8D48}" presName="childText" presStyleLbl="bgAcc1" presStyleIdx="3" presStyleCnt="4" custScaleX="284425" custScaleY="9712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029113CF-6D62-436C-A0C8-A82A4EB1E27C}" srcId="{BB804191-F5EB-4887-82FF-548F8B340216}" destId="{69ADC443-71B5-4B72-A354-71D51EA84A31}" srcOrd="1" destOrd="0" parTransId="{DC479414-FBAA-47AB-80D3-9377B730F76D}" sibTransId="{E6410868-2E4D-4AEA-8125-EF682105053E}"/>
    <dgm:cxn modelId="{1E69338C-A5F8-47E9-95C7-1790F2428853}" type="presOf" srcId="{69ADC443-71B5-4B72-A354-71D51EA84A31}" destId="{38D2DE55-2EE9-47D0-9E67-AAEBEA3C5F57}" srcOrd="0" destOrd="0" presId="urn:microsoft.com/office/officeart/2005/8/layout/hierarchy3"/>
    <dgm:cxn modelId="{F2CB03BF-6BF7-479A-AC31-8E4B7E22B3DD}" type="presOf" srcId="{ACCD3254-C6BE-471F-B0AA-249C2BF9CAC0}" destId="{287D2242-4A4A-4569-9D87-56E3E3CC85EA}" srcOrd="0" destOrd="0" presId="urn:microsoft.com/office/officeart/2005/8/layout/hierarchy3"/>
    <dgm:cxn modelId="{C8865885-E76F-4BD1-A97C-607955397F26}" type="presOf" srcId="{DA5B61F1-8B1C-4DA0-859B-D1014C6EB8CF}" destId="{A4D2B395-1989-4A00-B6A3-AAD101582737}" srcOrd="0" destOrd="0" presId="urn:microsoft.com/office/officeart/2005/8/layout/hierarchy3"/>
    <dgm:cxn modelId="{601AE15E-1913-4919-8398-13E2ABC00DB1}" type="presOf" srcId="{DC479414-FBAA-47AB-80D3-9377B730F76D}" destId="{51DAEC3C-1DCC-4395-BB61-10DA4959036F}" srcOrd="0" destOrd="0" presId="urn:microsoft.com/office/officeart/2005/8/layout/hierarchy3"/>
    <dgm:cxn modelId="{3987AF17-2CFD-4167-9F3D-D10461AF0978}" srcId="{BB804191-F5EB-4887-82FF-548F8B340216}" destId="{21C4318E-9A4D-49BB-A6FB-468764CA8D48}" srcOrd="3" destOrd="0" parTransId="{217066F3-4D9B-475A-B736-3BA2089954A9}" sibTransId="{C990B04D-54D9-41B0-937C-4624FCC685FB}"/>
    <dgm:cxn modelId="{ACB6C5F1-5DC4-43FE-B617-A57E9BD44DED}" type="presOf" srcId="{BB804191-F5EB-4887-82FF-548F8B340216}" destId="{6DE2B208-083F-4142-93AF-9C38DAE3F183}" srcOrd="1" destOrd="0" presId="urn:microsoft.com/office/officeart/2005/8/layout/hierarchy3"/>
    <dgm:cxn modelId="{57E9D273-42B3-4749-8030-29B87380FF75}" type="presOf" srcId="{217066F3-4D9B-475A-B736-3BA2089954A9}" destId="{8F3F4B31-F7B0-4BCD-BE68-D00F28EF89E8}" srcOrd="0" destOrd="0" presId="urn:microsoft.com/office/officeart/2005/8/layout/hierarchy3"/>
    <dgm:cxn modelId="{7B886715-C595-4615-A46A-90256F456383}" srcId="{28294BC9-473D-47DE-A8D1-1A43C6BF3800}" destId="{BB804191-F5EB-4887-82FF-548F8B340216}" srcOrd="0" destOrd="0" parTransId="{FA4A0AAB-83AD-4BDD-BE94-D7800E6966A6}" sibTransId="{AD3A35E6-E8E3-4C14-9E32-3B53C1337EAC}"/>
    <dgm:cxn modelId="{4AD04B12-4D86-430F-927F-5416FBF84209}" srcId="{BB804191-F5EB-4887-82FF-548F8B340216}" destId="{37E77C35-4FE6-4EE3-BEC9-EA79E2A2CC0D}" srcOrd="0" destOrd="0" parTransId="{DA5B61F1-8B1C-4DA0-859B-D1014C6EB8CF}" sibTransId="{44D8B159-F224-4D70-973A-52EB1B3989E6}"/>
    <dgm:cxn modelId="{4B65450C-9FBA-41EC-8160-F3CC0A3E9B27}" type="presOf" srcId="{21C4318E-9A4D-49BB-A6FB-468764CA8D48}" destId="{63E8A867-FBFD-4B54-845B-248A6CD881C8}" srcOrd="0" destOrd="0" presId="urn:microsoft.com/office/officeart/2005/8/layout/hierarchy3"/>
    <dgm:cxn modelId="{22B3B16E-3B59-426D-B3A0-769DFD09AC09}" srcId="{BB804191-F5EB-4887-82FF-548F8B340216}" destId="{ACCD3254-C6BE-471F-B0AA-249C2BF9CAC0}" srcOrd="2" destOrd="0" parTransId="{6C7BE137-9586-489C-9853-34FFF1C801BE}" sibTransId="{ADCFBA47-D49C-41F1-8A49-F3A45702F342}"/>
    <dgm:cxn modelId="{700BC547-D6D3-434C-9154-DB717656FB66}" type="presOf" srcId="{28294BC9-473D-47DE-A8D1-1A43C6BF3800}" destId="{5F383698-AEF1-481E-AE58-8190942F0D0B}" srcOrd="0" destOrd="0" presId="urn:microsoft.com/office/officeart/2005/8/layout/hierarchy3"/>
    <dgm:cxn modelId="{57A73A03-51A2-4667-BFA6-4A2261E8DF2A}" type="presOf" srcId="{BB804191-F5EB-4887-82FF-548F8B340216}" destId="{ABC4114B-B9FD-4DE8-ABD7-FA15EDC49318}" srcOrd="0" destOrd="0" presId="urn:microsoft.com/office/officeart/2005/8/layout/hierarchy3"/>
    <dgm:cxn modelId="{D752D353-C239-4C6E-94E2-EA8E20B3AEFA}" type="presOf" srcId="{37E77C35-4FE6-4EE3-BEC9-EA79E2A2CC0D}" destId="{50A99F49-45C6-44F3-BA71-8BF86E22DB07}" srcOrd="0" destOrd="0" presId="urn:microsoft.com/office/officeart/2005/8/layout/hierarchy3"/>
    <dgm:cxn modelId="{43F3C6D6-3122-4F87-AC4D-68606020CECC}" type="presOf" srcId="{6C7BE137-9586-489C-9853-34FFF1C801BE}" destId="{6A884BB6-BE9D-4F0D-B6A2-82D73CE46137}" srcOrd="0" destOrd="0" presId="urn:microsoft.com/office/officeart/2005/8/layout/hierarchy3"/>
    <dgm:cxn modelId="{3FE65E4E-35B5-45B9-8A98-DBA1B3ACEA58}" type="presParOf" srcId="{5F383698-AEF1-481E-AE58-8190942F0D0B}" destId="{39162F7E-16C5-4680-BAB9-332521D5AE49}" srcOrd="0" destOrd="0" presId="urn:microsoft.com/office/officeart/2005/8/layout/hierarchy3"/>
    <dgm:cxn modelId="{BB2397B4-17ED-4403-8B25-BC3E14332EDA}" type="presParOf" srcId="{39162F7E-16C5-4680-BAB9-332521D5AE49}" destId="{1425CDDC-CD31-49AA-9E3B-BA5E6AB5715E}" srcOrd="0" destOrd="0" presId="urn:microsoft.com/office/officeart/2005/8/layout/hierarchy3"/>
    <dgm:cxn modelId="{DD70A522-0EDB-41A0-AA64-D2023F5BE261}" type="presParOf" srcId="{1425CDDC-CD31-49AA-9E3B-BA5E6AB5715E}" destId="{ABC4114B-B9FD-4DE8-ABD7-FA15EDC49318}" srcOrd="0" destOrd="0" presId="urn:microsoft.com/office/officeart/2005/8/layout/hierarchy3"/>
    <dgm:cxn modelId="{24A25A24-DFDE-49FB-B92D-63EBBEE865A0}" type="presParOf" srcId="{1425CDDC-CD31-49AA-9E3B-BA5E6AB5715E}" destId="{6DE2B208-083F-4142-93AF-9C38DAE3F183}" srcOrd="1" destOrd="0" presId="urn:microsoft.com/office/officeart/2005/8/layout/hierarchy3"/>
    <dgm:cxn modelId="{708E2FF6-FB7C-47EA-956A-EC219BB15FD6}" type="presParOf" srcId="{39162F7E-16C5-4680-BAB9-332521D5AE49}" destId="{8EAD912F-3FCB-4830-918C-8084CFDF8148}" srcOrd="1" destOrd="0" presId="urn:microsoft.com/office/officeart/2005/8/layout/hierarchy3"/>
    <dgm:cxn modelId="{F8A1B04A-E09A-41C4-8AE8-98E29F821392}" type="presParOf" srcId="{8EAD912F-3FCB-4830-918C-8084CFDF8148}" destId="{A4D2B395-1989-4A00-B6A3-AAD101582737}" srcOrd="0" destOrd="0" presId="urn:microsoft.com/office/officeart/2005/8/layout/hierarchy3"/>
    <dgm:cxn modelId="{FEF5340D-246D-4401-902E-9674E840B7B4}" type="presParOf" srcId="{8EAD912F-3FCB-4830-918C-8084CFDF8148}" destId="{50A99F49-45C6-44F3-BA71-8BF86E22DB07}" srcOrd="1" destOrd="0" presId="urn:microsoft.com/office/officeart/2005/8/layout/hierarchy3"/>
    <dgm:cxn modelId="{C6B8E801-3954-4999-830F-CD902898B30E}" type="presParOf" srcId="{8EAD912F-3FCB-4830-918C-8084CFDF8148}" destId="{51DAEC3C-1DCC-4395-BB61-10DA4959036F}" srcOrd="2" destOrd="0" presId="urn:microsoft.com/office/officeart/2005/8/layout/hierarchy3"/>
    <dgm:cxn modelId="{C623D600-3FED-4DC2-AD5B-EC9A526278DA}" type="presParOf" srcId="{8EAD912F-3FCB-4830-918C-8084CFDF8148}" destId="{38D2DE55-2EE9-47D0-9E67-AAEBEA3C5F57}" srcOrd="3" destOrd="0" presId="urn:microsoft.com/office/officeart/2005/8/layout/hierarchy3"/>
    <dgm:cxn modelId="{5CFB5A9D-E74E-4F7A-A539-A427924B3AE2}" type="presParOf" srcId="{8EAD912F-3FCB-4830-918C-8084CFDF8148}" destId="{6A884BB6-BE9D-4F0D-B6A2-82D73CE46137}" srcOrd="4" destOrd="0" presId="urn:microsoft.com/office/officeart/2005/8/layout/hierarchy3"/>
    <dgm:cxn modelId="{34FDC46A-02BA-42E9-B31F-23BC1BD82FD8}" type="presParOf" srcId="{8EAD912F-3FCB-4830-918C-8084CFDF8148}" destId="{287D2242-4A4A-4569-9D87-56E3E3CC85EA}" srcOrd="5" destOrd="0" presId="urn:microsoft.com/office/officeart/2005/8/layout/hierarchy3"/>
    <dgm:cxn modelId="{917A84AF-7CF2-4DF0-AF65-6BB9F22A6D26}" type="presParOf" srcId="{8EAD912F-3FCB-4830-918C-8084CFDF8148}" destId="{8F3F4B31-F7B0-4BCD-BE68-D00F28EF89E8}" srcOrd="6" destOrd="0" presId="urn:microsoft.com/office/officeart/2005/8/layout/hierarchy3"/>
    <dgm:cxn modelId="{A6617BA6-4112-45AC-A490-F92B0EF1E5E3}" type="presParOf" srcId="{8EAD912F-3FCB-4830-918C-8084CFDF8148}" destId="{63E8A867-FBFD-4B54-845B-248A6CD881C8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DE6D5-C40A-46BA-9C58-60AEC490E658}">
      <dsp:nvSpPr>
        <dsp:cNvPr id="0" name=""/>
        <dsp:cNvSpPr/>
      </dsp:nvSpPr>
      <dsp:spPr>
        <a:xfrm rot="16200000">
          <a:off x="-374945" y="376213"/>
          <a:ext cx="4048539" cy="3296111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2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latin typeface="Calibri" panose="020F0502020204030204" pitchFamily="34" charset="0"/>
            </a:rPr>
            <a:t>Дотации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Calibri" panose="020F0502020204030204" pitchFamily="34" charset="0"/>
            </a:rPr>
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</a:r>
          <a:endParaRPr lang="ru-RU" sz="1300" kern="1200" dirty="0">
            <a:latin typeface="Calibri" panose="020F0502020204030204" pitchFamily="34" charset="0"/>
          </a:endParaRPr>
        </a:p>
      </dsp:txBody>
      <dsp:txXfrm rot="5400000">
        <a:off x="1269" y="809707"/>
        <a:ext cx="3296111" cy="2429123"/>
      </dsp:txXfrm>
    </dsp:sp>
    <dsp:sp modelId="{6EE0C736-319D-4155-B3CC-DB160B1B3EE1}">
      <dsp:nvSpPr>
        <dsp:cNvPr id="0" name=""/>
        <dsp:cNvSpPr/>
      </dsp:nvSpPr>
      <dsp:spPr>
        <a:xfrm rot="16200000">
          <a:off x="3168374" y="376213"/>
          <a:ext cx="4048539" cy="3296111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3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latin typeface="Calibri" panose="020F0502020204030204" pitchFamily="34" charset="0"/>
            </a:rPr>
            <a:t>Субсидии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Calibri" panose="020F0502020204030204" pitchFamily="34" charset="0"/>
            </a:rPr>
            <a:t>межбюджетные трансферты, предоставляемые в целях </a:t>
          </a:r>
          <a:r>
            <a:rPr lang="ru-RU" sz="1300" kern="1200" dirty="0" err="1" smtClean="0">
              <a:latin typeface="Calibri" panose="020F0502020204030204" pitchFamily="34" charset="0"/>
            </a:rPr>
            <a:t>софинансирования</a:t>
          </a:r>
          <a:r>
            <a:rPr lang="ru-RU" sz="1300" kern="1200" dirty="0" smtClean="0">
              <a:latin typeface="Calibri" panose="020F0502020204030204" pitchFamily="34" charset="0"/>
            </a:rPr>
            <a:t> расходных обязательств, возникающих при выполнении полномочий органов государственной власти субъектов РФ по предметам ведения субъектов РФ и предметам совместного ведения РФ и субъектов РФ, и расходных обязательств по выполнению полномочий органов местного самоуправления по вопросам местного значения</a:t>
          </a:r>
          <a:endParaRPr lang="ru-RU" sz="1300" kern="1200" dirty="0">
            <a:latin typeface="Calibri" panose="020F0502020204030204" pitchFamily="34" charset="0"/>
          </a:endParaRPr>
        </a:p>
      </dsp:txBody>
      <dsp:txXfrm rot="5400000">
        <a:off x="3544588" y="809707"/>
        <a:ext cx="3296111" cy="2429123"/>
      </dsp:txXfrm>
    </dsp:sp>
    <dsp:sp modelId="{18EB1483-3729-428B-9B16-664868120BEA}">
      <dsp:nvSpPr>
        <dsp:cNvPr id="0" name=""/>
        <dsp:cNvSpPr/>
      </dsp:nvSpPr>
      <dsp:spPr>
        <a:xfrm rot="16200000">
          <a:off x="6711694" y="376213"/>
          <a:ext cx="4048539" cy="3296111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4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latin typeface="Calibri" panose="020F0502020204030204" pitchFamily="34" charset="0"/>
            </a:rPr>
            <a:t>Субвенции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Calibri" panose="020F0502020204030204" pitchFamily="34" charset="0"/>
            </a:rPr>
            <a:t>межбюджетные трансферты, предоставляемые бюджетам субъектов Российской Федерации в целях финансового обеспечения расходных обязательств субъектов РФ и (или) муниципальных образований, возникающих при выполнении полномочий РФ, переданных для осуществления органам государственной власти субъектов РФ и (или) органам местного самоуправления</a:t>
          </a:r>
          <a:endParaRPr lang="ru-RU" sz="1300" kern="1200" dirty="0">
            <a:latin typeface="Calibri" panose="020F0502020204030204" pitchFamily="34" charset="0"/>
          </a:endParaRPr>
        </a:p>
      </dsp:txBody>
      <dsp:txXfrm rot="5400000">
        <a:off x="7087908" y="809707"/>
        <a:ext cx="3296111" cy="24291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C4114B-B9FD-4DE8-ABD7-FA15EDC49318}">
      <dsp:nvSpPr>
        <dsp:cNvPr id="0" name=""/>
        <dsp:cNvSpPr/>
      </dsp:nvSpPr>
      <dsp:spPr>
        <a:xfrm>
          <a:off x="216025" y="1624"/>
          <a:ext cx="3937105" cy="931629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Субсидии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589,4 млн. рублей</a:t>
          </a:r>
          <a:endParaRPr lang="ru-RU" sz="24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16025" y="1624"/>
        <a:ext cx="3937105" cy="931629"/>
      </dsp:txXfrm>
    </dsp:sp>
    <dsp:sp modelId="{A4D2B395-1989-4A00-B6A3-AAD101582737}">
      <dsp:nvSpPr>
        <dsp:cNvPr id="0" name=""/>
        <dsp:cNvSpPr/>
      </dsp:nvSpPr>
      <dsp:spPr>
        <a:xfrm>
          <a:off x="609736" y="933254"/>
          <a:ext cx="393710" cy="698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8722"/>
              </a:lnTo>
              <a:lnTo>
                <a:pt x="393710" y="698722"/>
              </a:lnTo>
            </a:path>
          </a:pathLst>
        </a:custGeom>
        <a:noFill/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99F49-45C6-44F3-BA71-8BF86E22DB07}">
      <dsp:nvSpPr>
        <dsp:cNvPr id="0" name=""/>
        <dsp:cNvSpPr/>
      </dsp:nvSpPr>
      <dsp:spPr>
        <a:xfrm>
          <a:off x="1003446" y="1166161"/>
          <a:ext cx="4073115" cy="9316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на бесплатное дошкольное,      общее образование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547,4 млн</a:t>
          </a:r>
          <a:r>
            <a:rPr lang="ru-RU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. рублей</a:t>
          </a:r>
          <a:endParaRPr lang="ru-RU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03446" y="1166161"/>
        <a:ext cx="4073115" cy="931629"/>
      </dsp:txXfrm>
    </dsp:sp>
    <dsp:sp modelId="{51DAEC3C-1DCC-4395-BB61-10DA4959036F}">
      <dsp:nvSpPr>
        <dsp:cNvPr id="0" name=""/>
        <dsp:cNvSpPr/>
      </dsp:nvSpPr>
      <dsp:spPr>
        <a:xfrm>
          <a:off x="609736" y="933254"/>
          <a:ext cx="393710" cy="1863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3259"/>
              </a:lnTo>
              <a:lnTo>
                <a:pt x="393710" y="1863259"/>
              </a:lnTo>
            </a:path>
          </a:pathLst>
        </a:custGeom>
        <a:noFill/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2DE55-2EE9-47D0-9E67-AAEBEA3C5F57}">
      <dsp:nvSpPr>
        <dsp:cNvPr id="0" name=""/>
        <dsp:cNvSpPr/>
      </dsp:nvSpPr>
      <dsp:spPr>
        <a:xfrm>
          <a:off x="1003446" y="2330699"/>
          <a:ext cx="4073115" cy="9316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на летний отдых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20,5 млн. рублей</a:t>
          </a:r>
          <a:endParaRPr lang="ru-RU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03446" y="2330699"/>
        <a:ext cx="4073115" cy="931629"/>
      </dsp:txXfrm>
    </dsp:sp>
    <dsp:sp modelId="{6A884BB6-BE9D-4F0D-B6A2-82D73CE46137}">
      <dsp:nvSpPr>
        <dsp:cNvPr id="0" name=""/>
        <dsp:cNvSpPr/>
      </dsp:nvSpPr>
      <dsp:spPr>
        <a:xfrm>
          <a:off x="609736" y="933254"/>
          <a:ext cx="393710" cy="3027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7797"/>
              </a:lnTo>
              <a:lnTo>
                <a:pt x="393710" y="3027797"/>
              </a:lnTo>
            </a:path>
          </a:pathLst>
        </a:custGeom>
        <a:noFill/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7D2242-4A4A-4569-9D87-56E3E3CC85EA}">
      <dsp:nvSpPr>
        <dsp:cNvPr id="0" name=""/>
        <dsp:cNvSpPr/>
      </dsp:nvSpPr>
      <dsp:spPr>
        <a:xfrm>
          <a:off x="1003446" y="3495236"/>
          <a:ext cx="4073115" cy="9316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на бесплатное горячее питание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21,5 млн. рублей</a:t>
          </a:r>
          <a:endParaRPr lang="ru-RU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03446" y="3495236"/>
        <a:ext cx="4073115" cy="9316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C4114B-B9FD-4DE8-ABD7-FA15EDC49318}">
      <dsp:nvSpPr>
        <dsp:cNvPr id="0" name=""/>
        <dsp:cNvSpPr/>
      </dsp:nvSpPr>
      <dsp:spPr>
        <a:xfrm>
          <a:off x="49497" y="126016"/>
          <a:ext cx="4369292" cy="902509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Субвенции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561,0 млн. рублей</a:t>
          </a:r>
          <a:endParaRPr lang="ru-RU" sz="24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9497" y="126016"/>
        <a:ext cx="4369292" cy="902509"/>
      </dsp:txXfrm>
    </dsp:sp>
    <dsp:sp modelId="{A4D2B395-1989-4A00-B6A3-AAD101582737}">
      <dsp:nvSpPr>
        <dsp:cNvPr id="0" name=""/>
        <dsp:cNvSpPr/>
      </dsp:nvSpPr>
      <dsp:spPr>
        <a:xfrm>
          <a:off x="486426" y="1028525"/>
          <a:ext cx="436929" cy="4900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0063"/>
              </a:lnTo>
              <a:lnTo>
                <a:pt x="436929" y="490063"/>
              </a:lnTo>
            </a:path>
          </a:pathLst>
        </a:custGeom>
        <a:noFill/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99F49-45C6-44F3-BA71-8BF86E22DB07}">
      <dsp:nvSpPr>
        <dsp:cNvPr id="0" name=""/>
        <dsp:cNvSpPr/>
      </dsp:nvSpPr>
      <dsp:spPr>
        <a:xfrm>
          <a:off x="923355" y="1149271"/>
          <a:ext cx="4463750" cy="7386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на дошкольное образование</a:t>
          </a:r>
        </a:p>
        <a:p>
          <a:pPr lvl="0" algn="ctr" defTabSz="8890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163,5 млн. рублей</a:t>
          </a:r>
          <a:endParaRPr lang="ru-RU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23355" y="1149271"/>
        <a:ext cx="4463750" cy="738635"/>
      </dsp:txXfrm>
    </dsp:sp>
    <dsp:sp modelId="{51DAEC3C-1DCC-4395-BB61-10DA4959036F}">
      <dsp:nvSpPr>
        <dsp:cNvPr id="0" name=""/>
        <dsp:cNvSpPr/>
      </dsp:nvSpPr>
      <dsp:spPr>
        <a:xfrm>
          <a:off x="486426" y="1028525"/>
          <a:ext cx="436929" cy="1505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5961"/>
              </a:lnTo>
              <a:lnTo>
                <a:pt x="436929" y="1505961"/>
              </a:lnTo>
            </a:path>
          </a:pathLst>
        </a:custGeom>
        <a:noFill/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2DE55-2EE9-47D0-9E67-AAEBEA3C5F57}">
      <dsp:nvSpPr>
        <dsp:cNvPr id="0" name=""/>
        <dsp:cNvSpPr/>
      </dsp:nvSpPr>
      <dsp:spPr>
        <a:xfrm>
          <a:off x="923355" y="2133124"/>
          <a:ext cx="4463750" cy="8027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на общее образование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354,7 млн. рублей</a:t>
          </a:r>
          <a:endParaRPr lang="ru-RU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23355" y="2133124"/>
        <a:ext cx="4463750" cy="802725"/>
      </dsp:txXfrm>
    </dsp:sp>
    <dsp:sp modelId="{6A884BB6-BE9D-4F0D-B6A2-82D73CE46137}">
      <dsp:nvSpPr>
        <dsp:cNvPr id="0" name=""/>
        <dsp:cNvSpPr/>
      </dsp:nvSpPr>
      <dsp:spPr>
        <a:xfrm>
          <a:off x="486426" y="1028525"/>
          <a:ext cx="436929" cy="2742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2473"/>
              </a:lnTo>
              <a:lnTo>
                <a:pt x="436929" y="2742473"/>
              </a:lnTo>
            </a:path>
          </a:pathLst>
        </a:custGeom>
        <a:noFill/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7D2242-4A4A-4569-9D87-56E3E3CC85EA}">
      <dsp:nvSpPr>
        <dsp:cNvPr id="0" name=""/>
        <dsp:cNvSpPr/>
      </dsp:nvSpPr>
      <dsp:spPr>
        <a:xfrm>
          <a:off x="923355" y="3181068"/>
          <a:ext cx="4463750" cy="11798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на методическое и информационно-технологическое обеспечение учреждений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10,2 млн. рублей</a:t>
          </a:r>
          <a:endParaRPr lang="ru-RU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23355" y="3181068"/>
        <a:ext cx="4463750" cy="1179861"/>
      </dsp:txXfrm>
    </dsp:sp>
    <dsp:sp modelId="{8F3F4B31-F7B0-4BCD-BE68-D00F28EF89E8}">
      <dsp:nvSpPr>
        <dsp:cNvPr id="0" name=""/>
        <dsp:cNvSpPr/>
      </dsp:nvSpPr>
      <dsp:spPr>
        <a:xfrm>
          <a:off x="486426" y="1028525"/>
          <a:ext cx="436929" cy="4053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3972"/>
              </a:lnTo>
              <a:lnTo>
                <a:pt x="436929" y="4053972"/>
              </a:lnTo>
            </a:path>
          </a:pathLst>
        </a:custGeom>
        <a:noFill/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E8A867-FBFD-4B54-845B-248A6CD881C8}">
      <dsp:nvSpPr>
        <dsp:cNvPr id="0" name=""/>
        <dsp:cNvSpPr/>
      </dsp:nvSpPr>
      <dsp:spPr>
        <a:xfrm>
          <a:off x="923355" y="4606147"/>
          <a:ext cx="4463750" cy="95270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9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на ежемесячное вознаграждение </a:t>
          </a:r>
          <a:r>
            <a:rPr lang="ru-RU" sz="19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педработникам</a:t>
          </a:r>
          <a:r>
            <a:rPr lang="ru-RU" sz="19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за классное руководство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19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32,6 млн. рублей</a:t>
          </a:r>
          <a:endParaRPr lang="ru-RU" sz="19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23355" y="4606147"/>
        <a:ext cx="4463750" cy="9527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1768C-DDB5-4AF6-B7AE-9C0378D0D305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6FD2E-6D76-4A3B-8D93-DCBD3082DA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132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4890632-0511-4A87-877F-40726F764BA1}" type="slidenum">
              <a:rPr 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2</a:t>
            </a:fld>
            <a:endParaRPr 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371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68504B-801B-41E2-AC96-A8536258F970}" type="slidenum">
              <a:rPr 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3</a:t>
            </a:fld>
            <a:endParaRPr 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61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614ADE3-E3F7-4488-ABEE-3D99E134E731}" type="slidenum">
              <a:rPr 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4</a:t>
            </a:fld>
            <a:endParaRPr 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041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6FD2E-6D76-4A3B-8D93-DCBD3082DA7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583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6FD2E-6D76-4A3B-8D93-DCBD3082DA7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84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E8CF26-6C8D-433D-B400-3D1BF85390D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816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B1101E9-F2DC-4374-9843-0B5D979DD384}" type="slidenum">
              <a:rPr lang="ru-RU" altLang="ru-RU">
                <a:latin typeface="Calibri" panose="020F0502020204030204" pitchFamily="34" charset="0"/>
              </a:rPr>
              <a:pPr/>
              <a:t>15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329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F6D78DF-A43C-4FF2-AB70-D0BFCCC463B3}" type="slidenum">
              <a:rPr lang="ru-RU" altLang="ru-RU">
                <a:latin typeface="Calibri" panose="020F0502020204030204" pitchFamily="34" charset="0"/>
              </a:rPr>
              <a:pPr/>
              <a:t>22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206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98FAF07-CD5F-465E-AF95-B1D6ECDA1618}" type="slidenum">
              <a:rPr lang="ru-RU" altLang="ru-RU">
                <a:latin typeface="Calibri" panose="020F0502020204030204" pitchFamily="34" charset="0"/>
              </a:rPr>
              <a:pPr/>
              <a:t>23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737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5ED397-3552-4850-BBA2-49735E92433E}" type="datetimeFigureOut">
              <a:rPr lang="ru-RU" smtClean="0"/>
              <a:pPr>
                <a:defRPr/>
              </a:pPr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0C44-A4AE-4BDC-8C0A-9F0E7CEF2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370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BD5D2C-8A93-4856-B9DF-1E196E823864}" type="datetimeFigureOut">
              <a:rPr lang="ru-RU" smtClean="0"/>
              <a:pPr>
                <a:defRPr/>
              </a:pPr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817CA-4254-4DE3-9631-54F035B179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584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0C9A43-4326-4256-9AB0-463285986922}" type="datetimeFigureOut">
              <a:rPr lang="ru-RU" smtClean="0"/>
              <a:pPr>
                <a:defRPr/>
              </a:pPr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4DAA-E6D3-4804-AC3D-B8ED267707B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04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BD466-4B9E-4CBD-9429-A173ED9E1475}" type="datetimeFigureOut">
              <a:rPr lang="ru-RU" smtClean="0"/>
              <a:pPr>
                <a:defRPr/>
              </a:pPr>
              <a:t>16.01.2023</a:t>
            </a:fld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372633-0BA7-4591-85BA-D0AFFFA2D50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644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BD466-4B9E-4CBD-9429-A173ED9E1475}" type="datetimeFigureOut">
              <a:rPr lang="ru-RU" smtClean="0"/>
              <a:pPr>
                <a:defRPr/>
              </a:pPr>
              <a:t>16.01.2023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372633-0BA7-4591-85BA-D0AFFFA2D50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039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BD466-4B9E-4CBD-9429-A173ED9E1475}" type="datetimeFigureOut">
              <a:rPr lang="ru-RU" smtClean="0"/>
              <a:pPr>
                <a:defRPr/>
              </a:pPr>
              <a:t>16.01.2023</a:t>
            </a:fld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372633-0BA7-4591-85BA-D0AFFFA2D50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146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BF43B8-6DDE-49C8-89FA-86102E1E4F05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97715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3FE93-58FD-4C93-AC2D-6FAA18F24EF8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03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8971D-511E-412E-A37D-63DA06B909BB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134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929FC-FE3B-431A-8034-D25D85C087DB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18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9A834E-7349-4F02-8E43-FE6E8BC1649D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156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E80224-D642-4ED9-9109-22EA19770730}" type="datetimeFigureOut">
              <a:rPr lang="ru-RU" smtClean="0"/>
              <a:pPr>
                <a:defRPr/>
              </a:pPr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68FD-5373-4A53-977B-08D3F212AD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03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DF57C-E941-4436-830E-2018817F5B2D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76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6A9036-9134-4004-BB11-F379E65E6011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260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D58A54-8D35-416A-9847-A6CC37328A9E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6119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67470C-E3C8-4C53-BEDE-7FD28EE5EE48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7016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71BCA-7651-449C-ABDC-763287883D0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2971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004AB-E97A-4FB2-A7AC-6834450A8A36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9038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7CC1B-CE93-4335-A201-164B497E08F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720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BF43B8-6DDE-49C8-89FA-86102E1E4F05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957400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3FE93-58FD-4C93-AC2D-6FAA18F24EF8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411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8971D-511E-412E-A37D-63DA06B909BB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967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B4CF15-F076-4295-9C58-78361254D99A}" type="datetimeFigureOut">
              <a:rPr lang="ru-RU" smtClean="0"/>
              <a:pPr>
                <a:defRPr/>
              </a:pPr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D185-AA89-4C02-86D7-3A45B0330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2504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929FC-FE3B-431A-8034-D25D85C087DB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680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9A834E-7349-4F02-8E43-FE6E8BC1649D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5775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DF57C-E941-4436-830E-2018817F5B2D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431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6A9036-9134-4004-BB11-F379E65E6011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8120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D58A54-8D35-416A-9847-A6CC37328A9E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5065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67470C-E3C8-4C53-BEDE-7FD28EE5EE48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183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71BCA-7651-449C-ABDC-763287883D0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805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004AB-E97A-4FB2-A7AC-6834450A8A36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5698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16.01.2023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973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16.01.2023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99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485F67-1EF8-4CDE-A699-363D84E9F144}" type="datetimeFigureOut">
              <a:rPr lang="ru-RU" smtClean="0"/>
              <a:pPr>
                <a:defRPr/>
              </a:pPr>
              <a:t>16.01.2023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4C1CE-154A-49F5-B7D2-BDB61CEC3E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063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16.01.2023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13866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16.01.2023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0337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16.01.2023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9939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16.01.2023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0349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16.01.2023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2016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16.01.2023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3639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16.01.2023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637364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16.01.2023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65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16.01.2023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996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5996C-DF24-4C30-AFAD-200F4CBDA5F6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39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110CE7-3A5C-487D-9731-65741B6E5C92}" type="datetimeFigureOut">
              <a:rPr lang="ru-RU" smtClean="0"/>
              <a:pPr>
                <a:defRPr/>
              </a:pPr>
              <a:t>16.01.2023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9D33-2E15-4953-B103-B2CED904C9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320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C5F1B8-032F-41C8-827C-506BB6FB2DD2}" type="datetimeFigureOut">
              <a:rPr lang="ru-RU" smtClean="0"/>
              <a:pPr>
                <a:defRPr/>
              </a:pPr>
              <a:t>16.01.2023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8809-6BE8-41E2-9209-675B571A3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249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442534-D3EE-44E0-AF10-78869DE9387A}" type="datetimeFigureOut">
              <a:rPr lang="ru-RU" smtClean="0"/>
              <a:pPr>
                <a:defRPr/>
              </a:pPr>
              <a:t>16.01.2023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5491-5D41-4982-9538-1659EAE1A1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780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283029-31F4-4A4C-A009-569919B5F9A3}" type="datetimeFigureOut">
              <a:rPr lang="ru-RU" smtClean="0"/>
              <a:pPr>
                <a:defRPr/>
              </a:pPr>
              <a:t>16.01.2023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41DC-AC04-4048-9BE6-ED593D75CA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394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6C7A77-2D96-43BD-B672-14E32EA6EFA4}" type="datetimeFigureOut">
              <a:rPr lang="ru-RU" smtClean="0"/>
              <a:pPr>
                <a:defRPr/>
              </a:pPr>
              <a:t>16.01.2023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08C9B-3DB0-4174-8EF0-8CE32148E2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804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CABD466-4B9E-4CBD-9429-A173ED9E1475}" type="datetimeFigureOut">
              <a:rPr lang="ru-RU" smtClean="0"/>
              <a:pPr>
                <a:defRPr/>
              </a:pPr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372633-0BA7-4591-85BA-D0AFFFA2D50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7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893D935-8C4C-47E3-9905-D5D03FBC7C59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251889F-6660-4670-8501-6D96FF5EBD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40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893D935-8C4C-47E3-9905-D5D03FBC7C59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251889F-6660-4670-8501-6D96FF5EBD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21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16.01.2023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32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6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7.png"/><Relationship Id="rId9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Артур\Desktop\Шаблон Администрация\aznakae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9246" y="1797909"/>
            <a:ext cx="1672767" cy="210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одзаголовок 8"/>
          <p:cNvSpPr txBox="1">
            <a:spLocks/>
          </p:cNvSpPr>
          <p:nvPr/>
        </p:nvSpPr>
        <p:spPr>
          <a:xfrm>
            <a:off x="6261126" y="4069835"/>
            <a:ext cx="6149009" cy="2476105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</a:p>
          <a:p>
            <a:pPr marL="0" indent="0" algn="ctr">
              <a:buNone/>
            </a:pPr>
            <a:endParaRPr lang="ru-RU" sz="160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Азнакаевский муниципальный район</a:t>
            </a:r>
          </a:p>
          <a:p>
            <a:pPr marL="0" indent="0" algn="ctr">
              <a:buNone/>
            </a:pPr>
            <a:r>
              <a:rPr lang="ru-RU" sz="20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Татарстан</a:t>
            </a:r>
            <a:endParaRPr lang="ru-RU" sz="200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ru-RU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г.</a:t>
            </a:r>
            <a:endParaRPr lang="ru-RU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с двумя усеченными противолежащими углами 1"/>
          <p:cNvSpPr/>
          <p:nvPr/>
        </p:nvSpPr>
        <p:spPr>
          <a:xfrm>
            <a:off x="702366" y="1943178"/>
            <a:ext cx="6082748" cy="4253314"/>
          </a:xfrm>
          <a:prstGeom prst="snip2Diag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330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21"/>
          <p:cNvSpPr txBox="1">
            <a:spLocks noChangeArrowheads="1"/>
          </p:cNvSpPr>
          <p:nvPr/>
        </p:nvSpPr>
        <p:spPr bwMode="auto">
          <a:xfrm>
            <a:off x="1835150" y="512763"/>
            <a:ext cx="84296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Основные параметры бюджета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 Азнакаевского муниципального района на 2023-2025 годы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983829"/>
              </p:ext>
            </p:extLst>
          </p:nvPr>
        </p:nvGraphicFramePr>
        <p:xfrm>
          <a:off x="515938" y="1808163"/>
          <a:ext cx="11160125" cy="436721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88484"/>
                <a:gridCol w="2158711"/>
                <a:gridCol w="2443823"/>
                <a:gridCol w="2606744"/>
                <a:gridCol w="2362363"/>
              </a:tblGrid>
              <a:tr h="504106">
                <a:tc rowSpan="2"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ru-RU" sz="2400" kern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Год</a:t>
                      </a:r>
                      <a:endParaRPr lang="ru-RU" sz="24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28" marR="91428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ru-RU" sz="2400" kern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Доходы</a:t>
                      </a:r>
                      <a:endParaRPr lang="ru-RU" sz="24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28" marR="91428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ru-RU" sz="2400" kern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том числе</a:t>
                      </a:r>
                      <a:endParaRPr lang="ru-RU" sz="2400" b="1" i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28" marR="91428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ru-RU" sz="2400" kern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Расходы</a:t>
                      </a:r>
                      <a:endParaRPr lang="ru-RU" sz="24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28" marR="91428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188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ru-RU" sz="2400" i="1" kern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налоговые и неналоговые доходы</a:t>
                      </a:r>
                      <a:endParaRPr lang="ru-RU" sz="2400" b="1" i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28" marR="91428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ru-RU" sz="2400" i="1" kern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безвозмездные поступления</a:t>
                      </a:r>
                      <a:endParaRPr lang="ru-RU" sz="2400" b="1" i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28" marR="91428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142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  <a:endParaRPr lang="ru-RU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8" marR="9142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ru-RU" sz="2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081,6</a:t>
                      </a:r>
                      <a:endParaRPr lang="ru-RU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8" marR="9142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702,8</a:t>
                      </a:r>
                      <a:endParaRPr lang="ru-RU" sz="24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8" marR="9142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1 378,8</a:t>
                      </a:r>
                      <a:endParaRPr lang="ru-RU" sz="24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8" marR="9142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2 081,6</a:t>
                      </a:r>
                      <a:endParaRPr lang="ru-RU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8" marR="91428" marT="45725" marB="45725"/>
                </a:tc>
              </a:tr>
              <a:tr h="89142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  <a:endParaRPr lang="ru-RU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8" marR="9142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2 071,0</a:t>
                      </a:r>
                      <a:endParaRPr lang="ru-RU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8" marR="9142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739,9</a:t>
                      </a:r>
                      <a:endParaRPr lang="ru-RU" sz="24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8" marR="9142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1 331,1</a:t>
                      </a:r>
                      <a:endParaRPr lang="ru-RU" sz="24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8" marR="9142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2 071,0</a:t>
                      </a:r>
                      <a:endParaRPr lang="ru-RU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8" marR="91428" marT="45725" marB="45725"/>
                </a:tc>
              </a:tr>
              <a:tr h="89142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  <a:endParaRPr lang="ru-RU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8" marR="9142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2 089,5</a:t>
                      </a:r>
                      <a:endParaRPr lang="ru-RU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8" marR="9142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790,0</a:t>
                      </a:r>
                      <a:endParaRPr lang="ru-RU" sz="24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8" marR="9142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1 299,5</a:t>
                      </a:r>
                      <a:endParaRPr lang="ru-RU" sz="24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8" marR="9142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ru-RU" sz="2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089,5</a:t>
                      </a:r>
                      <a:endParaRPr lang="ru-RU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8" marR="91428" marT="45725" marB="45725"/>
                </a:tc>
              </a:tr>
            </a:tbl>
          </a:graphicData>
        </a:graphic>
      </p:graphicFrame>
      <p:sp>
        <p:nvSpPr>
          <p:cNvPr id="27691" name="TextBox 3"/>
          <p:cNvSpPr txBox="1">
            <a:spLocks noChangeArrowheads="1"/>
          </p:cNvSpPr>
          <p:nvPr/>
        </p:nvSpPr>
        <p:spPr bwMode="auto">
          <a:xfrm>
            <a:off x="9948863" y="1331913"/>
            <a:ext cx="1908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/>
              <a:t>(млн. рублей)</a:t>
            </a:r>
          </a:p>
        </p:txBody>
      </p:sp>
    </p:spTree>
    <p:extLst>
      <p:ext uri="{BB962C8B-B14F-4D97-AF65-F5344CB8AC3E}">
        <p14:creationId xmlns:p14="http://schemas.microsoft.com/office/powerpoint/2010/main" val="200780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21"/>
          <p:cNvSpPr txBox="1">
            <a:spLocks noChangeArrowheads="1"/>
          </p:cNvSpPr>
          <p:nvPr/>
        </p:nvSpPr>
        <p:spPr bwMode="auto">
          <a:xfrm>
            <a:off x="2016125" y="512763"/>
            <a:ext cx="806767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Основные параметры консолидированного бюджета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Азнакаевского муниципального района на 2023-2025 годы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443977"/>
              </p:ext>
            </p:extLst>
          </p:nvPr>
        </p:nvGraphicFramePr>
        <p:xfrm>
          <a:off x="515938" y="1808163"/>
          <a:ext cx="11196637" cy="436721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93683"/>
                <a:gridCol w="2165773"/>
                <a:gridCol w="2451818"/>
                <a:gridCol w="2615273"/>
                <a:gridCol w="2370090"/>
              </a:tblGrid>
              <a:tr h="504106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Год</a:t>
                      </a:r>
                      <a:endParaRPr lang="ru-RU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2" marR="91432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Доходы</a:t>
                      </a:r>
                      <a:endParaRPr lang="ru-RU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2" marR="91432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том числе</a:t>
                      </a:r>
                      <a:endParaRPr lang="ru-RU" sz="24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2" marR="91432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Расходы</a:t>
                      </a:r>
                      <a:endParaRPr lang="ru-RU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2" marR="91432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188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kern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налоговые и неналоговые</a:t>
                      </a:r>
                      <a:r>
                        <a:rPr lang="ru-RU" sz="2400" i="1" kern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доходы</a:t>
                      </a:r>
                      <a:endParaRPr lang="ru-RU" sz="2400" b="1" i="1" kern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32" marR="91432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kern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безвозмездные поступления</a:t>
                      </a:r>
                      <a:endParaRPr lang="ru-RU" sz="2400" b="1" i="1" kern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32" marR="91432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142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  <a:endParaRPr lang="ru-RU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2" marR="91432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2 223,6</a:t>
                      </a:r>
                      <a:endParaRPr lang="ru-RU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2" marR="91432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1 008,9</a:t>
                      </a:r>
                      <a:endParaRPr lang="ru-RU" sz="24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2" marR="91432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1 214,7</a:t>
                      </a:r>
                      <a:endParaRPr lang="ru-RU" sz="24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2" marR="91432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2 223,6</a:t>
                      </a:r>
                      <a:endParaRPr lang="ru-RU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2" marR="91432" marT="45725" marB="45725"/>
                </a:tc>
              </a:tr>
              <a:tr h="89142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  <a:endParaRPr lang="ru-RU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2" marR="91432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2 225,6</a:t>
                      </a:r>
                      <a:endParaRPr lang="ru-RU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2" marR="91432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1 052,7</a:t>
                      </a:r>
                      <a:endParaRPr lang="ru-RU" sz="24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2" marR="91432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1 172,9</a:t>
                      </a:r>
                      <a:endParaRPr lang="ru-RU" sz="24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2" marR="91432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2 225,6</a:t>
                      </a:r>
                      <a:endParaRPr lang="ru-RU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2" marR="91432" marT="45725" marB="45725"/>
                </a:tc>
              </a:tr>
              <a:tr h="89142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  <a:endParaRPr lang="ru-RU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2" marR="91432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2 246,2</a:t>
                      </a:r>
                      <a:endParaRPr lang="ru-RU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2" marR="91432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1 109,2</a:t>
                      </a:r>
                      <a:endParaRPr lang="ru-RU" sz="24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2" marR="91432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1 137,0</a:t>
                      </a:r>
                      <a:endParaRPr lang="ru-RU" sz="24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2" marR="91432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2 246,2</a:t>
                      </a:r>
                      <a:endParaRPr lang="ru-RU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2" marR="91432" marT="45725" marB="45725"/>
                </a:tc>
              </a:tr>
            </a:tbl>
          </a:graphicData>
        </a:graphic>
      </p:graphicFrame>
      <p:sp>
        <p:nvSpPr>
          <p:cNvPr id="28715" name="TextBox 3"/>
          <p:cNvSpPr txBox="1">
            <a:spLocks noChangeArrowheads="1"/>
          </p:cNvSpPr>
          <p:nvPr/>
        </p:nvSpPr>
        <p:spPr bwMode="auto">
          <a:xfrm>
            <a:off x="9948863" y="1331913"/>
            <a:ext cx="1908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/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42343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7488440"/>
              </p:ext>
            </p:extLst>
          </p:nvPr>
        </p:nvGraphicFramePr>
        <p:xfrm>
          <a:off x="479424" y="2679700"/>
          <a:ext cx="11306175" cy="4138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1"/>
          <p:cNvSpPr txBox="1">
            <a:spLocks noChangeArrowheads="1"/>
          </p:cNvSpPr>
          <p:nvPr/>
        </p:nvSpPr>
        <p:spPr bwMode="auto">
          <a:xfrm>
            <a:off x="1390908" y="338138"/>
            <a:ext cx="9410205" cy="867930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sz="2800" b="1" dirty="0" smtClean="0"/>
              <a:t>Динамика изменения объемов консолидированного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sz="2800" b="1" dirty="0" smtClean="0"/>
              <a:t>Бюджета Азнакаевского муниципального района </a:t>
            </a:r>
            <a:r>
              <a:rPr lang="ru-RU" sz="1800" b="1" dirty="0"/>
              <a:t>(млн. рублей)</a:t>
            </a:r>
          </a:p>
        </p:txBody>
      </p:sp>
      <p:graphicFrame>
        <p:nvGraphicFramePr>
          <p:cNvPr id="5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7703864"/>
              </p:ext>
            </p:extLst>
          </p:nvPr>
        </p:nvGraphicFramePr>
        <p:xfrm>
          <a:off x="1586396" y="1773268"/>
          <a:ext cx="9309100" cy="1509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21"/>
          <p:cNvSpPr txBox="1">
            <a:spLocks noChangeArrowheads="1"/>
          </p:cNvSpPr>
          <p:nvPr/>
        </p:nvSpPr>
        <p:spPr bwMode="auto">
          <a:xfrm>
            <a:off x="3413903" y="1718985"/>
            <a:ext cx="955711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2000" b="1" dirty="0" smtClean="0"/>
              <a:t>+13,4%</a:t>
            </a:r>
            <a:endParaRPr lang="ru-RU" sz="2000" b="1" dirty="0"/>
          </a:p>
        </p:txBody>
      </p:sp>
      <p:sp>
        <p:nvSpPr>
          <p:cNvPr id="7" name="TextBox 21"/>
          <p:cNvSpPr txBox="1">
            <a:spLocks noChangeArrowheads="1"/>
          </p:cNvSpPr>
          <p:nvPr/>
        </p:nvSpPr>
        <p:spPr bwMode="auto">
          <a:xfrm>
            <a:off x="5924551" y="1563380"/>
            <a:ext cx="825867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2000" b="1" dirty="0" smtClean="0"/>
              <a:t>+</a:t>
            </a:r>
            <a:r>
              <a:rPr lang="ru-RU" sz="2000" b="1" dirty="0" smtClean="0"/>
              <a:t>0,1%</a:t>
            </a:r>
            <a:endParaRPr lang="ru-RU" sz="2000" b="1" dirty="0"/>
          </a:p>
        </p:txBody>
      </p:sp>
      <p:sp>
        <p:nvSpPr>
          <p:cNvPr id="8" name="TextBox 21"/>
          <p:cNvSpPr txBox="1">
            <a:spLocks noChangeArrowheads="1"/>
          </p:cNvSpPr>
          <p:nvPr/>
        </p:nvSpPr>
        <p:spPr bwMode="auto">
          <a:xfrm>
            <a:off x="8147844" y="1563380"/>
            <a:ext cx="825867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2000" b="1" dirty="0" smtClean="0"/>
              <a:t>+</a:t>
            </a:r>
            <a:r>
              <a:rPr lang="ru-RU" sz="2000" b="1" dirty="0" smtClean="0"/>
              <a:t>0,9%</a:t>
            </a:r>
            <a:endParaRPr lang="ru-RU" sz="2000" b="1" dirty="0"/>
          </a:p>
        </p:txBody>
      </p:sp>
      <p:sp>
        <p:nvSpPr>
          <p:cNvPr id="10" name="TextBox 21"/>
          <p:cNvSpPr txBox="1">
            <a:spLocks noChangeArrowheads="1"/>
          </p:cNvSpPr>
          <p:nvPr/>
        </p:nvSpPr>
        <p:spPr bwMode="auto">
          <a:xfrm>
            <a:off x="550345" y="6284360"/>
            <a:ext cx="626582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2400" b="1" dirty="0" smtClean="0"/>
              <a:t>Год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56885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21"/>
          <p:cNvSpPr txBox="1">
            <a:spLocks noChangeArrowheads="1"/>
          </p:cNvSpPr>
          <p:nvPr/>
        </p:nvSpPr>
        <p:spPr bwMode="auto">
          <a:xfrm>
            <a:off x="2849563" y="7938"/>
            <a:ext cx="6557962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Поступления доходов в бюджет Азнакаевского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муниципального района в 2022-2023 годах</a:t>
            </a:r>
            <a:endParaRPr lang="ru-RU" altLang="ru-RU" sz="2400">
              <a:latin typeface="Calibri" panose="020F0502020204030204" pitchFamily="34" charset="0"/>
            </a:endParaRPr>
          </a:p>
        </p:txBody>
      </p:sp>
      <p:graphicFrame>
        <p:nvGraphicFramePr>
          <p:cNvPr id="84" name="Таблица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526838"/>
              </p:ext>
            </p:extLst>
          </p:nvPr>
        </p:nvGraphicFramePr>
        <p:xfrm>
          <a:off x="300038" y="727075"/>
          <a:ext cx="11449050" cy="60661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473063">
                  <a:extLst>
                    <a:ext uri="{9D8B030D-6E8A-4147-A177-3AD203B41FA5}"/>
                  </a:extLst>
                </a:gridCol>
                <a:gridCol w="1754321">
                  <a:extLst>
                    <a:ext uri="{9D8B030D-6E8A-4147-A177-3AD203B41FA5}"/>
                  </a:extLst>
                </a:gridCol>
                <a:gridCol w="1517556">
                  <a:extLst>
                    <a:ext uri="{9D8B030D-6E8A-4147-A177-3AD203B41FA5}"/>
                  </a:extLst>
                </a:gridCol>
                <a:gridCol w="1483255">
                  <a:extLst>
                    <a:ext uri="{9D8B030D-6E8A-4147-A177-3AD203B41FA5}"/>
                  </a:extLst>
                </a:gridCol>
                <a:gridCol w="1154161">
                  <a:extLst>
                    <a:ext uri="{9D8B030D-6E8A-4147-A177-3AD203B41FA5}"/>
                  </a:extLst>
                </a:gridCol>
                <a:gridCol w="1066694">
                  <a:extLst>
                    <a:ext uri="{9D8B030D-6E8A-4147-A177-3AD203B41FA5}"/>
                  </a:extLst>
                </a:gridCol>
              </a:tblGrid>
              <a:tr h="3621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План на</a:t>
                      </a:r>
                      <a:r>
                        <a:rPr lang="ru-RU" sz="1500" b="1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2022г. (у</a:t>
                      </a:r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твержденный)</a:t>
                      </a:r>
                      <a:endParaRPr lang="ru-RU" sz="15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План на 2022г.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(уточненный) </a:t>
                      </a: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Ожидаемое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за 2022г.</a:t>
                      </a:r>
                      <a:endParaRPr lang="ru-RU" sz="15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Прогноз         на 2023г.</a:t>
                      </a:r>
                      <a:endParaRPr lang="ru-RU" sz="15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Темп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роста, %</a:t>
                      </a:r>
                      <a:endParaRPr lang="ru-RU" sz="15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extLst>
                  <a:ext uri="{0D108BD9-81ED-4DB2-BD59-A6C34878D82A}"/>
                </a:extLst>
              </a:tr>
              <a:tr h="46274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Всего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налоговых и неналоговых доходов, </a:t>
                      </a:r>
                      <a:r>
                        <a:rPr lang="ru-RU" sz="2000" b="1" i="1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в том числе:</a:t>
                      </a:r>
                      <a:endParaRPr lang="ru-RU" sz="2000" b="1" i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576,5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579,4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666,7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702,8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121,9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81637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НДФЛ</a:t>
                      </a: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476,0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476,0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545,3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596,8</a:t>
                      </a:r>
                      <a:endParaRPr lang="ru-RU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125,4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81637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Плата за добычу полезных ископаемых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1,6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1,6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2,2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1,8</a:t>
                      </a:r>
                      <a:endParaRPr lang="ru-RU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112,5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8163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УСНО</a:t>
                      </a: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21,9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21,9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23,8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25,1</a:t>
                      </a:r>
                      <a:endParaRPr lang="ru-RU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114,6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8163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Единый сельскохозяйственный</a:t>
                      </a: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налог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1,5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1,5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1,1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1,5</a:t>
                      </a:r>
                      <a:endParaRPr lang="ru-RU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8163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Государственная пошлина</a:t>
                      </a: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7,3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7,3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6,7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7,3</a:t>
                      </a:r>
                      <a:endParaRPr lang="ru-RU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0295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Налог</a:t>
                      </a: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по патентной системе налогообложения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8,3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8,3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7,6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10,2</a:t>
                      </a:r>
                      <a:endParaRPr lang="ru-RU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122,9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8163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Акцизы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27,9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30,8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33,2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29,1</a:t>
                      </a:r>
                      <a:endParaRPr lang="ru-RU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104,3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8163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Неналоговые доходы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27,9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27,9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44,4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28,0</a:t>
                      </a:r>
                      <a:endParaRPr lang="ru-RU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100,4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8163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Плата за негативное воздействие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4,1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4,1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2,4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2,9</a:t>
                      </a:r>
                      <a:endParaRPr lang="ru-RU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70,7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61533"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Безвозмездные поступления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1 263,6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1 371,7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1 371,7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1 378,8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109,1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6153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Итого доходов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1 840,1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1 951,1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2 038,4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2 081,6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113,1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1" marR="91441" marT="45686" marB="456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3895" name="TextBox 74"/>
          <p:cNvSpPr txBox="1">
            <a:spLocks noChangeArrowheads="1"/>
          </p:cNvSpPr>
          <p:nvPr/>
        </p:nvSpPr>
        <p:spPr bwMode="auto">
          <a:xfrm>
            <a:off x="10291763" y="333375"/>
            <a:ext cx="1673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(млн.руб.)</a:t>
            </a:r>
            <a:endParaRPr lang="ru-RU" altLang="ru-RU" sz="1600"/>
          </a:p>
        </p:txBody>
      </p:sp>
    </p:spTree>
    <p:extLst>
      <p:ext uri="{BB962C8B-B14F-4D97-AF65-F5344CB8AC3E}">
        <p14:creationId xmlns:p14="http://schemas.microsoft.com/office/powerpoint/2010/main" val="28660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21"/>
          <p:cNvSpPr txBox="1">
            <a:spLocks noChangeArrowheads="1"/>
          </p:cNvSpPr>
          <p:nvPr/>
        </p:nvSpPr>
        <p:spPr bwMode="auto">
          <a:xfrm>
            <a:off x="1379538" y="44450"/>
            <a:ext cx="94678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Основные показатели формирования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 бюджета Азнакаевского муниципального района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380603"/>
              </p:ext>
            </p:extLst>
          </p:nvPr>
        </p:nvGraphicFramePr>
        <p:xfrm>
          <a:off x="263525" y="765175"/>
          <a:ext cx="11630024" cy="5983557"/>
        </p:xfrm>
        <a:graphic>
          <a:graphicData uri="http://schemas.openxmlformats.org/drawingml/2006/table">
            <a:tbl>
              <a:tblPr/>
              <a:tblGrid>
                <a:gridCol w="4716821">
                  <a:extLst>
                    <a:ext uri="{9D8B030D-6E8A-4147-A177-3AD203B41FA5}"/>
                  </a:extLst>
                </a:gridCol>
                <a:gridCol w="2448426">
                  <a:extLst>
                    <a:ext uri="{9D8B030D-6E8A-4147-A177-3AD203B41FA5}"/>
                  </a:extLst>
                </a:gridCol>
                <a:gridCol w="2196382"/>
                <a:gridCol w="2268395"/>
              </a:tblGrid>
              <a:tr h="3736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</a:t>
                      </a:r>
                    </a:p>
                  </a:txBody>
                  <a:tcPr marL="51441" marR="514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2023г.</a:t>
                      </a:r>
                    </a:p>
                  </a:txBody>
                  <a:tcPr marL="51441" marR="514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2024г.</a:t>
                      </a:r>
                    </a:p>
                  </a:txBody>
                  <a:tcPr marL="51441" marR="514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2025г.</a:t>
                      </a:r>
                    </a:p>
                  </a:txBody>
                  <a:tcPr marL="51441" marR="514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7311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Курс доллара, рублей</a:t>
                      </a:r>
                    </a:p>
                  </a:txBody>
                  <a:tcPr marL="51441" marR="514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77,0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78,7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81,0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731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Инфляция, рост, %</a:t>
                      </a:r>
                    </a:p>
                  </a:txBody>
                  <a:tcPr marL="51441" marR="514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106,1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104,0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104,0</a:t>
                      </a:r>
                    </a:p>
                  </a:txBody>
                  <a:tcPr marL="68588" marR="6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5905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Заработная плата работников государственных и муниципальных бюджетных и автономных учреждений</a:t>
                      </a:r>
                    </a:p>
                  </a:txBody>
                  <a:tcPr marL="51441" marR="514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Доведение до МРОТ с 1 января - ежегодно</a:t>
                      </a:r>
                    </a:p>
                  </a:txBody>
                  <a:tcPr marL="51441" marR="514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181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повышение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с 01.10.2023 г. на 6,1 %</a:t>
                      </a:r>
                    </a:p>
                  </a:txBody>
                  <a:tcPr marL="51441" marR="514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повышение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с 01.10.2024 г. на 4,0 %</a:t>
                      </a:r>
                    </a:p>
                  </a:txBody>
                  <a:tcPr marL="51441" marR="514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повышение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с 01.10.2025 г. на 4,0 %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1441" marR="514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61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Заработная плата отдельных категорий работников бюджетной сферы (обозначенных в Указах Президента РФ от 07.05.2012г. №597, от 01.06.2012г. №761, от 28.12.2012.г. № 1688)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41" marR="514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соответствии с Указами Президента РФ от 07.05.2012г. №597, от 01.06.2012г. №761, от 28.12.2012.г. № 1688</a:t>
                      </a:r>
                    </a:p>
                  </a:txBody>
                  <a:tcPr marL="51441" marR="514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46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Заработная плата в органах государственного и муниципального управления</a:t>
                      </a:r>
                    </a:p>
                  </a:txBody>
                  <a:tcPr marL="51441" marR="514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повышение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с 01.10.2023 г. на 6,1 %</a:t>
                      </a:r>
                    </a:p>
                  </a:txBody>
                  <a:tcPr marL="51441" marR="514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повышение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с 01.10.2024 г. на 4,0 %</a:t>
                      </a:r>
                    </a:p>
                  </a:txBody>
                  <a:tcPr marL="51441" marR="51441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повышение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с 01.10.2025 г. на 4,0 %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1441" marR="51441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462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Публичные обязательства (денежные выплаты населению)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41" marR="514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повышение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с 01.01.2023 г. на 6,1 %</a:t>
                      </a:r>
                    </a:p>
                  </a:txBody>
                  <a:tcPr marL="51441" marR="514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повышение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с 01.01.2024 г. на 4,0 %</a:t>
                      </a:r>
                    </a:p>
                  </a:txBody>
                  <a:tcPr marL="51441" marR="514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повышение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с 01.01.2025 г. на 4,0 %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1441" marR="514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/>
                </a:extLst>
              </a:tr>
              <a:tr h="5462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Стипендии</a:t>
                      </a:r>
                    </a:p>
                  </a:txBody>
                  <a:tcPr marL="51441" marR="514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повышение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с 01.09.2023 г. на 6,1 %</a:t>
                      </a:r>
                    </a:p>
                  </a:txBody>
                  <a:tcPr marL="51441" marR="514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повышение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с 01.09.2024 г. на 4,0 %</a:t>
                      </a:r>
                    </a:p>
                  </a:txBody>
                  <a:tcPr marL="51441" marR="514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повышение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с 01.09.2025 г. на 4,0 %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1441" marR="514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/>
                </a:extLst>
              </a:tr>
              <a:tr h="5462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Продукты питания, медикаменты</a:t>
                      </a:r>
                      <a:endParaRPr kumimoji="0" lang="ru-RU" sz="17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1441" marR="514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повышение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с 01.01.2023 г. на 6,1 %</a:t>
                      </a:r>
                    </a:p>
                  </a:txBody>
                  <a:tcPr marL="51441" marR="514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повышение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с 01.01.2024 г. на 4,0 %</a:t>
                      </a:r>
                    </a:p>
                  </a:txBody>
                  <a:tcPr marL="51441" marR="514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повышение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с 01.01.2025 г. на 4,0 %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1441" marR="514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5462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Коммунальные услуги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41" marR="514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повышение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 01.07.2023 г. на 6,1 %</a:t>
                      </a:r>
                    </a:p>
                  </a:txBody>
                  <a:tcPr marL="51441" marR="514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повышение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 01.07.2024 г. на 4,0 %</a:t>
                      </a:r>
                    </a:p>
                  </a:txBody>
                  <a:tcPr marL="51441" marR="514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повышение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 01.07.2025 г. на 4,0 %</a:t>
                      </a:r>
                    </a:p>
                  </a:txBody>
                  <a:tcPr marL="51441" marR="514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/>
                </a:extLst>
              </a:tr>
              <a:tr h="5181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Расходы по другим статьям бюджетной классификации расходов бюджетов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41" marR="514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 уровне 2022 года</a:t>
                      </a:r>
                    </a:p>
                  </a:txBody>
                  <a:tcPr marL="51441" marR="514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608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21"/>
          <p:cNvSpPr txBox="1">
            <a:spLocks noChangeArrowheads="1"/>
          </p:cNvSpPr>
          <p:nvPr/>
        </p:nvSpPr>
        <p:spPr bwMode="auto">
          <a:xfrm>
            <a:off x="2640013" y="46038"/>
            <a:ext cx="70929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Расходы консолидированного бюджета района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000" b="1">
                <a:latin typeface="Calibri" panose="020F0502020204030204" pitchFamily="34" charset="0"/>
              </a:rPr>
              <a:t>(по разделам классификации расходов бюджетов)</a:t>
            </a:r>
            <a:endParaRPr lang="ru-RU" altLang="ru-RU" b="1">
              <a:latin typeface="Calibri" panose="020F050202020403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126411"/>
              </p:ext>
            </p:extLst>
          </p:nvPr>
        </p:nvGraphicFramePr>
        <p:xfrm>
          <a:off x="550863" y="849313"/>
          <a:ext cx="11053761" cy="59119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24957">
                  <a:extLst>
                    <a:ext uri="{9D8B030D-6E8A-4147-A177-3AD203B41FA5}"/>
                  </a:extLst>
                </a:gridCol>
                <a:gridCol w="1212706">
                  <a:extLst>
                    <a:ext uri="{9D8B030D-6E8A-4147-A177-3AD203B41FA5}"/>
                  </a:extLst>
                </a:gridCol>
                <a:gridCol w="1440103">
                  <a:extLst>
                    <a:ext uri="{9D8B030D-6E8A-4147-A177-3AD203B41FA5}"/>
                  </a:extLst>
                </a:gridCol>
                <a:gridCol w="1479025">
                  <a:extLst>
                    <a:ext uri="{9D8B030D-6E8A-4147-A177-3AD203B41FA5}"/>
                  </a:extLst>
                </a:gridCol>
                <a:gridCol w="1479025">
                  <a:extLst>
                    <a:ext uri="{9D8B030D-6E8A-4147-A177-3AD203B41FA5}"/>
                  </a:extLst>
                </a:gridCol>
                <a:gridCol w="1517945">
                  <a:extLst>
                    <a:ext uri="{9D8B030D-6E8A-4147-A177-3AD203B41FA5}"/>
                  </a:extLst>
                </a:gridCol>
              </a:tblGrid>
              <a:tr h="39616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</a:t>
                      </a:r>
                      <a:r>
                        <a:rPr lang="ru-RU" sz="2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раздела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Раздел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</a:t>
                      </a:r>
                      <a:r>
                        <a:rPr lang="ru-RU" sz="2000" kern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2г.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2023г.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2024г.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2025г.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extLst>
                  <a:ext uri="{0D108BD9-81ED-4DB2-BD59-A6C34878D82A}"/>
                </a:extLst>
              </a:tr>
              <a:tr h="380921"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Всего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19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9</a:t>
                      </a:r>
                      <a:r>
                        <a:rPr lang="ru-RU" sz="19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62,8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2 223,6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ru-RU" sz="19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225,6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2 246,2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extLst>
                  <a:ext uri="{0D108BD9-81ED-4DB2-BD59-A6C34878D82A}"/>
                </a:extLst>
              </a:tr>
              <a:tr h="380921">
                <a:tc>
                  <a:txBody>
                    <a:bodyPr/>
                    <a:lstStyle/>
                    <a:p>
                      <a:r>
                        <a:rPr lang="ru-RU" sz="1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в том числе:</a:t>
                      </a:r>
                      <a:endParaRPr lang="ru-RU" sz="1800" b="0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endParaRPr lang="ru-RU" sz="1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endParaRPr lang="ru-RU" sz="1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endParaRPr lang="ru-RU" sz="1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endParaRPr lang="ru-RU" sz="1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extLst>
                  <a:ext uri="{0D108BD9-81ED-4DB2-BD59-A6C34878D82A}"/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Общегосударственные вопросы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129</a:t>
                      </a:r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,1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149,2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144,1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148,0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extLst>
                  <a:ext uri="{0D108BD9-81ED-4DB2-BD59-A6C34878D82A}"/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Национальная оборона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,2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3,9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4,1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4,3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extLst>
                  <a:ext uri="{0D108BD9-81ED-4DB2-BD59-A6C34878D82A}"/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Национальная безопасность и ПД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03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,9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5,8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5,9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6,0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extLst>
                  <a:ext uri="{0D108BD9-81ED-4DB2-BD59-A6C34878D82A}"/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Национальная</a:t>
                      </a:r>
                      <a:r>
                        <a:rPr lang="ru-RU" sz="1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экономика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04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67,0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57,8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57,4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58,4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extLst>
                  <a:ext uri="{0D108BD9-81ED-4DB2-BD59-A6C34878D82A}"/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Жилищно-коммунальное хозяйство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05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6,3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101,9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95,6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88,9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extLst>
                  <a:ext uri="{0D108BD9-81ED-4DB2-BD59-A6C34878D82A}"/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Охрана</a:t>
                      </a:r>
                      <a:r>
                        <a:rPr lang="ru-RU" sz="1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окружающей среды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06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,3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4,7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4,7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4,7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extLst>
                  <a:ext uri="{0D108BD9-81ED-4DB2-BD59-A6C34878D82A}"/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Образование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07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</a:t>
                      </a:r>
                      <a:r>
                        <a:rPr lang="ru-RU" sz="1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39,6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1 542,0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1 525,6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1 513,8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extLst>
                  <a:ext uri="{0D108BD9-81ED-4DB2-BD59-A6C34878D82A}"/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Культура, кинематография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08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179</a:t>
                      </a:r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,1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201,6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201,5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202,3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extLst>
                  <a:ext uri="{0D108BD9-81ED-4DB2-BD59-A6C34878D82A}"/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Здравоохранение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09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1,0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1,1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1,1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1,1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extLst>
                  <a:ext uri="{0D108BD9-81ED-4DB2-BD59-A6C34878D82A}"/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Социальная политика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56,6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56,3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57,8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59,3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extLst>
                  <a:ext uri="{0D108BD9-81ED-4DB2-BD59-A6C34878D82A}"/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Физическая культура и спорт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</a:t>
                      </a:r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,2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97,7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97,6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98,2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extLst>
                  <a:ext uri="{0D108BD9-81ED-4DB2-BD59-A6C34878D82A}"/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Межбюджетные трансферты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1,5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1,6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2,3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2,5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extLst>
                  <a:ext uri="{0D108BD9-81ED-4DB2-BD59-A6C34878D82A}"/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Условно утвержденные расходы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27,9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58,7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7" marR="91447" marT="45682" marB="45682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41084" name="TextBox 74"/>
          <p:cNvSpPr txBox="1">
            <a:spLocks noChangeArrowheads="1"/>
          </p:cNvSpPr>
          <p:nvPr/>
        </p:nvSpPr>
        <p:spPr bwMode="auto">
          <a:xfrm>
            <a:off x="10255250" y="441325"/>
            <a:ext cx="1673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85620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317750" y="2516188"/>
            <a:ext cx="9250363" cy="700087"/>
          </a:xfrm>
          <a:prstGeom prst="roundRect">
            <a:avLst>
              <a:gd name="adj" fmla="val 2437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бюджет района</a:t>
            </a:r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65313" y="1819275"/>
            <a:ext cx="9705975" cy="696913"/>
          </a:xfrm>
          <a:prstGeom prst="roundRect">
            <a:avLst>
              <a:gd name="adj" fmla="val 9913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41388">
              <a:defRPr/>
            </a:pP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Национальная оборона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856788" y="2593975"/>
            <a:ext cx="1436687" cy="498475"/>
          </a:xfrm>
          <a:prstGeom prst="roundRect">
            <a:avLst>
              <a:gd name="adj" fmla="val 712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4,3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70875" y="2593975"/>
            <a:ext cx="1425575" cy="498475"/>
          </a:xfrm>
          <a:prstGeom prst="roundRect">
            <a:avLst>
              <a:gd name="adj" fmla="val 712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4,1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78613" y="2593975"/>
            <a:ext cx="1428750" cy="498475"/>
          </a:xfrm>
          <a:prstGeom prst="roundRect">
            <a:avLst>
              <a:gd name="adj" fmla="val 712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,9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17750" y="3216275"/>
            <a:ext cx="9250363" cy="698500"/>
          </a:xfrm>
          <a:prstGeom prst="roundRect">
            <a:avLst>
              <a:gd name="adj" fmla="val 2437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консолидированный</a:t>
            </a:r>
          </a:p>
          <a:p>
            <a:pPr>
              <a:defRPr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бюджет</a:t>
            </a:r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856788" y="3292475"/>
            <a:ext cx="1436687" cy="498475"/>
          </a:xfrm>
          <a:prstGeom prst="roundRect">
            <a:avLst>
              <a:gd name="adj" fmla="val 712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4,3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70875" y="3292475"/>
            <a:ext cx="1425575" cy="498475"/>
          </a:xfrm>
          <a:prstGeom prst="roundRect">
            <a:avLst>
              <a:gd name="adj" fmla="val 712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4,1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678613" y="3292475"/>
            <a:ext cx="1428750" cy="498475"/>
          </a:xfrm>
          <a:prstGeom prst="roundRect">
            <a:avLst>
              <a:gd name="adj" fmla="val 712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3,9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314575" y="4730750"/>
            <a:ext cx="9250363" cy="698500"/>
          </a:xfrm>
          <a:prstGeom prst="roundRect">
            <a:avLst>
              <a:gd name="adj" fmla="val 2437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бюджет района</a:t>
            </a:r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863725" y="4032250"/>
            <a:ext cx="9704388" cy="698500"/>
          </a:xfrm>
          <a:prstGeom prst="roundRect">
            <a:avLst>
              <a:gd name="adj" fmla="val 9913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41388">
              <a:defRPr/>
            </a:pP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Национальная безопасность и правоохранительная деятельность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853613" y="4808538"/>
            <a:ext cx="1436687" cy="498475"/>
          </a:xfrm>
          <a:prstGeom prst="roundRect">
            <a:avLst>
              <a:gd name="adj" fmla="val 712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5,7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267700" y="4808538"/>
            <a:ext cx="1425575" cy="498475"/>
          </a:xfrm>
          <a:prstGeom prst="roundRect">
            <a:avLst>
              <a:gd name="adj" fmla="val 712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5,6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675438" y="4808538"/>
            <a:ext cx="1428750" cy="498475"/>
          </a:xfrm>
          <a:prstGeom prst="roundRect">
            <a:avLst>
              <a:gd name="adj" fmla="val 712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5,6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314575" y="5429250"/>
            <a:ext cx="9250363" cy="700088"/>
          </a:xfrm>
          <a:prstGeom prst="roundRect">
            <a:avLst>
              <a:gd name="adj" fmla="val 2437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консолидированный</a:t>
            </a:r>
          </a:p>
          <a:p>
            <a:pPr>
              <a:defRPr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бюджет</a:t>
            </a:r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853613" y="5507038"/>
            <a:ext cx="1436687" cy="498475"/>
          </a:xfrm>
          <a:prstGeom prst="roundRect">
            <a:avLst>
              <a:gd name="adj" fmla="val 712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6,0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267700" y="5507038"/>
            <a:ext cx="1425575" cy="498475"/>
          </a:xfrm>
          <a:prstGeom prst="roundRect">
            <a:avLst>
              <a:gd name="adj" fmla="val 712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5,9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675438" y="5507038"/>
            <a:ext cx="1428750" cy="498475"/>
          </a:xfrm>
          <a:prstGeom prst="roundRect">
            <a:avLst>
              <a:gd name="adj" fmla="val 712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5,8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270282" y="1133476"/>
            <a:ext cx="1421949" cy="627979"/>
          </a:xfrm>
          <a:prstGeom prst="roundRect">
            <a:avLst>
              <a:gd name="adj" fmla="val 9161"/>
            </a:avLst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 год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675661" y="1129131"/>
            <a:ext cx="1431431" cy="627979"/>
          </a:xfrm>
          <a:prstGeom prst="roundRect">
            <a:avLst>
              <a:gd name="adj" fmla="val 6467"/>
            </a:avLst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2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sz="2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год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9854328" y="1133476"/>
            <a:ext cx="1436522" cy="627979"/>
          </a:xfrm>
          <a:prstGeom prst="roundRect">
            <a:avLst>
              <a:gd name="adj" fmla="val 9161"/>
            </a:avLst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2025 год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087938" y="2603500"/>
            <a:ext cx="1427162" cy="498475"/>
          </a:xfrm>
          <a:prstGeom prst="roundRect">
            <a:avLst>
              <a:gd name="adj" fmla="val 712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3,2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087938" y="3302000"/>
            <a:ext cx="1427162" cy="498475"/>
          </a:xfrm>
          <a:prstGeom prst="roundRect">
            <a:avLst>
              <a:gd name="adj" fmla="val 712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3,2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084763" y="4818063"/>
            <a:ext cx="1427162" cy="498475"/>
          </a:xfrm>
          <a:prstGeom prst="roundRect">
            <a:avLst>
              <a:gd name="adj" fmla="val 712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3,8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084763" y="5516563"/>
            <a:ext cx="1427162" cy="498475"/>
          </a:xfrm>
          <a:prstGeom prst="roundRect">
            <a:avLst>
              <a:gd name="adj" fmla="val 712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3,9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084179" y="1143510"/>
            <a:ext cx="1428261" cy="627979"/>
          </a:xfrm>
          <a:prstGeom prst="roundRect">
            <a:avLst>
              <a:gd name="adj" fmla="val 6467"/>
            </a:avLst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2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sz="2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год</a:t>
            </a:r>
          </a:p>
        </p:txBody>
      </p:sp>
      <p:sp>
        <p:nvSpPr>
          <p:cNvPr id="44068" name="TextBox 21"/>
          <p:cNvSpPr txBox="1">
            <a:spLocks noChangeArrowheads="1"/>
          </p:cNvSpPr>
          <p:nvPr/>
        </p:nvSpPr>
        <p:spPr bwMode="auto">
          <a:xfrm>
            <a:off x="2963863" y="257175"/>
            <a:ext cx="63007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500" b="1">
              <a:latin typeface="Calibri" panose="020F0502020204030204" pitchFamily="34" charset="0"/>
            </a:endParaRPr>
          </a:p>
          <a:p>
            <a:pPr algn="ctr" eaLnBrk="1" hangingPunct="1"/>
            <a:r>
              <a:rPr lang="ru-RU" altLang="ru-RU" sz="2200" b="1">
                <a:latin typeface="Calibri" panose="020F0502020204030204" pitchFamily="34" charset="0"/>
              </a:rPr>
              <a:t>Планируемые расходы</a:t>
            </a:r>
          </a:p>
        </p:txBody>
      </p:sp>
      <p:pic>
        <p:nvPicPr>
          <p:cNvPr id="44069" name="Рисунок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08100"/>
            <a:ext cx="1665288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70" name="Рисунок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3594100"/>
            <a:ext cx="151130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71" name="TextBox 74"/>
          <p:cNvSpPr txBox="1">
            <a:spLocks noChangeArrowheads="1"/>
          </p:cNvSpPr>
          <p:nvPr/>
        </p:nvSpPr>
        <p:spPr bwMode="auto">
          <a:xfrm>
            <a:off x="10255250" y="677863"/>
            <a:ext cx="1673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39017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21"/>
          <p:cNvSpPr txBox="1">
            <a:spLocks noChangeArrowheads="1"/>
          </p:cNvSpPr>
          <p:nvPr/>
        </p:nvSpPr>
        <p:spPr bwMode="auto">
          <a:xfrm>
            <a:off x="4419600" y="115888"/>
            <a:ext cx="3362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>
                <a:latin typeface="Calibri" panose="020F0502020204030204" pitchFamily="34" charset="0"/>
              </a:rPr>
              <a:t>Планируемые  расходы</a:t>
            </a:r>
          </a:p>
        </p:txBody>
      </p:sp>
      <p:pic>
        <p:nvPicPr>
          <p:cNvPr id="45059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274638"/>
            <a:ext cx="1768475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457762"/>
              </p:ext>
            </p:extLst>
          </p:nvPr>
        </p:nvGraphicFramePr>
        <p:xfrm>
          <a:off x="1343025" y="4041775"/>
          <a:ext cx="10225088" cy="233997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672855">
                  <a:extLst>
                    <a:ext uri="{9D8B030D-6E8A-4147-A177-3AD203B41FA5}"/>
                  </a:extLst>
                </a:gridCol>
                <a:gridCol w="1656184">
                  <a:extLst>
                    <a:ext uri="{9D8B030D-6E8A-4147-A177-3AD203B41FA5}"/>
                  </a:extLst>
                </a:gridCol>
                <a:gridCol w="1547693">
                  <a:extLst>
                    <a:ext uri="{9D8B030D-6E8A-4147-A177-3AD203B41FA5}"/>
                  </a:extLst>
                </a:gridCol>
                <a:gridCol w="1728184">
                  <a:extLst>
                    <a:ext uri="{9D8B030D-6E8A-4147-A177-3AD203B41FA5}"/>
                  </a:extLst>
                </a:gridCol>
                <a:gridCol w="1620172">
                  <a:extLst>
                    <a:ext uri="{9D8B030D-6E8A-4147-A177-3AD203B41FA5}"/>
                  </a:extLst>
                </a:gridCol>
              </a:tblGrid>
              <a:tr h="771136"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/>
                        <a:t>Сельское хозяйство и рыболовство</a:t>
                      </a:r>
                      <a:endParaRPr lang="ru-RU" sz="2000" b="0" dirty="0"/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1,4</a:t>
                      </a:r>
                      <a:endParaRPr lang="ru-RU" sz="2000" b="0" dirty="0"/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1,3</a:t>
                      </a:r>
                      <a:endParaRPr lang="ru-RU" sz="2000" b="0" dirty="0"/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1,3</a:t>
                      </a:r>
                      <a:endParaRPr lang="ru-RU" sz="2000" b="0" dirty="0"/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1,3</a:t>
                      </a:r>
                      <a:endParaRPr lang="ru-RU" sz="2000" b="0" dirty="0"/>
                    </a:p>
                  </a:txBody>
                  <a:tcPr marT="45727" marB="45727" anchor="ctr"/>
                </a:tc>
                <a:extLst>
                  <a:ext uri="{0D108BD9-81ED-4DB2-BD59-A6C34878D82A}"/>
                </a:extLst>
              </a:tr>
              <a:tr h="564031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Транспорт</a:t>
                      </a:r>
                      <a:endParaRPr lang="ru-RU" sz="2000" b="0" dirty="0"/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11,5</a:t>
                      </a:r>
                      <a:endParaRPr lang="ru-RU" sz="2000" b="0" dirty="0"/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</a:t>
                      </a:r>
                      <a:endParaRPr lang="ru-RU" sz="2000" b="0" dirty="0"/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</a:t>
                      </a:r>
                      <a:endParaRPr lang="ru-RU" sz="2000" b="0" dirty="0"/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</a:t>
                      </a:r>
                      <a:endParaRPr lang="ru-RU" sz="2000" b="0" dirty="0"/>
                    </a:p>
                  </a:txBody>
                  <a:tcPr marT="45727" marB="45727" anchor="ctr"/>
                </a:tc>
                <a:extLst>
                  <a:ext uri="{0D108BD9-81ED-4DB2-BD59-A6C34878D82A}"/>
                </a:extLst>
              </a:tr>
              <a:tr h="1004808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Дорожное хозяйство (дорожные фонды)</a:t>
                      </a:r>
                      <a:endParaRPr lang="ru-RU" sz="2000" b="0" dirty="0"/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27,9</a:t>
                      </a:r>
                      <a:endParaRPr lang="ru-RU" sz="2000" b="0" dirty="0"/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29,1</a:t>
                      </a:r>
                      <a:endParaRPr lang="ru-RU" sz="2000" b="0" dirty="0"/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28,7</a:t>
                      </a:r>
                      <a:endParaRPr lang="ru-RU" sz="2000" b="0" dirty="0"/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29,7</a:t>
                      </a:r>
                      <a:endParaRPr lang="ru-RU" sz="2000" b="0" dirty="0"/>
                    </a:p>
                  </a:txBody>
                  <a:tcPr marT="45727" marB="45727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45086" name="TextBox 74"/>
          <p:cNvSpPr txBox="1">
            <a:spLocks noChangeArrowheads="1"/>
          </p:cNvSpPr>
          <p:nvPr/>
        </p:nvSpPr>
        <p:spPr bwMode="auto">
          <a:xfrm>
            <a:off x="10236200" y="461963"/>
            <a:ext cx="1673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  <a:endParaRPr lang="ru-RU" altLang="ru-RU" sz="140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387600" y="2335213"/>
            <a:ext cx="9250363" cy="698500"/>
          </a:xfrm>
          <a:prstGeom prst="roundRect">
            <a:avLst>
              <a:gd name="adj" fmla="val 2437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бюджет района</a:t>
            </a:r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863725" y="1614488"/>
            <a:ext cx="9704388" cy="698500"/>
          </a:xfrm>
          <a:prstGeom prst="roundRect">
            <a:avLst>
              <a:gd name="adj" fmla="val 9913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41388">
              <a:defRPr/>
            </a:pP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Национальная </a:t>
            </a:r>
            <a:r>
              <a:rPr lang="ru-RU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экономика</a:t>
            </a:r>
            <a:endParaRPr lang="ru-RU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9926638" y="2441575"/>
            <a:ext cx="1436687" cy="498475"/>
          </a:xfrm>
          <a:prstGeom prst="roundRect">
            <a:avLst>
              <a:gd name="adj" fmla="val 7127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31,0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8342313" y="2441575"/>
            <a:ext cx="1436687" cy="498475"/>
          </a:xfrm>
          <a:prstGeom prst="roundRect">
            <a:avLst>
              <a:gd name="adj" fmla="val 7127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30,0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750050" y="2441575"/>
            <a:ext cx="1436688" cy="498475"/>
          </a:xfrm>
          <a:prstGeom prst="roundRect">
            <a:avLst>
              <a:gd name="adj" fmla="val 7127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30,4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387600" y="3052763"/>
            <a:ext cx="9250363" cy="700087"/>
          </a:xfrm>
          <a:prstGeom prst="roundRect">
            <a:avLst>
              <a:gd name="adj" fmla="val 2437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консолидированный</a:t>
            </a:r>
          </a:p>
          <a:p>
            <a:pPr>
              <a:defRPr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бюджет</a:t>
            </a:r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9926638" y="3140075"/>
            <a:ext cx="1436687" cy="498475"/>
          </a:xfrm>
          <a:prstGeom prst="roundRect">
            <a:avLst>
              <a:gd name="adj" fmla="val 7127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58,4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8342313" y="3140075"/>
            <a:ext cx="1436687" cy="498475"/>
          </a:xfrm>
          <a:prstGeom prst="roundRect">
            <a:avLst>
              <a:gd name="adj" fmla="val 7127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57,4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750050" y="3140075"/>
            <a:ext cx="1436688" cy="498475"/>
          </a:xfrm>
          <a:prstGeom prst="roundRect">
            <a:avLst>
              <a:gd name="adj" fmla="val 7127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57,8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159375" y="2451100"/>
            <a:ext cx="1436688" cy="498475"/>
          </a:xfrm>
          <a:prstGeom prst="roundRect">
            <a:avLst>
              <a:gd name="adj" fmla="val 7127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40,8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5159375" y="3149600"/>
            <a:ext cx="1436688" cy="498475"/>
          </a:xfrm>
          <a:prstGeom prst="roundRect">
            <a:avLst>
              <a:gd name="adj" fmla="val 7127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67,0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8270282" y="810767"/>
            <a:ext cx="1421949" cy="627979"/>
          </a:xfrm>
          <a:prstGeom prst="roundRect">
            <a:avLst>
              <a:gd name="adj" fmla="val 916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 год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6675661" y="806422"/>
            <a:ext cx="1431431" cy="627979"/>
          </a:xfrm>
          <a:prstGeom prst="roundRect">
            <a:avLst>
              <a:gd name="adj" fmla="val 64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2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sz="2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год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9854328" y="810767"/>
            <a:ext cx="1436522" cy="627979"/>
          </a:xfrm>
          <a:prstGeom prst="roundRect">
            <a:avLst>
              <a:gd name="adj" fmla="val 916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2025 год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5084179" y="820801"/>
            <a:ext cx="1428261" cy="627979"/>
          </a:xfrm>
          <a:prstGeom prst="roundRect">
            <a:avLst>
              <a:gd name="adj" fmla="val 64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2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sz="2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год</a:t>
            </a:r>
          </a:p>
        </p:txBody>
      </p:sp>
    </p:spTree>
    <p:extLst>
      <p:ext uri="{BB962C8B-B14F-4D97-AF65-F5344CB8AC3E}">
        <p14:creationId xmlns:p14="http://schemas.microsoft.com/office/powerpoint/2010/main" val="289684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317750" y="2516188"/>
            <a:ext cx="9250363" cy="700087"/>
          </a:xfrm>
          <a:prstGeom prst="roundRect">
            <a:avLst>
              <a:gd name="adj" fmla="val 2437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бюджет района</a:t>
            </a:r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65313" y="1819275"/>
            <a:ext cx="9702800" cy="696913"/>
          </a:xfrm>
          <a:prstGeom prst="roundRect">
            <a:avLst>
              <a:gd name="adj" fmla="val 9913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41388">
              <a:defRPr/>
            </a:pP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Жилищно-коммунальное хозяйство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871075" y="2605088"/>
            <a:ext cx="1433513" cy="498475"/>
          </a:xfrm>
          <a:prstGeom prst="roundRect">
            <a:avLst>
              <a:gd name="adj" fmla="val 712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18,6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70875" y="2605088"/>
            <a:ext cx="1425575" cy="498475"/>
          </a:xfrm>
          <a:prstGeom prst="roundRect">
            <a:avLst>
              <a:gd name="adj" fmla="val 712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18,6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84963" y="2605088"/>
            <a:ext cx="1422400" cy="498475"/>
          </a:xfrm>
          <a:prstGeom prst="roundRect">
            <a:avLst>
              <a:gd name="adj" fmla="val 712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26,9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17750" y="3216275"/>
            <a:ext cx="9250363" cy="698500"/>
          </a:xfrm>
          <a:prstGeom prst="roundRect">
            <a:avLst>
              <a:gd name="adj" fmla="val 2437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консолидированный </a:t>
            </a:r>
          </a:p>
          <a:p>
            <a:pPr>
              <a:defRPr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бюджет</a:t>
            </a:r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859963" y="3303588"/>
            <a:ext cx="1433512" cy="498475"/>
          </a:xfrm>
          <a:prstGeom prst="roundRect">
            <a:avLst>
              <a:gd name="adj" fmla="val 712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88,9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70875" y="3303588"/>
            <a:ext cx="1425575" cy="498475"/>
          </a:xfrm>
          <a:prstGeom prst="roundRect">
            <a:avLst>
              <a:gd name="adj" fmla="val 712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95,6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684963" y="3303588"/>
            <a:ext cx="1422400" cy="498475"/>
          </a:xfrm>
          <a:prstGeom prst="roundRect">
            <a:avLst>
              <a:gd name="adj" fmla="val 712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101,9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314575" y="4730750"/>
            <a:ext cx="9250363" cy="698500"/>
          </a:xfrm>
          <a:prstGeom prst="roundRect">
            <a:avLst>
              <a:gd name="adj" fmla="val 2437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бюджет района</a:t>
            </a:r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863725" y="4032250"/>
            <a:ext cx="9701213" cy="698500"/>
          </a:xfrm>
          <a:prstGeom prst="roundRect">
            <a:avLst>
              <a:gd name="adj" fmla="val 9913"/>
            </a:avLst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41388">
              <a:defRPr/>
            </a:pP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Охрана окружающей среды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856788" y="4819650"/>
            <a:ext cx="1433512" cy="498475"/>
          </a:xfrm>
          <a:prstGeom prst="roundRect">
            <a:avLst>
              <a:gd name="adj" fmla="val 712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4,7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267700" y="4819650"/>
            <a:ext cx="1425575" cy="498475"/>
          </a:xfrm>
          <a:prstGeom prst="roundRect">
            <a:avLst>
              <a:gd name="adj" fmla="val 712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4,7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681788" y="4819650"/>
            <a:ext cx="1422400" cy="498475"/>
          </a:xfrm>
          <a:prstGeom prst="roundRect">
            <a:avLst>
              <a:gd name="adj" fmla="val 712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4,7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314575" y="5429250"/>
            <a:ext cx="9250363" cy="700088"/>
          </a:xfrm>
          <a:prstGeom prst="roundRect">
            <a:avLst>
              <a:gd name="adj" fmla="val 2437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консолидированный </a:t>
            </a:r>
          </a:p>
          <a:p>
            <a:pPr>
              <a:defRPr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бюджет</a:t>
            </a:r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856788" y="5518150"/>
            <a:ext cx="1433512" cy="498475"/>
          </a:xfrm>
          <a:prstGeom prst="roundRect">
            <a:avLst>
              <a:gd name="adj" fmla="val 712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4,7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267700" y="5518150"/>
            <a:ext cx="1425575" cy="498475"/>
          </a:xfrm>
          <a:prstGeom prst="roundRect">
            <a:avLst>
              <a:gd name="adj" fmla="val 712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4,7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681788" y="5518150"/>
            <a:ext cx="1422400" cy="498475"/>
          </a:xfrm>
          <a:prstGeom prst="roundRect">
            <a:avLst>
              <a:gd name="adj" fmla="val 712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4,7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267789" y="1122769"/>
            <a:ext cx="1425572" cy="627979"/>
          </a:xfrm>
          <a:prstGeom prst="roundRect">
            <a:avLst>
              <a:gd name="adj" fmla="val 9161"/>
            </a:avLst>
          </a:prstGeom>
          <a:solidFill>
            <a:schemeClr val="accent5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год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675028" y="1119187"/>
            <a:ext cx="1429219" cy="627979"/>
          </a:xfrm>
          <a:prstGeom prst="roundRect">
            <a:avLst>
              <a:gd name="adj" fmla="val 6467"/>
            </a:avLst>
          </a:prstGeom>
          <a:solidFill>
            <a:schemeClr val="accent5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год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9857502" y="1122769"/>
            <a:ext cx="1433347" cy="627979"/>
          </a:xfrm>
          <a:prstGeom prst="roundRect">
            <a:avLst>
              <a:gd name="adj" fmla="val 9161"/>
            </a:avLst>
          </a:prstGeom>
          <a:solidFill>
            <a:schemeClr val="accent5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2025 год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097463" y="2605088"/>
            <a:ext cx="1422400" cy="498475"/>
          </a:xfrm>
          <a:prstGeom prst="roundRect">
            <a:avLst>
              <a:gd name="adj" fmla="val 712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25,1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097463" y="3303588"/>
            <a:ext cx="1422400" cy="498475"/>
          </a:xfrm>
          <a:prstGeom prst="roundRect">
            <a:avLst>
              <a:gd name="adj" fmla="val 712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86,3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094288" y="4819650"/>
            <a:ext cx="1422400" cy="498475"/>
          </a:xfrm>
          <a:prstGeom prst="roundRect">
            <a:avLst>
              <a:gd name="adj" fmla="val 712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6,3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094288" y="5518150"/>
            <a:ext cx="1422400" cy="498475"/>
          </a:xfrm>
          <a:prstGeom prst="roundRect">
            <a:avLst>
              <a:gd name="adj" fmla="val 712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6,3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087888" y="1119187"/>
            <a:ext cx="1429219" cy="627979"/>
          </a:xfrm>
          <a:prstGeom prst="roundRect">
            <a:avLst>
              <a:gd name="adj" fmla="val 6467"/>
            </a:avLst>
          </a:prstGeom>
          <a:solidFill>
            <a:schemeClr val="accent5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год</a:t>
            </a:r>
          </a:p>
        </p:txBody>
      </p:sp>
      <p:sp>
        <p:nvSpPr>
          <p:cNvPr id="46116" name="TextBox 21"/>
          <p:cNvSpPr txBox="1">
            <a:spLocks noChangeArrowheads="1"/>
          </p:cNvSpPr>
          <p:nvPr/>
        </p:nvSpPr>
        <p:spPr bwMode="auto">
          <a:xfrm>
            <a:off x="3105150" y="122238"/>
            <a:ext cx="64230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200" b="1">
                <a:latin typeface="Calibri" panose="020F0502020204030204" pitchFamily="34" charset="0"/>
              </a:rPr>
              <a:t>Планируемые расходы </a:t>
            </a:r>
          </a:p>
          <a:p>
            <a:pPr algn="ctr" eaLnBrk="1" hangingPunct="1"/>
            <a:r>
              <a:rPr lang="ru-RU" altLang="ru-RU" sz="2200">
                <a:latin typeface="Calibri" panose="020F0502020204030204" pitchFamily="34" charset="0"/>
              </a:rPr>
              <a:t> по разделу «Жилищно-коммунальное хозяйство</a:t>
            </a:r>
            <a:r>
              <a:rPr lang="ru-RU" altLang="ru-RU" sz="2200" b="1">
                <a:latin typeface="Calibri" panose="020F0502020204030204" pitchFamily="34" charset="0"/>
              </a:rPr>
              <a:t>»</a:t>
            </a:r>
          </a:p>
        </p:txBody>
      </p:sp>
      <p:pic>
        <p:nvPicPr>
          <p:cNvPr id="46117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016000"/>
            <a:ext cx="1468438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18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3500438"/>
            <a:ext cx="139065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19" name="TextBox 74"/>
          <p:cNvSpPr txBox="1">
            <a:spLocks noChangeArrowheads="1"/>
          </p:cNvSpPr>
          <p:nvPr/>
        </p:nvSpPr>
        <p:spPr bwMode="auto">
          <a:xfrm>
            <a:off x="10272713" y="692150"/>
            <a:ext cx="16732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270810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" name="Таблица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805645"/>
              </p:ext>
            </p:extLst>
          </p:nvPr>
        </p:nvGraphicFramePr>
        <p:xfrm>
          <a:off x="911225" y="3716338"/>
          <a:ext cx="10369549" cy="266559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142623">
                  <a:extLst>
                    <a:ext uri="{9D8B030D-6E8A-4147-A177-3AD203B41FA5}"/>
                  </a:extLst>
                </a:gridCol>
                <a:gridCol w="1306638">
                  <a:extLst>
                    <a:ext uri="{9D8B030D-6E8A-4147-A177-3AD203B41FA5}"/>
                  </a:extLst>
                </a:gridCol>
                <a:gridCol w="1306638">
                  <a:extLst>
                    <a:ext uri="{9D8B030D-6E8A-4147-A177-3AD203B41FA5}"/>
                  </a:extLst>
                </a:gridCol>
                <a:gridCol w="1306638">
                  <a:extLst>
                    <a:ext uri="{9D8B030D-6E8A-4147-A177-3AD203B41FA5}"/>
                  </a:extLst>
                </a:gridCol>
                <a:gridCol w="1307012">
                  <a:extLst>
                    <a:ext uri="{9D8B030D-6E8A-4147-A177-3AD203B41FA5}"/>
                  </a:extLst>
                </a:gridCol>
              </a:tblGrid>
              <a:tr h="60933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7" marR="91457" marT="45623" marB="4562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План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2022г.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57" marR="91457" marT="45623" marB="4562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Прогноз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2023г.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57" marR="91457" marT="45623" marB="4562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Прогноз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2024г.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57" marR="91457" marT="45623" marB="4562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Прогноз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2025г.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57" marR="91457" marT="45623" marB="45623" anchor="ctr"/>
                </a:tc>
                <a:extLst>
                  <a:ext uri="{0D108BD9-81ED-4DB2-BD59-A6C34878D82A}"/>
                </a:extLst>
              </a:tr>
              <a:tr h="434027">
                <a:tc>
                  <a:txBody>
                    <a:bodyPr/>
                    <a:lstStyle/>
                    <a:p>
                      <a:pPr algn="just"/>
                      <a:r>
                        <a:rPr lang="ru-RU" sz="2000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Дошкольное</a:t>
                      </a:r>
                      <a:r>
                        <a:rPr lang="ru-RU" sz="2000" u="none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образование</a:t>
                      </a:r>
                      <a:endParaRPr lang="ru-RU" sz="2000" b="0" i="0" u="none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7" marR="91457" marT="45623" marB="45623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479,3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7" marR="91457" marT="45623" marB="45623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558,0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7" marR="91457" marT="45623" marB="45623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555,8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7" marR="91457" marT="45623" marB="456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548,2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7" marR="91457" marT="45623" marB="45623" anchor="ctr"/>
                </a:tc>
                <a:extLst>
                  <a:ext uri="{0D108BD9-81ED-4DB2-BD59-A6C34878D82A}"/>
                </a:extLst>
              </a:tr>
              <a:tr h="434027">
                <a:tc>
                  <a:txBody>
                    <a:bodyPr/>
                    <a:lstStyle/>
                    <a:p>
                      <a:r>
                        <a:rPr lang="ru-RU" sz="2000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Общее образование</a:t>
                      </a:r>
                      <a:endParaRPr lang="ru-RU" sz="2000" b="0" i="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7" marR="91457" marT="45623" marB="456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687,9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7" marR="91457" marT="45623" marB="456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763,4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7" marR="91457" marT="45623" marB="456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762,1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7" marR="91457" marT="45623" marB="456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756,7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7" marR="91457" marT="45623" marB="45623" anchor="ctr"/>
                </a:tc>
                <a:extLst>
                  <a:ext uri="{0D108BD9-81ED-4DB2-BD59-A6C34878D82A}"/>
                </a:extLst>
              </a:tr>
              <a:tr h="396006">
                <a:tc>
                  <a:txBody>
                    <a:bodyPr/>
                    <a:lstStyle/>
                    <a:p>
                      <a:pPr marL="0" indent="0"/>
                      <a:r>
                        <a:rPr lang="ru-RU" sz="2000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Дополнительное образование</a:t>
                      </a:r>
                      <a:endParaRPr lang="ru-RU" sz="2000" b="0" i="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7" marR="91457" marT="45623" marB="456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98,9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7" marR="91457" marT="45623" marB="456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119,5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7" marR="91457" marT="45623" marB="456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119,6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7" marR="91457" marT="45623" marB="456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120,8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7" marR="91457" marT="45623" marB="45623" anchor="ctr"/>
                </a:tc>
                <a:extLst>
                  <a:ext uri="{0D108BD9-81ED-4DB2-BD59-A6C34878D82A}"/>
                </a:extLst>
              </a:tr>
              <a:tr h="396006">
                <a:tc>
                  <a:txBody>
                    <a:bodyPr/>
                    <a:lstStyle/>
                    <a:p>
                      <a:pPr marL="0" indent="0"/>
                      <a:r>
                        <a:rPr lang="ru-RU" sz="2000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Молодежная политика</a:t>
                      </a:r>
                      <a:endParaRPr lang="ru-RU" sz="2000" b="0" i="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7" marR="91457" marT="45623" marB="456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26,3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7" marR="91457" marT="45623" marB="456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10,6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7" marR="91457" marT="45623" marB="456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10,7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7" marR="91457" marT="45623" marB="456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10,7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7" marR="91457" marT="45623" marB="45623" anchor="ctr"/>
                </a:tc>
                <a:extLst>
                  <a:ext uri="{0D108BD9-81ED-4DB2-BD59-A6C34878D82A}"/>
                </a:extLst>
              </a:tr>
              <a:tr h="396006">
                <a:tc>
                  <a:txBody>
                    <a:bodyPr/>
                    <a:lstStyle/>
                    <a:p>
                      <a:pPr algn="just"/>
                      <a:r>
                        <a:rPr lang="ru-RU" sz="2000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Другие вопросы</a:t>
                      </a:r>
                      <a:endParaRPr lang="ru-RU" sz="2000" b="0" i="0" u="none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7" marR="91457" marT="45623" marB="456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47,2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7" marR="91457" marT="45623" marB="456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90,5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7" marR="91457" marT="45623" marB="456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77,4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7" marR="91457" marT="45623" marB="456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77,4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7" marR="91457" marT="45623" marB="45623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212" name="TextBox 21"/>
          <p:cNvSpPr txBox="1">
            <a:spLocks noChangeArrowheads="1"/>
          </p:cNvSpPr>
          <p:nvPr/>
        </p:nvSpPr>
        <p:spPr bwMode="auto">
          <a:xfrm>
            <a:off x="2478088" y="115888"/>
            <a:ext cx="7227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>
                <a:latin typeface="Calibri" panose="020F0502020204030204" pitchFamily="34" charset="0"/>
              </a:rPr>
              <a:t>Планируемые расходы по отрасли  «Образование»</a:t>
            </a:r>
          </a:p>
        </p:txBody>
      </p:sp>
      <p:pic>
        <p:nvPicPr>
          <p:cNvPr id="7213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153915">
            <a:off x="8483600" y="1644650"/>
            <a:ext cx="14859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14" name="TextBox 21"/>
          <p:cNvSpPr txBox="1">
            <a:spLocks noChangeArrowheads="1"/>
          </p:cNvSpPr>
          <p:nvPr/>
        </p:nvSpPr>
        <p:spPr bwMode="auto">
          <a:xfrm>
            <a:off x="8829675" y="438150"/>
            <a:ext cx="26209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>
                <a:latin typeface="Calibri" panose="020F0502020204030204" pitchFamily="34" charset="0"/>
              </a:rPr>
              <a:t>Доля расходов на </a:t>
            </a:r>
          </a:p>
          <a:p>
            <a:pPr algn="ctr"/>
            <a:r>
              <a:rPr lang="ru-RU" altLang="ru-RU" sz="1600" b="1">
                <a:latin typeface="Calibri" panose="020F0502020204030204" pitchFamily="34" charset="0"/>
              </a:rPr>
              <a:t>образование в общей </a:t>
            </a:r>
          </a:p>
          <a:p>
            <a:pPr algn="ctr"/>
            <a:r>
              <a:rPr lang="ru-RU" altLang="ru-RU" sz="1600" b="1">
                <a:latin typeface="Calibri" panose="020F0502020204030204" pitchFamily="34" charset="0"/>
              </a:rPr>
              <a:t>структуре бюджета АМР РТ</a:t>
            </a:r>
          </a:p>
        </p:txBody>
      </p:sp>
      <p:pic>
        <p:nvPicPr>
          <p:cNvPr id="7215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50176">
            <a:off x="10267156" y="2459832"/>
            <a:ext cx="12684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170" name="Диаграмма 19"/>
          <p:cNvGraphicFramePr>
            <a:graphicFrameLocks/>
          </p:cNvGraphicFramePr>
          <p:nvPr/>
        </p:nvGraphicFramePr>
        <p:xfrm>
          <a:off x="9175750" y="1400175"/>
          <a:ext cx="2284413" cy="179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r:id="rId5" imgW="2286198" imgH="1792379" progId="Excel.Chart.8">
                  <p:embed/>
                </p:oleObj>
              </mc:Choice>
              <mc:Fallback>
                <p:oleObj r:id="rId5" imgW="2286198" imgH="179237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5750" y="1400175"/>
                        <a:ext cx="2284413" cy="179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16" name="TextBox 21"/>
          <p:cNvSpPr txBox="1">
            <a:spLocks noChangeArrowheads="1"/>
          </p:cNvSpPr>
          <p:nvPr/>
        </p:nvSpPr>
        <p:spPr bwMode="auto">
          <a:xfrm>
            <a:off x="9491663" y="1892300"/>
            <a:ext cx="5413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26%</a:t>
            </a:r>
          </a:p>
        </p:txBody>
      </p:sp>
      <p:sp>
        <p:nvSpPr>
          <p:cNvPr id="7217" name="TextBox 21"/>
          <p:cNvSpPr txBox="1">
            <a:spLocks noChangeArrowheads="1"/>
          </p:cNvSpPr>
          <p:nvPr/>
        </p:nvSpPr>
        <p:spPr bwMode="auto">
          <a:xfrm>
            <a:off x="10242550" y="2317750"/>
            <a:ext cx="542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>
                <a:solidFill>
                  <a:schemeClr val="bg1"/>
                </a:solidFill>
                <a:latin typeface="Calibri" panose="020F0502020204030204" pitchFamily="34" charset="0"/>
              </a:rPr>
              <a:t>74%</a:t>
            </a:r>
          </a:p>
        </p:txBody>
      </p:sp>
      <p:graphicFrame>
        <p:nvGraphicFramePr>
          <p:cNvPr id="7171" name="Диаграмма 10"/>
          <p:cNvGraphicFramePr>
            <a:graphicFrameLocks/>
          </p:cNvGraphicFramePr>
          <p:nvPr/>
        </p:nvGraphicFramePr>
        <p:xfrm>
          <a:off x="458788" y="436563"/>
          <a:ext cx="7956550" cy="307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r:id="rId7" imgW="7955970" imgH="3072650" progId="Excel.Chart.8">
                  <p:embed/>
                </p:oleObj>
              </mc:Choice>
              <mc:Fallback>
                <p:oleObj r:id="rId7" imgW="7955970" imgH="307265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436563"/>
                        <a:ext cx="7956550" cy="307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Скругленный прямоугольник 87"/>
          <p:cNvSpPr/>
          <p:nvPr/>
        </p:nvSpPr>
        <p:spPr>
          <a:xfrm>
            <a:off x="4475820" y="2782252"/>
            <a:ext cx="1269243" cy="627979"/>
          </a:xfrm>
          <a:prstGeom prst="roundRect">
            <a:avLst>
              <a:gd name="adj" fmla="val 9161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2024г.</a:t>
            </a: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2999656" y="2782254"/>
            <a:ext cx="1272419" cy="627979"/>
          </a:xfrm>
          <a:prstGeom prst="roundRect">
            <a:avLst>
              <a:gd name="adj" fmla="val 6467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2023г.</a:t>
            </a: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5979717" y="2780928"/>
            <a:ext cx="1304415" cy="627979"/>
          </a:xfrm>
          <a:prstGeom prst="roundRect">
            <a:avLst>
              <a:gd name="adj" fmla="val 9161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2025г.</a:t>
            </a: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1562672" y="2782254"/>
            <a:ext cx="1328972" cy="627979"/>
          </a:xfrm>
          <a:prstGeom prst="roundRect">
            <a:avLst>
              <a:gd name="adj" fmla="val 6467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2022г.</a:t>
            </a:r>
          </a:p>
        </p:txBody>
      </p:sp>
      <p:pic>
        <p:nvPicPr>
          <p:cNvPr id="7230" name="Рисунок 9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6" b="2"/>
          <a:stretch>
            <a:fillRect/>
          </a:stretch>
        </p:blipFill>
        <p:spPr bwMode="auto">
          <a:xfrm>
            <a:off x="263525" y="188913"/>
            <a:ext cx="1436688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31" name="Прямоугольник 17"/>
          <p:cNvSpPr>
            <a:spLocks noChangeArrowheads="1"/>
          </p:cNvSpPr>
          <p:nvPr/>
        </p:nvSpPr>
        <p:spPr bwMode="auto">
          <a:xfrm>
            <a:off x="10164763" y="3284538"/>
            <a:ext cx="14430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</a:p>
        </p:txBody>
      </p:sp>
    </p:spTree>
    <p:extLst>
      <p:ext uri="{BB962C8B-B14F-4D97-AF65-F5344CB8AC3E}">
        <p14:creationId xmlns:p14="http://schemas.microsoft.com/office/powerpoint/2010/main" val="375719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Box 21"/>
          <p:cNvSpPr txBox="1">
            <a:spLocks noChangeArrowheads="1"/>
          </p:cNvSpPr>
          <p:nvPr/>
        </p:nvSpPr>
        <p:spPr bwMode="auto">
          <a:xfrm>
            <a:off x="2279650" y="1285875"/>
            <a:ext cx="7848600" cy="523875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800" b="1" dirty="0">
                <a:latin typeface="Calibri" panose="020F0502020204030204" pitchFamily="34" charset="0"/>
              </a:rPr>
              <a:t>Формирование бюджета на </a:t>
            </a:r>
            <a:r>
              <a:rPr lang="ru-RU" sz="2800" b="1" dirty="0" smtClean="0">
                <a:latin typeface="Calibri" panose="020F0502020204030204" pitchFamily="34" charset="0"/>
              </a:rPr>
              <a:t>2023-2025 </a:t>
            </a:r>
            <a:r>
              <a:rPr lang="ru-RU" sz="2800" b="1" dirty="0">
                <a:latin typeface="Calibri" panose="020F0502020204030204" pitchFamily="34" charset="0"/>
              </a:rPr>
              <a:t>годы</a:t>
            </a:r>
          </a:p>
        </p:txBody>
      </p:sp>
      <p:pic>
        <p:nvPicPr>
          <p:cNvPr id="28678" name="Picture 8" descr="Книга: &quot;Бюджетный кодекс Российской Федерации с изменениями и дополнениями  на 2020 г.&quot;. Купить книгу, читать рецензии | ISBN 978-5-04-109982-4 |  Лабирин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2071688"/>
            <a:ext cx="1587500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0" descr="Книга: &quot;Налоговый кодекс Российской Федерации на 02.02.2020 г. Части 1 и  2&quot;. Купить книгу, читать рецензии | ISBN 978-5-04-110113-8 | Лабирин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2179638"/>
            <a:ext cx="1385888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989138"/>
            <a:ext cx="1012825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838" y="2024063"/>
            <a:ext cx="10144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1993900"/>
            <a:ext cx="101282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4" descr="C:\Users\Артур\Desktop\Шаблон Администрация\aznakae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27852">
            <a:off x="6380163" y="2608263"/>
            <a:ext cx="2635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4" descr="C:\Users\Артур\Desktop\Шаблон Администрация\aznakae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27852">
            <a:off x="7939088" y="2603500"/>
            <a:ext cx="2651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3" descr="C:\Users\Артур\Desktop\Шаблон Администрация\600px-Coat_of_Arms_of_Tatarstan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66637">
            <a:off x="9663113" y="2674938"/>
            <a:ext cx="3000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6" name="TextBox 21"/>
          <p:cNvSpPr txBox="1">
            <a:spLocks noChangeArrowheads="1"/>
          </p:cNvSpPr>
          <p:nvPr/>
        </p:nvSpPr>
        <p:spPr bwMode="auto">
          <a:xfrm>
            <a:off x="8837613" y="3141663"/>
            <a:ext cx="1543050" cy="1169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1400" b="1" dirty="0">
                <a:latin typeface="Calibri" panose="020F0502020204030204" pitchFamily="34" charset="0"/>
              </a:rPr>
              <a:t>Закон </a:t>
            </a:r>
          </a:p>
          <a:p>
            <a:pPr algn="ctr" eaLnBrk="1" hangingPunct="1"/>
            <a:r>
              <a:rPr lang="ru-RU" sz="1400" b="1" dirty="0">
                <a:latin typeface="Calibri" panose="020F0502020204030204" pitchFamily="34" charset="0"/>
              </a:rPr>
              <a:t>о бюджете Республики Татарстан на </a:t>
            </a:r>
            <a:r>
              <a:rPr lang="ru-RU" sz="1400" b="1" dirty="0" smtClean="0">
                <a:latin typeface="Calibri" panose="020F0502020204030204" pitchFamily="34" charset="0"/>
              </a:rPr>
              <a:t>2023-2025 </a:t>
            </a:r>
            <a:r>
              <a:rPr lang="ru-RU" sz="1400" b="1" dirty="0">
                <a:latin typeface="Calibri" panose="020F0502020204030204" pitchFamily="34" charset="0"/>
              </a:rPr>
              <a:t>гг.</a:t>
            </a:r>
          </a:p>
        </p:txBody>
      </p:sp>
      <p:sp>
        <p:nvSpPr>
          <p:cNvPr id="28687" name="TextBox 21"/>
          <p:cNvSpPr txBox="1">
            <a:spLocks noChangeArrowheads="1"/>
          </p:cNvSpPr>
          <p:nvPr/>
        </p:nvSpPr>
        <p:spPr bwMode="auto">
          <a:xfrm>
            <a:off x="5519738" y="3146425"/>
            <a:ext cx="1543050" cy="954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1400" b="1">
                <a:latin typeface="Calibri" panose="020F0502020204030204" pitchFamily="34" charset="0"/>
              </a:rPr>
              <a:t>Положение </a:t>
            </a:r>
          </a:p>
          <a:p>
            <a:pPr algn="ctr" eaLnBrk="1" hangingPunct="1"/>
            <a:r>
              <a:rPr lang="ru-RU" sz="1400" b="1">
                <a:latin typeface="Calibri" panose="020F0502020204030204" pitchFamily="34" charset="0"/>
              </a:rPr>
              <a:t>о бюджетном процессе </a:t>
            </a:r>
          </a:p>
          <a:p>
            <a:pPr algn="ctr" eaLnBrk="1" hangingPunct="1"/>
            <a:r>
              <a:rPr lang="ru-RU" sz="1400" b="1">
                <a:latin typeface="Calibri" panose="020F0502020204030204" pitchFamily="34" charset="0"/>
              </a:rPr>
              <a:t>АМР РТ </a:t>
            </a:r>
          </a:p>
        </p:txBody>
      </p:sp>
      <p:sp>
        <p:nvSpPr>
          <p:cNvPr id="28688" name="TextBox 21"/>
          <p:cNvSpPr txBox="1">
            <a:spLocks noChangeArrowheads="1"/>
          </p:cNvSpPr>
          <p:nvPr/>
        </p:nvSpPr>
        <p:spPr bwMode="auto">
          <a:xfrm>
            <a:off x="7175500" y="3146425"/>
            <a:ext cx="1543050" cy="1169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1400" b="1" dirty="0">
                <a:latin typeface="Calibri" panose="020F0502020204030204" pitchFamily="34" charset="0"/>
              </a:rPr>
              <a:t>Прогноз социально-экономического развития АМР РТ на </a:t>
            </a:r>
            <a:r>
              <a:rPr lang="ru-RU" sz="1400" b="1" dirty="0" smtClean="0">
                <a:latin typeface="Calibri" panose="020F0502020204030204" pitchFamily="34" charset="0"/>
              </a:rPr>
              <a:t>2023-2025 </a:t>
            </a:r>
            <a:r>
              <a:rPr lang="ru-RU" sz="1400" b="1" dirty="0">
                <a:latin typeface="Calibri" panose="020F0502020204030204" pitchFamily="34" charset="0"/>
              </a:rPr>
              <a:t>гг.</a:t>
            </a:r>
          </a:p>
        </p:txBody>
      </p:sp>
      <p:sp>
        <p:nvSpPr>
          <p:cNvPr id="5" name="Левая фигурная скобка 4"/>
          <p:cNvSpPr/>
          <p:nvPr/>
        </p:nvSpPr>
        <p:spPr>
          <a:xfrm rot="16200000">
            <a:off x="5986462" y="227013"/>
            <a:ext cx="434975" cy="8496300"/>
          </a:xfrm>
          <a:prstGeom prst="leftBrace">
            <a:avLst>
              <a:gd name="adj1" fmla="val 6144"/>
              <a:gd name="adj2" fmla="val 50000"/>
            </a:avLst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690" name="TextBox 21"/>
          <p:cNvSpPr txBox="1">
            <a:spLocks noChangeArrowheads="1"/>
          </p:cNvSpPr>
          <p:nvPr/>
        </p:nvSpPr>
        <p:spPr bwMode="auto">
          <a:xfrm>
            <a:off x="5051425" y="5930900"/>
            <a:ext cx="2282825" cy="7381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1400" b="1" dirty="0">
                <a:latin typeface="Calibri" panose="020F0502020204030204" pitchFamily="34" charset="0"/>
              </a:rPr>
              <a:t>Бюджет </a:t>
            </a:r>
            <a:r>
              <a:rPr lang="ru-RU" sz="1400" b="1" dirty="0" err="1">
                <a:latin typeface="Calibri" panose="020F0502020204030204" pitchFamily="34" charset="0"/>
              </a:rPr>
              <a:t>Азнакаевского</a:t>
            </a:r>
            <a:r>
              <a:rPr lang="ru-RU" sz="1400" b="1" dirty="0">
                <a:latin typeface="Calibri" panose="020F0502020204030204" pitchFamily="34" charset="0"/>
              </a:rPr>
              <a:t> муниципального района на </a:t>
            </a:r>
            <a:r>
              <a:rPr lang="ru-RU" sz="1400" b="1" dirty="0" smtClean="0">
                <a:latin typeface="Calibri" panose="020F0502020204030204" pitchFamily="34" charset="0"/>
              </a:rPr>
              <a:t>2023-2025 </a:t>
            </a:r>
            <a:r>
              <a:rPr lang="ru-RU" sz="1400" b="1" dirty="0">
                <a:latin typeface="Calibri" panose="020F0502020204030204" pitchFamily="34" charset="0"/>
              </a:rPr>
              <a:t>годы</a:t>
            </a:r>
          </a:p>
        </p:txBody>
      </p:sp>
      <p:pic>
        <p:nvPicPr>
          <p:cNvPr id="28691" name="Picture 16" descr="Забавная &quot;Пачка денег&quot; 5000 рублей — купить в интернет-магазине OZON с  быстрой доставкой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3" y="4822825"/>
            <a:ext cx="18176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73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21"/>
          <p:cNvSpPr txBox="1">
            <a:spLocks noChangeArrowheads="1"/>
          </p:cNvSpPr>
          <p:nvPr/>
        </p:nvSpPr>
        <p:spPr bwMode="auto">
          <a:xfrm>
            <a:off x="1362075" y="152400"/>
            <a:ext cx="9445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>
                <a:latin typeface="Calibri" panose="020F0502020204030204" pitchFamily="34" charset="0"/>
              </a:rPr>
              <a:t>Планируемые межбюджетные трансферты из бюджета</a:t>
            </a:r>
          </a:p>
          <a:p>
            <a:pPr algn="ctr"/>
            <a:r>
              <a:rPr lang="ru-RU" altLang="ru-RU" sz="2400" b="1">
                <a:latin typeface="Calibri" panose="020F0502020204030204" pitchFamily="34" charset="0"/>
              </a:rPr>
              <a:t> Республики Татарстан на финансирование расходов на образование</a:t>
            </a:r>
            <a:endParaRPr lang="ru-RU" altLang="ru-RU" sz="1600" b="1">
              <a:latin typeface="Calibri" panose="020F050202020403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51557505"/>
              </p:ext>
            </p:extLst>
          </p:nvPr>
        </p:nvGraphicFramePr>
        <p:xfrm>
          <a:off x="659396" y="1124745"/>
          <a:ext cx="5292588" cy="4428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2465267359"/>
              </p:ext>
            </p:extLst>
          </p:nvPr>
        </p:nvGraphicFramePr>
        <p:xfrm>
          <a:off x="5915980" y="1016732"/>
          <a:ext cx="5436604" cy="5560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5596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" name="Таблица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618384"/>
              </p:ext>
            </p:extLst>
          </p:nvPr>
        </p:nvGraphicFramePr>
        <p:xfrm>
          <a:off x="452438" y="3608388"/>
          <a:ext cx="11296650" cy="3173424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5602403">
                  <a:extLst>
                    <a:ext uri="{9D8B030D-6E8A-4147-A177-3AD203B41FA5}"/>
                  </a:extLst>
                </a:gridCol>
                <a:gridCol w="1423460">
                  <a:extLst>
                    <a:ext uri="{9D8B030D-6E8A-4147-A177-3AD203B41FA5}"/>
                  </a:extLst>
                </a:gridCol>
                <a:gridCol w="1423460">
                  <a:extLst>
                    <a:ext uri="{9D8B030D-6E8A-4147-A177-3AD203B41FA5}"/>
                  </a:extLst>
                </a:gridCol>
                <a:gridCol w="1423460">
                  <a:extLst>
                    <a:ext uri="{9D8B030D-6E8A-4147-A177-3AD203B41FA5}"/>
                  </a:extLst>
                </a:gridCol>
                <a:gridCol w="1423867">
                  <a:extLst>
                    <a:ext uri="{9D8B030D-6E8A-4147-A177-3AD203B41FA5}"/>
                  </a:extLst>
                </a:gridCol>
              </a:tblGrid>
              <a:tr h="670495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</a:t>
                      </a:r>
                      <a:endParaRPr lang="ru-RU" sz="19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3" marR="91453" marT="45689" marB="4568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900" kern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План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900" kern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на 2022г.</a:t>
                      </a:r>
                      <a:endParaRPr lang="ru-RU" sz="19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53" marR="91453" marT="45689" marB="4568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900" kern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2023г.</a:t>
                      </a:r>
                      <a:endParaRPr lang="ru-RU" sz="19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53" marR="91453" marT="45689" marB="4568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900" kern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2024г.</a:t>
                      </a:r>
                      <a:endParaRPr lang="ru-RU" sz="19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53" marR="91453" marT="45689" marB="4568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900" kern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2025г.</a:t>
                      </a:r>
                      <a:endParaRPr lang="ru-RU" sz="19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53" marR="91453" marT="45689" marB="45689" anchor="ctr"/>
                </a:tc>
                <a:extLst>
                  <a:ext uri="{0D108BD9-81ED-4DB2-BD59-A6C34878D82A}"/>
                </a:extLst>
              </a:tr>
              <a:tr h="396176">
                <a:tc>
                  <a:txBody>
                    <a:bodyPr/>
                    <a:lstStyle/>
                    <a:p>
                      <a:pPr algn="just"/>
                      <a:r>
                        <a:rPr lang="ru-RU" sz="2000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Музей</a:t>
                      </a:r>
                      <a:endParaRPr lang="ru-RU" sz="2000" b="0" i="0" u="none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3" marR="91453" marT="45689" marB="45689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4,6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3" marR="91453" marT="45689" marB="45689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4,6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3" marR="91453" marT="45689" marB="45689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4,7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3" marR="91453" marT="45689" marB="4568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4,7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3" marR="91453" marT="45689" marB="45689" anchor="ctr"/>
                </a:tc>
                <a:extLst>
                  <a:ext uri="{0D108BD9-81ED-4DB2-BD59-A6C34878D82A}"/>
                </a:extLst>
              </a:tr>
              <a:tr h="396176">
                <a:tc>
                  <a:txBody>
                    <a:bodyPr/>
                    <a:lstStyle/>
                    <a:p>
                      <a:r>
                        <a:rPr lang="ru-RU" sz="2000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Библиотеки</a:t>
                      </a:r>
                      <a:endParaRPr lang="ru-RU" sz="2000" b="0" i="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3" marR="91453" marT="45689" marB="4568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30,3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3" marR="91453" marT="45689" marB="4568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30,1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3" marR="91453" marT="45689" marB="4568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30,1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3" marR="91453" marT="45689" marB="4568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30,2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3" marR="91453" marT="45689" marB="45689" anchor="ctr"/>
                </a:tc>
                <a:extLst>
                  <a:ext uri="{0D108BD9-81ED-4DB2-BD59-A6C34878D82A}"/>
                </a:extLst>
              </a:tr>
              <a:tr h="459107">
                <a:tc>
                  <a:txBody>
                    <a:bodyPr/>
                    <a:lstStyle/>
                    <a:p>
                      <a:pPr marL="0" indent="0"/>
                      <a:r>
                        <a:rPr lang="ru-RU" sz="2000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Клубы</a:t>
                      </a:r>
                      <a:endParaRPr lang="ru-RU" sz="2000" b="0" i="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3" marR="91453" marT="45689" marB="4568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126,6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3" marR="91453" marT="45689" marB="4568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133,6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3" marR="91453" marT="45689" marB="4568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134,7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3" marR="91453" marT="45689" marB="4568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135,9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3" marR="91453" marT="45689" marB="45689" anchor="ctr"/>
                </a:tc>
                <a:extLst>
                  <a:ext uri="{0D108BD9-81ED-4DB2-BD59-A6C34878D82A}"/>
                </a:extLst>
              </a:tr>
              <a:tr h="396176">
                <a:tc>
                  <a:txBody>
                    <a:bodyPr/>
                    <a:lstStyle/>
                    <a:p>
                      <a:pPr marL="0" indent="0"/>
                      <a:r>
                        <a:rPr lang="ru-RU" sz="2000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Кинематография</a:t>
                      </a:r>
                      <a:endParaRPr lang="ru-RU" sz="2000" b="0" i="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3" marR="91453" marT="45689" marB="4568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1,1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3" marR="91453" marT="45689" marB="4568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1,0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3" marR="91453" marT="45689" marB="4568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1,0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3" marR="91453" marT="45689" marB="4568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1,0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3" marR="91453" marT="45689" marB="45689" anchor="ctr"/>
                </a:tc>
                <a:extLst>
                  <a:ext uri="{0D108BD9-81ED-4DB2-BD59-A6C34878D82A}"/>
                </a:extLst>
              </a:tr>
              <a:tr h="396176">
                <a:tc>
                  <a:txBody>
                    <a:bodyPr/>
                    <a:lstStyle/>
                    <a:p>
                      <a:pPr algn="l"/>
                      <a:r>
                        <a:rPr lang="ru-RU" sz="2000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Другие вопросы (централизованная</a:t>
                      </a:r>
                      <a:r>
                        <a:rPr lang="ru-RU" sz="2000" u="none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бухгалтерия)</a:t>
                      </a:r>
                      <a:endParaRPr lang="ru-RU" sz="2000" b="0" i="0" u="none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3" marR="91453" marT="45689" marB="4568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7,3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3" marR="91453" marT="45689" marB="4568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22,2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3" marR="91453" marT="45689" marB="4568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21,9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3" marR="91453" marT="45689" marB="4568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21,4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3" marR="91453" marT="45689" marB="45689" anchor="ctr"/>
                </a:tc>
                <a:extLst>
                  <a:ext uri="{0D108BD9-81ED-4DB2-BD59-A6C34878D82A}"/>
                </a:extLst>
              </a:tr>
              <a:tr h="459107">
                <a:tc>
                  <a:txBody>
                    <a:bodyPr/>
                    <a:lstStyle/>
                    <a:p>
                      <a:pPr algn="just"/>
                      <a:r>
                        <a:rPr lang="ru-RU" sz="1900" b="1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Итого по МП</a:t>
                      </a:r>
                      <a:r>
                        <a:rPr lang="ru-RU" sz="1900" b="1" u="none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«Развитие культуры»</a:t>
                      </a:r>
                      <a:endParaRPr lang="ru-RU" sz="1900" b="1" i="0" u="none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3" marR="91453" marT="45689" marB="4568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169,9</a:t>
                      </a:r>
                      <a:endParaRPr lang="ru-RU" sz="19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3" marR="91453" marT="45689" marB="4568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191,5</a:t>
                      </a:r>
                      <a:endParaRPr lang="ru-RU" sz="19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3" marR="91453" marT="45689" marB="4568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192,4</a:t>
                      </a:r>
                      <a:endParaRPr lang="ru-RU" sz="19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3" marR="91453" marT="45689" marB="4568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193,2</a:t>
                      </a:r>
                      <a:endParaRPr lang="ru-RU" sz="19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3" marR="91453" marT="45689" marB="45689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8241" name="TextBox 21"/>
          <p:cNvSpPr txBox="1">
            <a:spLocks noChangeArrowheads="1"/>
          </p:cNvSpPr>
          <p:nvPr/>
        </p:nvSpPr>
        <p:spPr bwMode="auto">
          <a:xfrm>
            <a:off x="1789113" y="44450"/>
            <a:ext cx="8616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>
                <a:latin typeface="Calibri" panose="020F0502020204030204" pitchFamily="34" charset="0"/>
              </a:rPr>
              <a:t>Планируемые расходы по отрасли  «Культура, кинематография»</a:t>
            </a:r>
          </a:p>
        </p:txBody>
      </p:sp>
      <p:graphicFrame>
        <p:nvGraphicFramePr>
          <p:cNvPr id="2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0872043"/>
              </p:ext>
            </p:extLst>
          </p:nvPr>
        </p:nvGraphicFramePr>
        <p:xfrm>
          <a:off x="890588" y="455613"/>
          <a:ext cx="10406062" cy="207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4008438" y="2689225"/>
            <a:ext cx="2730500" cy="3079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Бюджет района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348413" y="2689225"/>
            <a:ext cx="2730500" cy="3079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Консолидированный бюджет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794324" y="2774382"/>
            <a:ext cx="138131" cy="137461"/>
          </a:xfrm>
          <a:prstGeom prst="rect">
            <a:avLst/>
          </a:prstGeom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132004" y="2785962"/>
            <a:ext cx="138131" cy="13746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50" name="TextBox 21"/>
          <p:cNvSpPr txBox="1">
            <a:spLocks noChangeArrowheads="1"/>
          </p:cNvSpPr>
          <p:nvPr/>
        </p:nvSpPr>
        <p:spPr bwMode="auto">
          <a:xfrm>
            <a:off x="2689225" y="3184525"/>
            <a:ext cx="6900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200">
                <a:latin typeface="Calibri" panose="020F0502020204030204" pitchFamily="34" charset="0"/>
              </a:rPr>
              <a:t>Финансирование учреждений культуры (по программе)</a:t>
            </a:r>
          </a:p>
        </p:txBody>
      </p:sp>
      <p:pic>
        <p:nvPicPr>
          <p:cNvPr id="8251" name="Picture 4" descr="Файл:Эмблема колледжа .gif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44463"/>
            <a:ext cx="146050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52" name="TextBox 74"/>
          <p:cNvSpPr txBox="1">
            <a:spLocks noChangeArrowheads="1"/>
          </p:cNvSpPr>
          <p:nvPr/>
        </p:nvSpPr>
        <p:spPr bwMode="auto">
          <a:xfrm>
            <a:off x="10363200" y="549275"/>
            <a:ext cx="1673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  <a:endParaRPr lang="ru-RU" altLang="ru-RU" sz="140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74670" y="2205460"/>
            <a:ext cx="1269243" cy="627979"/>
          </a:xfrm>
          <a:prstGeom prst="roundRect">
            <a:avLst>
              <a:gd name="adj" fmla="val 9161"/>
            </a:avLst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2024г.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03553" y="2205460"/>
            <a:ext cx="1272419" cy="627979"/>
          </a:xfrm>
          <a:prstGeom prst="roundRect">
            <a:avLst>
              <a:gd name="adj" fmla="val 6467"/>
            </a:avLst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2023г.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499997" y="2204864"/>
            <a:ext cx="1304415" cy="627979"/>
          </a:xfrm>
          <a:prstGeom prst="roundRect">
            <a:avLst>
              <a:gd name="adj" fmla="val 9161"/>
            </a:avLst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2025г.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451325" y="2204864"/>
            <a:ext cx="1328972" cy="627979"/>
          </a:xfrm>
          <a:prstGeom prst="roundRect">
            <a:avLst>
              <a:gd name="adj" fmla="val 6467"/>
            </a:avLst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2022г.</a:t>
            </a:r>
          </a:p>
        </p:txBody>
      </p:sp>
    </p:spTree>
    <p:extLst>
      <p:ext uri="{BB962C8B-B14F-4D97-AF65-F5344CB8AC3E}">
        <p14:creationId xmlns:p14="http://schemas.microsoft.com/office/powerpoint/2010/main" val="234635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317750" y="2941638"/>
            <a:ext cx="9250363" cy="911225"/>
          </a:xfrm>
          <a:prstGeom prst="roundRect">
            <a:avLst>
              <a:gd name="adj" fmla="val 2437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бюджет района</a:t>
            </a:r>
            <a:endParaRPr lang="ru-RU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65313" y="2206625"/>
            <a:ext cx="9702800" cy="646113"/>
          </a:xfrm>
          <a:prstGeom prst="roundRect">
            <a:avLst>
              <a:gd name="adj" fmla="val 9913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41388">
              <a:defRPr/>
            </a:pP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Здравоохранение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856788" y="3032125"/>
            <a:ext cx="1433512" cy="666750"/>
          </a:xfrm>
          <a:prstGeom prst="roundRect">
            <a:avLst>
              <a:gd name="adj" fmla="val 712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1,1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67700" y="3032125"/>
            <a:ext cx="1425575" cy="666750"/>
          </a:xfrm>
          <a:prstGeom prst="roundRect">
            <a:avLst>
              <a:gd name="adj" fmla="val 712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1,1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75438" y="3025775"/>
            <a:ext cx="1428750" cy="666750"/>
          </a:xfrm>
          <a:prstGeom prst="roundRect">
            <a:avLst>
              <a:gd name="adj" fmla="val 712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1,1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17750" y="3933825"/>
            <a:ext cx="9250363" cy="911225"/>
          </a:xfrm>
          <a:prstGeom prst="roundRect">
            <a:avLst>
              <a:gd name="adj" fmla="val 2437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консолидированный </a:t>
            </a:r>
          </a:p>
          <a:p>
            <a:pPr>
              <a:defRPr/>
            </a:pP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бюджет</a:t>
            </a:r>
            <a:endParaRPr lang="ru-RU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856788" y="4022725"/>
            <a:ext cx="1433512" cy="666750"/>
          </a:xfrm>
          <a:prstGeom prst="roundRect">
            <a:avLst>
              <a:gd name="adj" fmla="val 712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1,1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67700" y="4022725"/>
            <a:ext cx="1425575" cy="666750"/>
          </a:xfrm>
          <a:prstGeom prst="roundRect">
            <a:avLst>
              <a:gd name="adj" fmla="val 712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1,1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675438" y="4016375"/>
            <a:ext cx="1428750" cy="666750"/>
          </a:xfrm>
          <a:prstGeom prst="roundRect">
            <a:avLst>
              <a:gd name="adj" fmla="val 712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1,1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264758" y="1685155"/>
            <a:ext cx="1425832" cy="477793"/>
          </a:xfrm>
          <a:prstGeom prst="roundRect">
            <a:avLst>
              <a:gd name="adj" fmla="val 9161"/>
            </a:avLst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 год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670689" y="1685155"/>
            <a:ext cx="1422347" cy="477793"/>
          </a:xfrm>
          <a:prstGeom prst="roundRect">
            <a:avLst>
              <a:gd name="adj" fmla="val 6467"/>
            </a:avLst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 год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9854358" y="1685154"/>
            <a:ext cx="1436491" cy="477793"/>
          </a:xfrm>
          <a:prstGeom prst="roundRect">
            <a:avLst>
              <a:gd name="adj" fmla="val 9161"/>
            </a:avLst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2025 год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082731" y="1685153"/>
            <a:ext cx="1416750" cy="477793"/>
          </a:xfrm>
          <a:prstGeom prst="roundRect">
            <a:avLst>
              <a:gd name="adj" fmla="val 6467"/>
            </a:avLst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2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sz="2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год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087938" y="3025775"/>
            <a:ext cx="1422400" cy="666750"/>
          </a:xfrm>
          <a:prstGeom prst="roundRect">
            <a:avLst>
              <a:gd name="adj" fmla="val 712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1,0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087938" y="4021138"/>
            <a:ext cx="1422400" cy="666750"/>
          </a:xfrm>
          <a:prstGeom prst="roundRect">
            <a:avLst>
              <a:gd name="adj" fmla="val 712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1,0</a:t>
            </a:r>
          </a:p>
        </p:txBody>
      </p:sp>
      <p:sp>
        <p:nvSpPr>
          <p:cNvPr id="48153" name="TextBox 21"/>
          <p:cNvSpPr txBox="1">
            <a:spLocks noChangeArrowheads="1"/>
          </p:cNvSpPr>
          <p:nvPr/>
        </p:nvSpPr>
        <p:spPr bwMode="auto">
          <a:xfrm>
            <a:off x="3789363" y="476250"/>
            <a:ext cx="51800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 dirty="0">
                <a:latin typeface="Calibri" panose="020F0502020204030204" pitchFamily="34" charset="0"/>
              </a:rPr>
              <a:t>Планируемые расходы </a:t>
            </a:r>
          </a:p>
          <a:p>
            <a:pPr algn="ctr"/>
            <a:r>
              <a:rPr lang="ru-RU" altLang="ru-RU" sz="2800" b="1" dirty="0">
                <a:latin typeface="Calibri" panose="020F0502020204030204" pitchFamily="34" charset="0"/>
              </a:rPr>
              <a:t>по разделу «Здравоохранение»</a:t>
            </a:r>
            <a:endParaRPr lang="ru-RU" altLang="ru-RU" sz="2000" b="1" dirty="0">
              <a:latin typeface="Calibri" panose="020F0502020204030204" pitchFamily="34" charset="0"/>
            </a:endParaRPr>
          </a:p>
        </p:txBody>
      </p:sp>
      <p:pic>
        <p:nvPicPr>
          <p:cNvPr id="48154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773238"/>
            <a:ext cx="1481137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55" name="TextBox 74"/>
          <p:cNvSpPr txBox="1">
            <a:spLocks noChangeArrowheads="1"/>
          </p:cNvSpPr>
          <p:nvPr/>
        </p:nvSpPr>
        <p:spPr bwMode="auto">
          <a:xfrm>
            <a:off x="10363200" y="1109663"/>
            <a:ext cx="16732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dirty="0"/>
              <a:t>(</a:t>
            </a:r>
            <a:r>
              <a:rPr lang="ru-RU" altLang="ru-RU" sz="1600" dirty="0" err="1"/>
              <a:t>млн.руб</a:t>
            </a:r>
            <a:r>
              <a:rPr lang="ru-RU" altLang="ru-RU" sz="1600" dirty="0"/>
              <a:t>.)</a:t>
            </a:r>
            <a:endParaRPr lang="ru-RU" altLang="ru-RU" sz="1400" dirty="0"/>
          </a:p>
        </p:txBody>
      </p:sp>
    </p:spTree>
    <p:extLst>
      <p:ext uri="{BB962C8B-B14F-4D97-AF65-F5344CB8AC3E}">
        <p14:creationId xmlns:p14="http://schemas.microsoft.com/office/powerpoint/2010/main" val="302386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Скругленный прямоугольник 92"/>
          <p:cNvSpPr/>
          <p:nvPr/>
        </p:nvSpPr>
        <p:spPr>
          <a:xfrm>
            <a:off x="746125" y="5399088"/>
            <a:ext cx="4276725" cy="523875"/>
          </a:xfrm>
          <a:prstGeom prst="roundRect">
            <a:avLst>
              <a:gd name="adj" fmla="val 6723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Обеспечение равной доступности услуг общественного транспорта</a:t>
            </a: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8261350" y="5399088"/>
            <a:ext cx="1470025" cy="523875"/>
          </a:xfrm>
          <a:prstGeom prst="roundRect">
            <a:avLst>
              <a:gd name="adj" fmla="val 548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0,8</a:t>
            </a:r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6718300" y="5399088"/>
            <a:ext cx="1416050" cy="523875"/>
          </a:xfrm>
          <a:prstGeom prst="roundRect">
            <a:avLst>
              <a:gd name="adj" fmla="val 548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0,8</a:t>
            </a: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9858375" y="5399088"/>
            <a:ext cx="1474788" cy="523875"/>
          </a:xfrm>
          <a:prstGeom prst="roundRect">
            <a:avLst>
              <a:gd name="adj" fmla="val 548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0,8</a:t>
            </a: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5146675" y="5399088"/>
            <a:ext cx="1400175" cy="523875"/>
          </a:xfrm>
          <a:prstGeom prst="roundRect">
            <a:avLst>
              <a:gd name="adj" fmla="val 548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0,6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314575" y="1458913"/>
            <a:ext cx="9253538" cy="585787"/>
          </a:xfrm>
          <a:prstGeom prst="roundRect">
            <a:avLst>
              <a:gd name="adj" fmla="val 2437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бюджет района</a:t>
            </a:r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863725" y="1052513"/>
            <a:ext cx="9704388" cy="404812"/>
          </a:xfrm>
          <a:prstGeom prst="roundRect">
            <a:avLst>
              <a:gd name="adj" fmla="val 991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41388">
              <a:defRPr/>
            </a:pP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Социальная политика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823450" y="1549400"/>
            <a:ext cx="1466850" cy="430213"/>
          </a:xfrm>
          <a:prstGeom prst="roundRect">
            <a:avLst>
              <a:gd name="adj" fmla="val 712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59,3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267700" y="1549400"/>
            <a:ext cx="1460500" cy="430213"/>
          </a:xfrm>
          <a:prstGeom prst="roundRect">
            <a:avLst>
              <a:gd name="adj" fmla="val 712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57,8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716713" y="1543050"/>
            <a:ext cx="1414462" cy="430213"/>
          </a:xfrm>
          <a:prstGeom prst="roundRect">
            <a:avLst>
              <a:gd name="adj" fmla="val 712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56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,3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314575" y="2043113"/>
            <a:ext cx="9253538" cy="587375"/>
          </a:xfrm>
          <a:prstGeom prst="roundRect">
            <a:avLst>
              <a:gd name="adj" fmla="val 2437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консолидированный </a:t>
            </a:r>
          </a:p>
          <a:p>
            <a:pPr>
              <a:defRPr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бюджет</a:t>
            </a:r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823450" y="2132013"/>
            <a:ext cx="1466850" cy="430212"/>
          </a:xfrm>
          <a:prstGeom prst="roundRect">
            <a:avLst>
              <a:gd name="adj" fmla="val 712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59,3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267700" y="2132013"/>
            <a:ext cx="1460500" cy="430212"/>
          </a:xfrm>
          <a:prstGeom prst="roundRect">
            <a:avLst>
              <a:gd name="adj" fmla="val 712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57,8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716713" y="2135188"/>
            <a:ext cx="1414462" cy="430212"/>
          </a:xfrm>
          <a:prstGeom prst="roundRect">
            <a:avLst>
              <a:gd name="adj" fmla="val 712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56,3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272696" y="620690"/>
            <a:ext cx="1417893" cy="396042"/>
          </a:xfrm>
          <a:prstGeom prst="roundRect">
            <a:avLst>
              <a:gd name="adj" fmla="val 9161"/>
            </a:avLst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 год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679142" y="620690"/>
            <a:ext cx="1413894" cy="396042"/>
          </a:xfrm>
          <a:prstGeom prst="roundRect">
            <a:avLst>
              <a:gd name="adj" fmla="val 6467"/>
            </a:avLst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2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sz="2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год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9862298" y="620688"/>
            <a:ext cx="1428550" cy="396042"/>
          </a:xfrm>
          <a:prstGeom prst="roundRect">
            <a:avLst>
              <a:gd name="adj" fmla="val 9161"/>
            </a:avLst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2025 год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100734" y="620688"/>
            <a:ext cx="1390296" cy="396042"/>
          </a:xfrm>
          <a:prstGeom prst="roundRect">
            <a:avLst>
              <a:gd name="adj" fmla="val 6467"/>
            </a:avLst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2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sz="2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год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083175" y="1543050"/>
            <a:ext cx="1436688" cy="430213"/>
          </a:xfrm>
          <a:prstGeom prst="roundRect">
            <a:avLst>
              <a:gd name="adj" fmla="val 712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56,6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5083175" y="2135188"/>
            <a:ext cx="1436688" cy="430212"/>
          </a:xfrm>
          <a:prstGeom prst="roundRect">
            <a:avLst>
              <a:gd name="adj" fmla="val 712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56,6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31838" y="3087688"/>
            <a:ext cx="4278312" cy="325437"/>
          </a:xfrm>
          <a:prstGeom prst="roundRect">
            <a:avLst>
              <a:gd name="adj" fmla="val 672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в том числе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31838" y="3448050"/>
            <a:ext cx="4278312" cy="396875"/>
          </a:xfrm>
          <a:prstGeom prst="roundRect">
            <a:avLst>
              <a:gd name="adj" fmla="val 672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- питание учащихся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255000" y="3448050"/>
            <a:ext cx="1462088" cy="396875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7,7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711950" y="3448050"/>
            <a:ext cx="1412875" cy="396875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7,3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9844088" y="3448050"/>
            <a:ext cx="1466850" cy="396875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8,0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5137150" y="3448050"/>
            <a:ext cx="1393825" cy="396875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6,6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742950" y="4959350"/>
            <a:ext cx="4278313" cy="395288"/>
          </a:xfrm>
          <a:prstGeom prst="roundRect">
            <a:avLst>
              <a:gd name="adj" fmla="val 6723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Пенсионное обеспечение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8266113" y="4959350"/>
            <a:ext cx="1462087" cy="395288"/>
          </a:xfrm>
          <a:prstGeom prst="roundRect">
            <a:avLst>
              <a:gd name="adj" fmla="val 548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,7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6723063" y="4959350"/>
            <a:ext cx="1412875" cy="395288"/>
          </a:xfrm>
          <a:prstGeom prst="roundRect">
            <a:avLst>
              <a:gd name="adj" fmla="val 548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,5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9855200" y="4959350"/>
            <a:ext cx="1466850" cy="395288"/>
          </a:xfrm>
          <a:prstGeom prst="roundRect">
            <a:avLst>
              <a:gd name="adj" fmla="val 548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,8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151438" y="4959350"/>
            <a:ext cx="1390650" cy="395288"/>
          </a:xfrm>
          <a:prstGeom prst="roundRect">
            <a:avLst>
              <a:gd name="adj" fmla="val 548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,4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731838" y="2662238"/>
            <a:ext cx="4278312" cy="396875"/>
          </a:xfrm>
          <a:prstGeom prst="roundRect">
            <a:avLst>
              <a:gd name="adj" fmla="val 6723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Охрана семьи и детства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8255000" y="2662238"/>
            <a:ext cx="1462088" cy="396875"/>
          </a:xfrm>
          <a:prstGeom prst="roundRect">
            <a:avLst>
              <a:gd name="adj" fmla="val 548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54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,2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6711950" y="2662238"/>
            <a:ext cx="1412875" cy="396875"/>
          </a:xfrm>
          <a:prstGeom prst="roundRect">
            <a:avLst>
              <a:gd name="adj" fmla="val 548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52,8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9844088" y="2662238"/>
            <a:ext cx="1466850" cy="396875"/>
          </a:xfrm>
          <a:prstGeom prst="roundRect">
            <a:avLst>
              <a:gd name="adj" fmla="val 548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55,6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5140325" y="2662238"/>
            <a:ext cx="1390650" cy="396875"/>
          </a:xfrm>
          <a:prstGeom prst="roundRect">
            <a:avLst>
              <a:gd name="adj" fmla="val 548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53,4</a:t>
            </a: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741363" y="4456113"/>
            <a:ext cx="4268787" cy="468312"/>
          </a:xfrm>
          <a:prstGeom prst="roundRect">
            <a:avLst>
              <a:gd name="adj" fmla="val 672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      - выплаты опекунам и попечителям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8272463" y="4456113"/>
            <a:ext cx="1454150" cy="468312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26,4</a:t>
            </a: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6729413" y="4456113"/>
            <a:ext cx="1408112" cy="468312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25,4</a:t>
            </a: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9861550" y="4456113"/>
            <a:ext cx="1466850" cy="468312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27,5</a:t>
            </a: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5137150" y="4456113"/>
            <a:ext cx="1411288" cy="468312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,7</a:t>
            </a: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741363" y="3879850"/>
            <a:ext cx="4276725" cy="541338"/>
          </a:xfrm>
          <a:prstGeom prst="roundRect">
            <a:avLst>
              <a:gd name="adj" fmla="val 672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- компенсация за присмотр  и уход за ребенком в ДДУ</a:t>
            </a: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8264525" y="3879850"/>
            <a:ext cx="1462088" cy="541338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20,1</a:t>
            </a: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6721475" y="3879850"/>
            <a:ext cx="1412875" cy="541338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20,1</a:t>
            </a: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9853613" y="3879850"/>
            <a:ext cx="1466850" cy="541338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20,1</a:t>
            </a: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5137150" y="3879850"/>
            <a:ext cx="1403350" cy="541338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20,1</a:t>
            </a: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735013" y="5959475"/>
            <a:ext cx="4283075" cy="395288"/>
          </a:xfrm>
          <a:prstGeom prst="roundRect">
            <a:avLst>
              <a:gd name="adj" fmla="val 6723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«Старшее поколение»</a:t>
            </a: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8266113" y="5959475"/>
            <a:ext cx="1462087" cy="395288"/>
          </a:xfrm>
          <a:prstGeom prst="roundRect">
            <a:avLst>
              <a:gd name="adj" fmla="val 7739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0,15</a:t>
            </a: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6724650" y="5959475"/>
            <a:ext cx="1412875" cy="395288"/>
          </a:xfrm>
          <a:prstGeom prst="roundRect">
            <a:avLst>
              <a:gd name="adj" fmla="val 7739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0,15</a:t>
            </a: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9842500" y="5959475"/>
            <a:ext cx="1485900" cy="395288"/>
          </a:xfrm>
          <a:prstGeom prst="roundRect">
            <a:avLst>
              <a:gd name="adj" fmla="val 7739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0,15</a:t>
            </a: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5138738" y="5959475"/>
            <a:ext cx="1408112" cy="395288"/>
          </a:xfrm>
          <a:prstGeom prst="roundRect">
            <a:avLst>
              <a:gd name="adj" fmla="val 7739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0,15</a:t>
            </a:r>
          </a:p>
        </p:txBody>
      </p:sp>
      <p:sp>
        <p:nvSpPr>
          <p:cNvPr id="49213" name="TextBox 21"/>
          <p:cNvSpPr txBox="1">
            <a:spLocks noChangeArrowheads="1"/>
          </p:cNvSpPr>
          <p:nvPr/>
        </p:nvSpPr>
        <p:spPr bwMode="auto">
          <a:xfrm>
            <a:off x="2276475" y="80963"/>
            <a:ext cx="8175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>
                <a:latin typeface="Calibri" panose="020F0502020204030204" pitchFamily="34" charset="0"/>
              </a:rPr>
              <a:t>Планируемые расходы по разделу «Социальная политика»</a:t>
            </a:r>
            <a:endParaRPr lang="ru-RU" altLang="ru-RU">
              <a:latin typeface="Calibri" panose="020F0502020204030204" pitchFamily="34" charset="0"/>
            </a:endParaRPr>
          </a:p>
        </p:txBody>
      </p:sp>
      <p:pic>
        <p:nvPicPr>
          <p:cNvPr id="49214" name="Picture 2" descr="Министерство труда и социального развития Омской обла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390525"/>
            <a:ext cx="1563687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215" name="TextBox 74"/>
          <p:cNvSpPr txBox="1">
            <a:spLocks noChangeArrowheads="1"/>
          </p:cNvSpPr>
          <p:nvPr/>
        </p:nvSpPr>
        <p:spPr bwMode="auto">
          <a:xfrm>
            <a:off x="10344150" y="282575"/>
            <a:ext cx="1673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364381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571649"/>
              </p:ext>
            </p:extLst>
          </p:nvPr>
        </p:nvGraphicFramePr>
        <p:xfrm>
          <a:off x="1992313" y="981075"/>
          <a:ext cx="9288462" cy="275917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992290">
                  <a:extLst>
                    <a:ext uri="{9D8B030D-6E8A-4147-A177-3AD203B41FA5}"/>
                  </a:extLst>
                </a:gridCol>
                <a:gridCol w="1296172">
                  <a:extLst>
                    <a:ext uri="{9D8B030D-6E8A-4147-A177-3AD203B41FA5}"/>
                  </a:extLst>
                </a:gridCol>
              </a:tblGrid>
              <a:tr h="426656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Муниципальные программы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Calibri" panose="020F0502020204030204" pitchFamily="34" charset="0"/>
                      </a:endParaRPr>
                    </a:p>
                  </a:txBody>
                  <a:tcPr marL="91428" marR="91428" marT="45698" marB="45698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Доля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Calibri" panose="020F0502020204030204" pitchFamily="34" charset="0"/>
                      </a:endParaRPr>
                    </a:p>
                  </a:txBody>
                  <a:tcPr marL="91428" marR="91428" marT="45698" marB="45698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761916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Развитие физической культуры и спорта в </a:t>
                      </a:r>
                      <a:r>
                        <a:rPr kumimoji="0" lang="ru-RU" sz="2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Азнакаевском</a:t>
                      </a:r>
                      <a:r>
                        <a:rPr kumimoji="0" lang="ru-RU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муниципальном районе Республики Татарстан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anose="020F0502020204030204" pitchFamily="34" charset="0"/>
                      </a:endParaRPr>
                    </a:p>
                  </a:txBody>
                  <a:tcPr marL="91428" marR="91428" marT="45698" marB="4569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96,4%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anose="020F0502020204030204" pitchFamily="34" charset="0"/>
                      </a:endParaRPr>
                    </a:p>
                  </a:txBody>
                  <a:tcPr marL="91428" marR="91428" marT="45698" marB="45698" anchor="ctr" horzOverflow="overflow"/>
                </a:tc>
                <a:extLst>
                  <a:ext uri="{0D108BD9-81ED-4DB2-BD59-A6C34878D82A}"/>
                </a:extLst>
              </a:tr>
              <a:tr h="761916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Профилактика правонарушений в Азнакаевском 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муниципальном районе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anose="020F0502020204030204" pitchFamily="34" charset="0"/>
                      </a:endParaRPr>
                    </a:p>
                  </a:txBody>
                  <a:tcPr marL="91428" marR="91428" marT="45698" marB="4569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2,4%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anose="020F0502020204030204" pitchFamily="34" charset="0"/>
                      </a:endParaRPr>
                    </a:p>
                  </a:txBody>
                  <a:tcPr marL="91428" marR="91428" marT="45698" marB="45698" anchor="ctr" horzOverflow="overflow"/>
                </a:tc>
                <a:extLst>
                  <a:ext uri="{0D108BD9-81ED-4DB2-BD59-A6C34878D82A}"/>
                </a:extLst>
              </a:tr>
              <a:tr h="8085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Защита населения и территорий от ЧС, обеспечение пожарной безопасности и безопасности людей на водных объектах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anose="020F0502020204030204" pitchFamily="34" charset="0"/>
                      </a:endParaRPr>
                    </a:p>
                  </a:txBody>
                  <a:tcPr marL="91428" marR="91428" marT="45698" marB="4569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0,3%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anose="020F0502020204030204" pitchFamily="34" charset="0"/>
                      </a:endParaRPr>
                    </a:p>
                  </a:txBody>
                  <a:tcPr marL="91428" marR="91428" marT="45698" marB="45698" anchor="ctr" horzOverflow="overflow"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33385"/>
              </p:ext>
            </p:extLst>
          </p:nvPr>
        </p:nvGraphicFramePr>
        <p:xfrm>
          <a:off x="722313" y="4603750"/>
          <a:ext cx="10587036" cy="70008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329225">
                  <a:extLst>
                    <a:ext uri="{9D8B030D-6E8A-4147-A177-3AD203B41FA5}"/>
                  </a:extLst>
                </a:gridCol>
                <a:gridCol w="1548058">
                  <a:extLst>
                    <a:ext uri="{9D8B030D-6E8A-4147-A177-3AD203B41FA5}"/>
                  </a:extLst>
                </a:gridCol>
                <a:gridCol w="1584059">
                  <a:extLst>
                    <a:ext uri="{9D8B030D-6E8A-4147-A177-3AD203B41FA5}"/>
                  </a:extLst>
                </a:gridCol>
                <a:gridCol w="1584059">
                  <a:extLst>
                    <a:ext uri="{9D8B030D-6E8A-4147-A177-3AD203B41FA5}"/>
                  </a:extLst>
                </a:gridCol>
                <a:gridCol w="1541635">
                  <a:extLst>
                    <a:ext uri="{9D8B030D-6E8A-4147-A177-3AD203B41FA5}"/>
                  </a:extLst>
                </a:gridCol>
              </a:tblGrid>
              <a:tr h="700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/>
                        <a:t>Консолидированный бюджет</a:t>
                      </a:r>
                      <a:endParaRPr lang="ru-RU" sz="2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marT="45383" marB="4538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89,2</a:t>
                      </a:r>
                      <a:endParaRPr lang="ru-RU" sz="2200" b="1" dirty="0"/>
                    </a:p>
                  </a:txBody>
                  <a:tcPr marL="91448" marR="91448" marT="45383" marB="4538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97,7</a:t>
                      </a:r>
                      <a:endParaRPr lang="ru-RU" sz="2200" b="1" dirty="0"/>
                    </a:p>
                  </a:txBody>
                  <a:tcPr marL="91448" marR="91448" marT="45383" marB="4538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97,6</a:t>
                      </a:r>
                      <a:endParaRPr lang="ru-RU" sz="2200" b="1" dirty="0"/>
                    </a:p>
                  </a:txBody>
                  <a:tcPr marL="91448" marR="91448" marT="45383" marB="4538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98,2</a:t>
                      </a:r>
                      <a:endParaRPr lang="ru-RU" sz="2200" b="1" dirty="0"/>
                    </a:p>
                  </a:txBody>
                  <a:tcPr marL="91448" marR="91448" marT="45383" marB="4538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1" name="Скругленный прямоугольник 30"/>
          <p:cNvSpPr/>
          <p:nvPr/>
        </p:nvSpPr>
        <p:spPr>
          <a:xfrm>
            <a:off x="722339" y="5950960"/>
            <a:ext cx="4287037" cy="574383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Спортивные мероприятия</a:t>
            </a:r>
            <a:endParaRPr lang="ru-RU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8258237" y="5950960"/>
            <a:ext cx="1440000" cy="574384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1,3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9844831" y="5950960"/>
            <a:ext cx="1440000" cy="574384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1,3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698446" y="5950960"/>
            <a:ext cx="1440000" cy="574384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2,2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31406" y="5338893"/>
            <a:ext cx="4278758" cy="578005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Содержание спортивных школ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255232" y="5338893"/>
            <a:ext cx="1440000" cy="578005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96,3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9844832" y="5338893"/>
            <a:ext cx="1440000" cy="578005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96,9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698447" y="5338893"/>
            <a:ext cx="1440000" cy="578005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95,5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745288" y="4198938"/>
            <a:ext cx="1295400" cy="307975"/>
          </a:xfrm>
          <a:prstGeom prst="roundRect">
            <a:avLst>
              <a:gd name="adj" fmla="val 712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 год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8329613" y="4200525"/>
            <a:ext cx="1295400" cy="307975"/>
          </a:xfrm>
          <a:prstGeom prst="roundRect">
            <a:avLst>
              <a:gd name="adj" fmla="val 712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 год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9875838" y="4200525"/>
            <a:ext cx="1295400" cy="307975"/>
          </a:xfrm>
          <a:prstGeom prst="roundRect">
            <a:avLst>
              <a:gd name="adj" fmla="val 712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2025 год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160963" y="4198938"/>
            <a:ext cx="1295400" cy="307975"/>
          </a:xfrm>
          <a:prstGeom prst="roundRect">
            <a:avLst>
              <a:gd name="adj" fmla="val 712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год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123892" y="5946677"/>
            <a:ext cx="1440000" cy="574384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1,3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123893" y="5334610"/>
            <a:ext cx="1440000" cy="578005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87,9</a:t>
            </a:r>
          </a:p>
        </p:txBody>
      </p:sp>
      <p:sp>
        <p:nvSpPr>
          <p:cNvPr id="50243" name="TextBox 21"/>
          <p:cNvSpPr txBox="1">
            <a:spLocks noChangeArrowheads="1"/>
          </p:cNvSpPr>
          <p:nvPr/>
        </p:nvSpPr>
        <p:spPr bwMode="auto">
          <a:xfrm>
            <a:off x="3479800" y="44450"/>
            <a:ext cx="52324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600" b="1">
                <a:latin typeface="Calibri" panose="020F0502020204030204" pitchFamily="34" charset="0"/>
              </a:rPr>
              <a:t>Планируемые расходы по разделу</a:t>
            </a:r>
          </a:p>
          <a:p>
            <a:pPr algn="ctr"/>
            <a:r>
              <a:rPr lang="ru-RU" altLang="ru-RU" sz="2600" b="1">
                <a:latin typeface="Calibri" panose="020F0502020204030204" pitchFamily="34" charset="0"/>
              </a:rPr>
              <a:t> «Физическая культура и спорт»</a:t>
            </a:r>
            <a:endParaRPr lang="ru-RU" altLang="ru-RU" sz="2000" b="1">
              <a:latin typeface="Calibri" panose="020F0502020204030204" pitchFamily="34" charset="0"/>
            </a:endParaRPr>
          </a:p>
        </p:txBody>
      </p:sp>
      <p:pic>
        <p:nvPicPr>
          <p:cNvPr id="5024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442913"/>
            <a:ext cx="129540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245" name="TextBox 74"/>
          <p:cNvSpPr txBox="1">
            <a:spLocks noChangeArrowheads="1"/>
          </p:cNvSpPr>
          <p:nvPr/>
        </p:nvSpPr>
        <p:spPr bwMode="auto">
          <a:xfrm>
            <a:off x="10518775" y="3917950"/>
            <a:ext cx="16732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1154400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2"/>
          <p:cNvSpPr txBox="1">
            <a:spLocks/>
          </p:cNvSpPr>
          <p:nvPr/>
        </p:nvSpPr>
        <p:spPr bwMode="auto">
          <a:xfrm>
            <a:off x="2019300" y="728663"/>
            <a:ext cx="8145463" cy="58896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2800" b="1" dirty="0">
                <a:cs typeface="Arial" charset="0"/>
              </a:rPr>
              <a:t>Программно-целевой бюджет</a:t>
            </a:r>
            <a:endParaRPr lang="ru-RU" sz="2800" dirty="0">
              <a:latin typeface="+mn-lt"/>
            </a:endParaRPr>
          </a:p>
        </p:txBody>
      </p:sp>
      <p:sp>
        <p:nvSpPr>
          <p:cNvPr id="13" name="Текст 2"/>
          <p:cNvSpPr txBox="1">
            <a:spLocks/>
          </p:cNvSpPr>
          <p:nvPr/>
        </p:nvSpPr>
        <p:spPr bwMode="auto">
          <a:xfrm>
            <a:off x="2747963" y="2024063"/>
            <a:ext cx="6661150" cy="93027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2800" b="1" dirty="0" smtClean="0">
                <a:cs typeface="Arial" charset="0"/>
              </a:rPr>
              <a:t>7 государственных </a:t>
            </a:r>
            <a:endParaRPr lang="ru-RU" sz="2800" b="1" dirty="0"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2800" b="1" dirty="0" smtClean="0">
                <a:cs typeface="Arial" charset="0"/>
              </a:rPr>
              <a:t> 15 муниципальных программ</a:t>
            </a:r>
            <a:endParaRPr lang="ru-RU" sz="2800" dirty="0">
              <a:latin typeface="+mn-lt"/>
            </a:endParaRPr>
          </a:p>
        </p:txBody>
      </p:sp>
      <p:sp>
        <p:nvSpPr>
          <p:cNvPr id="14" name="Текст 2"/>
          <p:cNvSpPr txBox="1">
            <a:spLocks/>
          </p:cNvSpPr>
          <p:nvPr/>
        </p:nvSpPr>
        <p:spPr bwMode="auto">
          <a:xfrm>
            <a:off x="3963988" y="3573463"/>
            <a:ext cx="4219575" cy="58896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2800" b="1" dirty="0">
                <a:cs typeface="Arial" charset="0"/>
              </a:rPr>
              <a:t>1 млрд. </a:t>
            </a:r>
            <a:r>
              <a:rPr lang="ru-RU" sz="2800" b="1" dirty="0" smtClean="0">
                <a:cs typeface="Arial" charset="0"/>
              </a:rPr>
              <a:t>866 </a:t>
            </a:r>
            <a:r>
              <a:rPr lang="ru-RU" sz="2800" b="1" dirty="0">
                <a:cs typeface="Arial" charset="0"/>
              </a:rPr>
              <a:t>млн. рублей</a:t>
            </a:r>
            <a:endParaRPr lang="ru-RU" sz="2800" dirty="0">
              <a:latin typeface="+mn-lt"/>
            </a:endParaRPr>
          </a:p>
        </p:txBody>
      </p:sp>
      <p:sp>
        <p:nvSpPr>
          <p:cNvPr id="15" name="Текст 2"/>
          <p:cNvSpPr txBox="1">
            <a:spLocks/>
          </p:cNvSpPr>
          <p:nvPr/>
        </p:nvSpPr>
        <p:spPr bwMode="auto">
          <a:xfrm>
            <a:off x="3878263" y="5445125"/>
            <a:ext cx="4435475" cy="86360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2800" b="1" dirty="0" smtClean="0">
                <a:cs typeface="Arial" charset="0"/>
              </a:rPr>
              <a:t>90% </a:t>
            </a:r>
            <a:r>
              <a:rPr lang="ru-RU" sz="2800" b="1" dirty="0">
                <a:cs typeface="Arial" charset="0"/>
              </a:rPr>
              <a:t>от общего объема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2800" b="1" dirty="0">
                <a:latin typeface="+mn-lt"/>
                <a:cs typeface="Arial" charset="0"/>
              </a:rPr>
              <a:t>расходов</a:t>
            </a:r>
            <a:endParaRPr lang="ru-RU" sz="2800" dirty="0">
              <a:latin typeface="+mn-lt"/>
            </a:endParaRPr>
          </a:p>
        </p:txBody>
      </p:sp>
      <p:sp>
        <p:nvSpPr>
          <p:cNvPr id="2" name="Стрелка вправо 1"/>
          <p:cNvSpPr/>
          <p:nvPr/>
        </p:nvSpPr>
        <p:spPr>
          <a:xfrm rot="5400000">
            <a:off x="5508626" y="4311650"/>
            <a:ext cx="1174750" cy="949325"/>
          </a:xfrm>
          <a:prstGeom prst="rightArrow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62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21517" y="1124744"/>
            <a:ext cx="7217282" cy="498926"/>
          </a:xfrm>
          <a:prstGeom prst="roundRect">
            <a:avLst>
              <a:gd name="adj" fmla="val 8320"/>
            </a:avLst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Наименование раздела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971208" y="1124744"/>
            <a:ext cx="1524756" cy="498926"/>
          </a:xfrm>
          <a:prstGeom prst="roundRect">
            <a:avLst>
              <a:gd name="adj" fmla="val 4041"/>
            </a:avLst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2024г.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555212" y="1124744"/>
            <a:ext cx="1516651" cy="498926"/>
          </a:xfrm>
          <a:prstGeom prst="roundRect">
            <a:avLst>
              <a:gd name="adj" fmla="val 4041"/>
            </a:avLst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2025г.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7395691" y="1124744"/>
            <a:ext cx="1524356" cy="498926"/>
          </a:xfrm>
          <a:prstGeom prst="roundRect">
            <a:avLst>
              <a:gd name="adj" fmla="val 4041"/>
            </a:avLst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2023г.</a:t>
            </a:r>
          </a:p>
        </p:txBody>
      </p:sp>
      <p:sp>
        <p:nvSpPr>
          <p:cNvPr id="36878" name="TextBox 21"/>
          <p:cNvSpPr txBox="1">
            <a:spLocks noChangeArrowheads="1"/>
          </p:cNvSpPr>
          <p:nvPr/>
        </p:nvSpPr>
        <p:spPr bwMode="auto">
          <a:xfrm>
            <a:off x="10450513" y="706438"/>
            <a:ext cx="1477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Calibri" panose="020F0502020204030204" pitchFamily="34" charset="0"/>
              </a:rPr>
              <a:t>(тыс. рублей)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19778" y="3303305"/>
            <a:ext cx="7217282" cy="756727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Реализация государственной программы «Обеспечение качественным жильем и услугами жилищно-коммунального хозяйства населения Республики Татарстан»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969469" y="3303305"/>
            <a:ext cx="1524756" cy="756727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18 566,0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0555212" y="3303305"/>
            <a:ext cx="1514424" cy="756727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18 566,0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393552" y="3303305"/>
            <a:ext cx="1524756" cy="756727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18 566,0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119778" y="2714782"/>
            <a:ext cx="7217282" cy="549841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Реализация государственной программы «Социальная поддержка граждан Республики Татарстан»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8969469" y="2714782"/>
            <a:ext cx="1524756" cy="549841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55 800,5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10555212" y="2714782"/>
            <a:ext cx="1514424" cy="549841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57 208,7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7393552" y="2714782"/>
            <a:ext cx="1524756" cy="549841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54 399,3</a:t>
            </a: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121517" y="2096909"/>
            <a:ext cx="7217282" cy="562357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Реализация государственной программы «Развитие здравоохранения Республики Татарстан»</a:t>
            </a: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8971208" y="2096909"/>
            <a:ext cx="1524756" cy="562357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1 075,8</a:t>
            </a: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10556951" y="2096909"/>
            <a:ext cx="1514424" cy="562357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1 107,1</a:t>
            </a: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7395291" y="2096909"/>
            <a:ext cx="1524756" cy="562357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1 041,6</a:t>
            </a: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129480" y="4098713"/>
            <a:ext cx="7217282" cy="552478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Государственная программа «Развитие транспортной системы Республики Татарстан»</a:t>
            </a: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8979171" y="4098713"/>
            <a:ext cx="1524756" cy="552478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783,0</a:t>
            </a: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10560420" y="4098713"/>
            <a:ext cx="1514424" cy="552478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783,0</a:t>
            </a: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7403254" y="4098713"/>
            <a:ext cx="1524756" cy="552478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783,0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19336" y="1659474"/>
            <a:ext cx="11945364" cy="381919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Государственные программы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19336" y="5485044"/>
            <a:ext cx="7217282" cy="632308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Реализация государственной программы «Развитие юстиции в Республике Татарстан»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969027" y="5485044"/>
            <a:ext cx="1524756" cy="632308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5,7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0550276" y="5485044"/>
            <a:ext cx="1514424" cy="632308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5,9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393110" y="5485044"/>
            <a:ext cx="1524756" cy="632308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5,6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29480" y="4689873"/>
            <a:ext cx="7217282" cy="753982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Реализация государственной программы «Развитие сельского хозяйства и регулирование рынков сельскохозяйственной продукции, сырья и продовольствия в Республики Татарстан»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979171" y="4689873"/>
            <a:ext cx="1524756" cy="753982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1 354,5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0560420" y="4689873"/>
            <a:ext cx="1514424" cy="753982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1 354,5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403254" y="4689873"/>
            <a:ext cx="1524756" cy="753982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5 394,5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19336" y="6158541"/>
            <a:ext cx="7217282" cy="605357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Реализация государственной программы «Развитие молодежной политики в Республике Татарстан»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8969027" y="6158541"/>
            <a:ext cx="1524756" cy="605357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20 705,0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0550276" y="6158541"/>
            <a:ext cx="1514424" cy="605357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20 705,0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7393110" y="6158541"/>
            <a:ext cx="1524756" cy="605357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20 705,0</a:t>
            </a:r>
          </a:p>
        </p:txBody>
      </p:sp>
      <p:sp>
        <p:nvSpPr>
          <p:cNvPr id="36966" name="TextBox 21"/>
          <p:cNvSpPr txBox="1">
            <a:spLocks noChangeArrowheads="1"/>
          </p:cNvSpPr>
          <p:nvPr/>
        </p:nvSpPr>
        <p:spPr bwMode="auto">
          <a:xfrm>
            <a:off x="1379538" y="7938"/>
            <a:ext cx="94678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Сведения о государственных и муниципальных программах, предусмотренных к реализации за счет средств бюджета Азнакаевского муниципального района</a:t>
            </a:r>
            <a:endParaRPr lang="ru-RU" altLang="ru-RU" sz="2000" b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93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21"/>
          <p:cNvSpPr txBox="1">
            <a:spLocks noChangeArrowheads="1"/>
          </p:cNvSpPr>
          <p:nvPr/>
        </p:nvSpPr>
        <p:spPr bwMode="auto">
          <a:xfrm>
            <a:off x="10485438" y="971550"/>
            <a:ext cx="1479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Calibri" panose="020F0502020204030204" pitchFamily="34" charset="0"/>
              </a:rPr>
              <a:t>(тыс. рублей)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09871" y="3465060"/>
            <a:ext cx="7206106" cy="504000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Муниципальная программа «Охрана окружающей среды в Азнакаевском муниципальном районе Республики Татарстан»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950744" y="3465060"/>
            <a:ext cx="1524755" cy="504000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4 710,0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0530253" y="3465060"/>
            <a:ext cx="1516651" cy="504000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4 710,0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375226" y="3465060"/>
            <a:ext cx="1516269" cy="504000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4 710,0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11834" y="2324271"/>
            <a:ext cx="7206106" cy="504000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Муниципальная программа «Развитие образования Азнакаевского муниципального района»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952707" y="2324271"/>
            <a:ext cx="1524755" cy="504000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1 410 556,8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0536710" y="2324271"/>
            <a:ext cx="1516651" cy="504000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1 398 705,5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377189" y="2324271"/>
            <a:ext cx="1516269" cy="504000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1 413 887,6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09871" y="4041124"/>
            <a:ext cx="7206106" cy="504000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Муниципальная программа «Защита населения и территорий от ЧС, обеспечение пожарной безопасности и безопасности людей на водных объектах»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8950744" y="4041124"/>
            <a:ext cx="1524755" cy="504000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8 428,6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0530253" y="4041124"/>
            <a:ext cx="1516651" cy="504000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8 428,6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375226" y="4041124"/>
            <a:ext cx="1516269" cy="504000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8 428,6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07415" y="2888996"/>
            <a:ext cx="7206106" cy="504000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Муниципальная программа «Развитие культуры в Азнакаевском муниципальном районе»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8948288" y="2888996"/>
            <a:ext cx="1524755" cy="504000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194 271,4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0532291" y="2888996"/>
            <a:ext cx="1516651" cy="504000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195 214,0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7372770" y="2888996"/>
            <a:ext cx="1516269" cy="504000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193 329,3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107415" y="4617188"/>
            <a:ext cx="7206106" cy="403877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Муниципальная программа «Развитие здравоохранения Республики Татарстан»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8948288" y="4617188"/>
            <a:ext cx="1524755" cy="403877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700,9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10532291" y="4617188"/>
            <a:ext cx="1516651" cy="403877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700,9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7372770" y="4617188"/>
            <a:ext cx="1516269" cy="403877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700,9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09871" y="1854947"/>
            <a:ext cx="11932838" cy="420025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Муниципальные программы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107368" y="5661360"/>
            <a:ext cx="7206106" cy="504000"/>
          </a:xfrm>
          <a:prstGeom prst="roundRect">
            <a:avLst>
              <a:gd name="adj" fmla="val 8320"/>
            </a:avLst>
          </a:prstGeom>
          <a:solidFill>
            <a:srgbClr val="E3ECD0">
              <a:alpha val="89020"/>
            </a:srgb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Муниципальная комплексная программа по профилактике правонарушений в Азнакаевском муниципальном районе Республике Татарстан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8937580" y="5661360"/>
            <a:ext cx="1524755" cy="504000"/>
          </a:xfrm>
          <a:prstGeom prst="roundRect">
            <a:avLst>
              <a:gd name="adj" fmla="val 8320"/>
            </a:avLst>
          </a:prstGeom>
          <a:solidFill>
            <a:srgbClr val="E3ECD0">
              <a:alpha val="89020"/>
            </a:srgb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38 926,7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10526011" y="5661360"/>
            <a:ext cx="1527303" cy="504000"/>
          </a:xfrm>
          <a:prstGeom prst="roundRect">
            <a:avLst>
              <a:gd name="adj" fmla="val 8320"/>
            </a:avLst>
          </a:prstGeom>
          <a:solidFill>
            <a:srgbClr val="E3ECD0">
              <a:alpha val="89020"/>
            </a:srgb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39 019,7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7366490" y="5661360"/>
            <a:ext cx="1516269" cy="504000"/>
          </a:xfrm>
          <a:prstGeom prst="roundRect">
            <a:avLst>
              <a:gd name="adj" fmla="val 8320"/>
            </a:avLst>
          </a:prstGeom>
          <a:solidFill>
            <a:srgbClr val="E3ECD0">
              <a:alpha val="89020"/>
            </a:srgb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38 901,6</a:t>
            </a:r>
          </a:p>
        </p:txBody>
      </p:sp>
      <p:sp>
        <p:nvSpPr>
          <p:cNvPr id="37966" name="TextBox 21"/>
          <p:cNvSpPr txBox="1">
            <a:spLocks noChangeArrowheads="1"/>
          </p:cNvSpPr>
          <p:nvPr/>
        </p:nvSpPr>
        <p:spPr bwMode="auto">
          <a:xfrm>
            <a:off x="1163638" y="7938"/>
            <a:ext cx="9864725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Сведения о государственных и муниципальных программах, предусмотренных к реализации за счет средств бюджета Азнакаевского муниципального района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000" b="1">
                <a:latin typeface="Calibri" panose="020F0502020204030204" pitchFamily="34" charset="0"/>
              </a:rPr>
              <a:t>(продолжение)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8952707" y="1304764"/>
            <a:ext cx="1524756" cy="498926"/>
          </a:xfrm>
          <a:prstGeom prst="roundRect">
            <a:avLst>
              <a:gd name="adj" fmla="val 4041"/>
            </a:avLst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2024г.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10536711" y="1304764"/>
            <a:ext cx="1516651" cy="498926"/>
          </a:xfrm>
          <a:prstGeom prst="roundRect">
            <a:avLst>
              <a:gd name="adj" fmla="val 4041"/>
            </a:avLst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2025г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7377190" y="1304764"/>
            <a:ext cx="1524356" cy="498926"/>
          </a:xfrm>
          <a:prstGeom prst="roundRect">
            <a:avLst>
              <a:gd name="adj" fmla="val 4041"/>
            </a:avLst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2023г.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01135" y="6237368"/>
            <a:ext cx="7206106" cy="504000"/>
          </a:xfrm>
          <a:prstGeom prst="roundRect">
            <a:avLst>
              <a:gd name="adj" fmla="val 8320"/>
            </a:avLst>
          </a:prstGeom>
          <a:noFill/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Муниципальная программа «Целевая подготовка специалистов в учреждениях высшего профессионального образования»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8931347" y="6237368"/>
            <a:ext cx="1524755" cy="504000"/>
          </a:xfrm>
          <a:prstGeom prst="roundRect">
            <a:avLst>
              <a:gd name="adj" fmla="val 8320"/>
            </a:avLst>
          </a:prstGeom>
          <a:noFill/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202,5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10519778" y="6237368"/>
            <a:ext cx="1527303" cy="504000"/>
          </a:xfrm>
          <a:prstGeom prst="roundRect">
            <a:avLst>
              <a:gd name="adj" fmla="val 8320"/>
            </a:avLst>
          </a:prstGeom>
          <a:noFill/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202,5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7360257" y="6237368"/>
            <a:ext cx="1516269" cy="504000"/>
          </a:xfrm>
          <a:prstGeom prst="roundRect">
            <a:avLst>
              <a:gd name="adj" fmla="val 8320"/>
            </a:avLst>
          </a:prstGeom>
          <a:noFill/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202,5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111834" y="1311166"/>
            <a:ext cx="7217282" cy="498926"/>
          </a:xfrm>
          <a:prstGeom prst="roundRect">
            <a:avLst>
              <a:gd name="adj" fmla="val 8320"/>
            </a:avLst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Наименование раздела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26718" y="5085240"/>
            <a:ext cx="7206106" cy="504000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Муниципальная  целевая программа  «Реализация государственной национальной политики в Азнакаевском муниципальном районе Республике Татарстан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8956930" y="5085240"/>
            <a:ext cx="1524755" cy="504000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327,5</a:t>
            </a: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10545361" y="5085240"/>
            <a:ext cx="1527303" cy="504000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330,7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7385840" y="5085240"/>
            <a:ext cx="1516269" cy="504000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324,2</a:t>
            </a:r>
          </a:p>
        </p:txBody>
      </p:sp>
    </p:spTree>
    <p:extLst>
      <p:ext uri="{BB962C8B-B14F-4D97-AF65-F5344CB8AC3E}">
        <p14:creationId xmlns:p14="http://schemas.microsoft.com/office/powerpoint/2010/main" val="191559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21"/>
          <p:cNvSpPr txBox="1">
            <a:spLocks noChangeArrowheads="1"/>
          </p:cNvSpPr>
          <p:nvPr/>
        </p:nvSpPr>
        <p:spPr bwMode="auto">
          <a:xfrm>
            <a:off x="10521950" y="981075"/>
            <a:ext cx="1477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Calibri" panose="020F0502020204030204" pitchFamily="34" charset="0"/>
              </a:rPr>
              <a:t>(тыс. рублей)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109614" y="3209214"/>
            <a:ext cx="7199412" cy="545836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Муниципальная программа «Энергосбережение и повышение </a:t>
            </a:r>
            <a:r>
              <a:rPr lang="ru-RU" sz="15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энергоэффективности</a:t>
            </a:r>
            <a:r>
              <a:rPr lang="ru-RU" sz="15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в </a:t>
            </a:r>
            <a:r>
              <a:rPr lang="ru-RU" sz="15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Азнакаевском</a:t>
            </a:r>
            <a:r>
              <a:rPr lang="ru-RU" sz="15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муниципальном районе Республики Татарстан»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8943793" y="3209214"/>
            <a:ext cx="1524755" cy="545836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47,6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10527796" y="3209214"/>
            <a:ext cx="1516651" cy="545836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47,6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7368275" y="3209214"/>
            <a:ext cx="1516269" cy="545836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47,6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109614" y="3814771"/>
            <a:ext cx="7199412" cy="492100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Муниципальная программа «Развитие физической культуры и спорта в </a:t>
            </a:r>
            <a:r>
              <a:rPr lang="ru-RU" sz="16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Азнакаевском</a:t>
            </a:r>
            <a:r>
              <a:rPr lang="ru-RU" sz="16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муниципальном районе Республики Татарстан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8943793" y="3814771"/>
            <a:ext cx="1524755" cy="492100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94 978,7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10527796" y="3814771"/>
            <a:ext cx="1516651" cy="492100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95 603,2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7368275" y="3814771"/>
            <a:ext cx="1516269" cy="492100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94 211,5</a:t>
            </a: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113009" y="6259502"/>
            <a:ext cx="7200331" cy="481866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Итого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8946532" y="6259502"/>
            <a:ext cx="1531160" cy="481866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1 861 889,0</a:t>
            </a: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10530937" y="6259502"/>
            <a:ext cx="1524082" cy="481866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1 853 199,3</a:t>
            </a: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7369653" y="6259502"/>
            <a:ext cx="1522639" cy="481866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1 866 047,9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14886" y="2528324"/>
            <a:ext cx="7199412" cy="629902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Муниципальная долгосрочная целевая программа по улучшению условий  охраны труда в </a:t>
            </a:r>
            <a:r>
              <a:rPr lang="ru-RU" sz="16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Азнакаевском</a:t>
            </a:r>
            <a:r>
              <a:rPr lang="ru-RU" sz="16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 муниципальном  районе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8949065" y="2528324"/>
            <a:ext cx="1524755" cy="629902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22,9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10533068" y="2528324"/>
            <a:ext cx="1516651" cy="629902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22,9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7373547" y="2528324"/>
            <a:ext cx="1516269" cy="629902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22,9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17412" y="4982480"/>
            <a:ext cx="7199412" cy="576485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Муниципальная программа «Развитие молодежной политики в </a:t>
            </a:r>
            <a:r>
              <a:rPr lang="ru-RU" sz="16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Азнакаевском</a:t>
            </a:r>
            <a:r>
              <a:rPr lang="ru-RU" sz="16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муниципальном районе Республики Татарстан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8951591" y="4982480"/>
            <a:ext cx="1524755" cy="576485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10 042,4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10535594" y="4982480"/>
            <a:ext cx="1516651" cy="576485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10 080,6</a:t>
            </a: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7376073" y="4982480"/>
            <a:ext cx="1516269" cy="576485"/>
          </a:xfrm>
          <a:prstGeom prst="roundRect">
            <a:avLst>
              <a:gd name="adj" fmla="val 8320"/>
            </a:avLst>
          </a:prstGeom>
          <a:solidFill>
            <a:srgbClr val="DEE7D1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9 996,7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11834" y="1927782"/>
            <a:ext cx="7206106" cy="548438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Муниципальная программа «Старшее поколение в </a:t>
            </a:r>
            <a:r>
              <a:rPr lang="ru-RU" sz="16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Азнакаевском</a:t>
            </a:r>
            <a:r>
              <a:rPr lang="ru-RU" sz="16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муниципальном районе Республики Татарстан»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952707" y="1927782"/>
            <a:ext cx="1524755" cy="548438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150,0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0536710" y="1927782"/>
            <a:ext cx="1516651" cy="548438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150,0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377189" y="1927782"/>
            <a:ext cx="1516269" cy="548438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150,0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17412" y="4360195"/>
            <a:ext cx="7199412" cy="566788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Муниципальная программа «Реализация антикоррупционной политики </a:t>
            </a:r>
            <a:r>
              <a:rPr lang="ru-RU" sz="16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Азнакаевского</a:t>
            </a:r>
            <a:r>
              <a:rPr lang="ru-RU" sz="16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муниципального района»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951591" y="4360195"/>
            <a:ext cx="1524755" cy="566788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25,0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0535594" y="4360195"/>
            <a:ext cx="1516651" cy="566788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25,0</a:t>
            </a:r>
            <a:endParaRPr lang="ru-RU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376073" y="4360195"/>
            <a:ext cx="1516269" cy="566788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25,0</a:t>
            </a:r>
          </a:p>
        </p:txBody>
      </p:sp>
      <p:sp>
        <p:nvSpPr>
          <p:cNvPr id="38999" name="TextBox 21"/>
          <p:cNvSpPr txBox="1">
            <a:spLocks noChangeArrowheads="1"/>
          </p:cNvSpPr>
          <p:nvPr/>
        </p:nvSpPr>
        <p:spPr bwMode="auto">
          <a:xfrm>
            <a:off x="1163638" y="7938"/>
            <a:ext cx="9864725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>
                <a:latin typeface="Calibri" panose="020F0502020204030204" pitchFamily="34" charset="0"/>
              </a:rPr>
              <a:t>Сведения о государственных и муниципальных программах, предусмотренных к реализации за счет средств бюджета </a:t>
            </a:r>
            <a:r>
              <a:rPr lang="ru-RU" altLang="ru-RU" sz="2400" b="1" dirty="0" err="1">
                <a:latin typeface="Calibri" panose="020F0502020204030204" pitchFamily="34" charset="0"/>
              </a:rPr>
              <a:t>Азнакаевского</a:t>
            </a:r>
            <a:r>
              <a:rPr lang="ru-RU" altLang="ru-RU" sz="2400" b="1" dirty="0">
                <a:latin typeface="Calibri" panose="020F0502020204030204" pitchFamily="34" charset="0"/>
              </a:rPr>
              <a:t> муниципального района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000" b="1" dirty="0">
                <a:latin typeface="Calibri" panose="020F0502020204030204" pitchFamily="34" charset="0"/>
              </a:rPr>
              <a:t>(окончание)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952707" y="1365336"/>
            <a:ext cx="1524756" cy="498926"/>
          </a:xfrm>
          <a:prstGeom prst="roundRect">
            <a:avLst>
              <a:gd name="adj" fmla="val 4041"/>
            </a:avLst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2024г.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0536711" y="1365336"/>
            <a:ext cx="1516651" cy="498926"/>
          </a:xfrm>
          <a:prstGeom prst="roundRect">
            <a:avLst>
              <a:gd name="adj" fmla="val 4041"/>
            </a:avLst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2025г.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7377190" y="1365336"/>
            <a:ext cx="1524356" cy="498926"/>
          </a:xfrm>
          <a:prstGeom prst="roundRect">
            <a:avLst>
              <a:gd name="adj" fmla="val 4041"/>
            </a:avLst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2023г.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11834" y="1371738"/>
            <a:ext cx="7217282" cy="498926"/>
          </a:xfrm>
          <a:prstGeom prst="roundRect">
            <a:avLst>
              <a:gd name="adj" fmla="val 8320"/>
            </a:avLst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Наименование раздела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17412" y="5617004"/>
            <a:ext cx="7199412" cy="576485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Муниципальная программа «Развитие муниципальной службы в </a:t>
            </a:r>
            <a:r>
              <a:rPr lang="ru-RU" sz="16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Азнакаевском</a:t>
            </a:r>
            <a:r>
              <a:rPr lang="ru-RU" sz="16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муниципальном районе Республики Татарстан»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8951591" y="5617004"/>
            <a:ext cx="1524755" cy="576485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207,5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0535594" y="5617004"/>
            <a:ext cx="1516651" cy="576485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227,9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7376073" y="5617004"/>
            <a:ext cx="1516269" cy="576485"/>
          </a:xfrm>
          <a:prstGeom prst="roundRect">
            <a:avLst>
              <a:gd name="adj" fmla="val 8320"/>
            </a:avLst>
          </a:prstGeom>
          <a:solidFill>
            <a:srgbClr val="EFF3E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214,0</a:t>
            </a:r>
          </a:p>
        </p:txBody>
      </p:sp>
    </p:spTree>
    <p:extLst>
      <p:ext uri="{BB962C8B-B14F-4D97-AF65-F5344CB8AC3E}">
        <p14:creationId xmlns:p14="http://schemas.microsoft.com/office/powerpoint/2010/main" val="355163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шивка 1"/>
          <p:cNvSpPr/>
          <p:nvPr/>
        </p:nvSpPr>
        <p:spPr>
          <a:xfrm>
            <a:off x="1577146" y="1195043"/>
            <a:ext cx="9037707" cy="714375"/>
          </a:xfrm>
          <a:prstGeom prst="chevron">
            <a:avLst>
              <a:gd name="adj" fmla="val 72261"/>
            </a:avLst>
          </a:prstGeom>
          <a:solidFill>
            <a:srgbClr val="00B05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Calibri" panose="020F0502020204030204" pitchFamily="34" charset="0"/>
              </a:rPr>
              <a:t>Обеспечить качественное исполнение бюджетов </a:t>
            </a:r>
          </a:p>
          <a:p>
            <a:pPr algn="ctr">
              <a:defRPr/>
            </a:pPr>
            <a:r>
              <a:rPr lang="ru-RU" sz="2400" b="1" dirty="0">
                <a:latin typeface="Calibri" panose="020F0502020204030204" pitchFamily="34" charset="0"/>
              </a:rPr>
              <a:t>текущего года</a:t>
            </a:r>
          </a:p>
        </p:txBody>
      </p:sp>
      <p:sp>
        <p:nvSpPr>
          <p:cNvPr id="3" name="Нашивка 2"/>
          <p:cNvSpPr/>
          <p:nvPr/>
        </p:nvSpPr>
        <p:spPr>
          <a:xfrm>
            <a:off x="1577146" y="1990381"/>
            <a:ext cx="9037707" cy="549275"/>
          </a:xfrm>
          <a:prstGeom prst="chevron">
            <a:avLst>
              <a:gd name="adj" fmla="val 88603"/>
            </a:avLst>
          </a:prstGeom>
          <a:solidFill>
            <a:srgbClr val="00B05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Calibri" panose="020F0502020204030204" pitchFamily="34" charset="0"/>
              </a:rPr>
              <a:t>Усилить работу по сбору доходов</a:t>
            </a:r>
            <a:endParaRPr lang="ru-RU" sz="2400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Нашивка 3"/>
          <p:cNvSpPr/>
          <p:nvPr/>
        </p:nvSpPr>
        <p:spPr>
          <a:xfrm>
            <a:off x="1577146" y="4230343"/>
            <a:ext cx="9037707" cy="1133475"/>
          </a:xfrm>
          <a:prstGeom prst="chevron">
            <a:avLst>
              <a:gd name="adj" fmla="val 38308"/>
            </a:avLst>
          </a:prstGeom>
          <a:solidFill>
            <a:srgbClr val="00B05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Calibri" panose="020F0502020204030204" pitchFamily="34" charset="0"/>
              </a:rPr>
              <a:t>Рационально и эффективно использовать средства расходной части, включая бюджетные и внебюджетные источники</a:t>
            </a:r>
            <a:endParaRPr lang="ru-RU" sz="2400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1577146" y="2619031"/>
            <a:ext cx="9037707" cy="636587"/>
          </a:xfrm>
          <a:prstGeom prst="chevron">
            <a:avLst>
              <a:gd name="adj" fmla="val 70818"/>
            </a:avLst>
          </a:prstGeom>
          <a:solidFill>
            <a:srgbClr val="00B05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Calibri" panose="020F0502020204030204" pitchFamily="34" charset="0"/>
              </a:rPr>
              <a:t>Максимально сократить задолженность по налогам</a:t>
            </a:r>
            <a:endParaRPr lang="ru-RU" sz="2400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1577146" y="3336580"/>
            <a:ext cx="9037707" cy="812800"/>
          </a:xfrm>
          <a:prstGeom prst="chevron">
            <a:avLst>
              <a:gd name="adj" fmla="val 54891"/>
            </a:avLst>
          </a:prstGeom>
          <a:solidFill>
            <a:srgbClr val="00B05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Calibri" panose="020F0502020204030204" pitchFamily="34" charset="0"/>
              </a:rPr>
              <a:t>Завершить работу по мобилизации имущественных налогов</a:t>
            </a:r>
            <a:endParaRPr lang="ru-RU" sz="2400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1577146" y="5444780"/>
            <a:ext cx="9037707" cy="874712"/>
          </a:xfrm>
          <a:prstGeom prst="chevron">
            <a:avLst>
              <a:gd name="adj" fmla="val 45455"/>
            </a:avLst>
          </a:prstGeom>
          <a:solidFill>
            <a:srgbClr val="00B05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Calibri" panose="020F0502020204030204" pitchFamily="34" charset="0"/>
              </a:rPr>
              <a:t>Обеспечить эффективное и полное использование </a:t>
            </a:r>
            <a:br>
              <a:rPr lang="ru-RU" sz="2400" b="1" dirty="0">
                <a:latin typeface="Calibri" panose="020F0502020204030204" pitchFamily="34" charset="0"/>
              </a:rPr>
            </a:br>
            <a:r>
              <a:rPr lang="ru-RU" sz="2400" b="1" dirty="0">
                <a:latin typeface="Calibri" panose="020F0502020204030204" pitchFamily="34" charset="0"/>
              </a:rPr>
              <a:t>бюджетных средств</a:t>
            </a:r>
            <a:endParaRPr lang="ru-RU" sz="2400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62472" name="TextBox 21"/>
          <p:cNvSpPr txBox="1">
            <a:spLocks noChangeArrowheads="1"/>
          </p:cNvSpPr>
          <p:nvPr/>
        </p:nvSpPr>
        <p:spPr bwMode="auto">
          <a:xfrm>
            <a:off x="4091828" y="280849"/>
            <a:ext cx="40083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3600" b="1" dirty="0" smtClean="0">
                <a:solidFill>
                  <a:schemeClr val="tx2"/>
                </a:solidFill>
              </a:rPr>
              <a:t>Задачи на 2023 год</a:t>
            </a:r>
            <a:endParaRPr lang="ru-RU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84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C:\Users\Артур\Desktop\Шаблон Администрация\600px-Coat_of_Arms_of_Tatarstan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2349500"/>
            <a:ext cx="574675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21"/>
          <p:cNvSpPr txBox="1">
            <a:spLocks noChangeArrowheads="1"/>
          </p:cNvSpPr>
          <p:nvPr/>
        </p:nvSpPr>
        <p:spPr bwMode="auto">
          <a:xfrm>
            <a:off x="2279650" y="1285875"/>
            <a:ext cx="7848600" cy="523875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800" b="1" dirty="0">
                <a:latin typeface="Calibri" panose="020F0502020204030204" pitchFamily="34" charset="0"/>
              </a:rPr>
              <a:t>Формирование бюджета на </a:t>
            </a:r>
            <a:r>
              <a:rPr lang="ru-RU" sz="2800" b="1" dirty="0" smtClean="0">
                <a:latin typeface="Calibri" panose="020F0502020204030204" pitchFamily="34" charset="0"/>
              </a:rPr>
              <a:t>2023-2025 </a:t>
            </a:r>
            <a:r>
              <a:rPr lang="ru-RU" sz="2800" b="1" dirty="0">
                <a:latin typeface="Calibri" panose="020F0502020204030204" pitchFamily="34" charset="0"/>
              </a:rPr>
              <a:t>годы</a:t>
            </a:r>
          </a:p>
        </p:txBody>
      </p:sp>
      <p:sp>
        <p:nvSpPr>
          <p:cNvPr id="15366" name="TextBox 21"/>
          <p:cNvSpPr txBox="1">
            <a:spLocks noChangeArrowheads="1"/>
          </p:cNvSpPr>
          <p:nvPr/>
        </p:nvSpPr>
        <p:spPr bwMode="auto">
          <a:xfrm>
            <a:off x="1811338" y="2276475"/>
            <a:ext cx="3024187" cy="708025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marL="6286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600" b="1"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ru-RU" sz="1400" b="1">
                <a:latin typeface="Calibri" panose="020F0502020204030204" pitchFamily="34" charset="0"/>
              </a:rPr>
              <a:t>МИНИСТЕРТСВО ФИНАНСОВ</a:t>
            </a:r>
          </a:p>
          <a:p>
            <a:pPr eaLnBrk="1" hangingPunct="1">
              <a:defRPr/>
            </a:pPr>
            <a:r>
              <a:rPr lang="ru-RU" sz="1400" b="1">
                <a:latin typeface="Calibri" panose="020F0502020204030204" pitchFamily="34" charset="0"/>
              </a:rPr>
              <a:t>РЕСПУБЛИКИ ТАТАРСТАН</a:t>
            </a:r>
          </a:p>
          <a:p>
            <a:pPr eaLnBrk="1" hangingPunct="1">
              <a:defRPr/>
            </a:pPr>
            <a:endParaRPr lang="ru-RU" sz="600" b="1">
              <a:latin typeface="Calibri" panose="020F0502020204030204" pitchFamily="34" charset="0"/>
            </a:endParaRP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7762875" y="2276475"/>
            <a:ext cx="2689225" cy="708025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628635" eaLnBrk="1" hangingPunct="1">
              <a:defRPr/>
            </a:pPr>
            <a:endParaRPr lang="ru-RU" sz="600" b="1" dirty="0">
              <a:latin typeface="Calibri" panose="020F0502020204030204" pitchFamily="34" charset="0"/>
            </a:endParaRPr>
          </a:p>
          <a:p>
            <a:pPr marL="809605" eaLnBrk="1" hangingPunct="1">
              <a:defRPr/>
            </a:pPr>
            <a:r>
              <a:rPr lang="ru-RU" sz="1400" b="1" dirty="0">
                <a:latin typeface="Calibri" panose="020F0502020204030204" pitchFamily="34" charset="0"/>
              </a:rPr>
              <a:t>ФЕДЕРАЛЬНАЯ</a:t>
            </a:r>
          </a:p>
          <a:p>
            <a:pPr marL="809605" eaLnBrk="1" hangingPunct="1">
              <a:defRPr/>
            </a:pPr>
            <a:r>
              <a:rPr lang="ru-RU" sz="1400" b="1" dirty="0">
                <a:latin typeface="Calibri" panose="020F0502020204030204" pitchFamily="34" charset="0"/>
              </a:rPr>
              <a:t>НАЛОГОВАЯ СЛУЖБА</a:t>
            </a:r>
          </a:p>
          <a:p>
            <a:pPr marL="628635" eaLnBrk="1" hangingPunct="1">
              <a:defRPr/>
            </a:pPr>
            <a:endParaRPr lang="ru-RU" sz="600" b="1" dirty="0">
              <a:latin typeface="Calibri" panose="020F0502020204030204" pitchFamily="34" charset="0"/>
            </a:endParaRPr>
          </a:p>
        </p:txBody>
      </p:sp>
      <p:pic>
        <p:nvPicPr>
          <p:cNvPr id="29704" name="Picture 2" descr="Федеральная налоговая служба — Википед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88" y="2325688"/>
            <a:ext cx="5810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1"/>
          <p:cNvSpPr txBox="1">
            <a:spLocks noChangeArrowheads="1"/>
          </p:cNvSpPr>
          <p:nvPr/>
        </p:nvSpPr>
        <p:spPr bwMode="auto">
          <a:xfrm>
            <a:off x="1847850" y="5899150"/>
            <a:ext cx="2555875" cy="492125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sz="600" b="1" dirty="0"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Calibri" panose="020F0502020204030204" pitchFamily="34" charset="0"/>
              </a:rPr>
              <a:t>ОТРАСЛЕВЫЕ МИНИСТЕРСТВА</a:t>
            </a:r>
          </a:p>
          <a:p>
            <a:pPr marL="628635" eaLnBrk="1" hangingPunct="1">
              <a:defRPr/>
            </a:pPr>
            <a:endParaRPr lang="ru-RU" sz="600" b="1" dirty="0">
              <a:latin typeface="Calibri" panose="020F0502020204030204" pitchFamily="34" charset="0"/>
            </a:endParaRPr>
          </a:p>
        </p:txBody>
      </p:sp>
      <p:pic>
        <p:nvPicPr>
          <p:cNvPr id="29706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4449763"/>
            <a:ext cx="2087562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21"/>
          <p:cNvSpPr txBox="1">
            <a:spLocks noChangeArrowheads="1"/>
          </p:cNvSpPr>
          <p:nvPr/>
        </p:nvSpPr>
        <p:spPr bwMode="auto">
          <a:xfrm>
            <a:off x="8075613" y="5899150"/>
            <a:ext cx="2263775" cy="492125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sz="600" b="1" dirty="0"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r>
              <a:rPr lang="ru-RU" sz="1400" b="1" dirty="0" smtClean="0">
                <a:latin typeface="Calibri" panose="020F0502020204030204" pitchFamily="34" charset="0"/>
              </a:rPr>
              <a:t>МУНИЦИПАЛИТЕТЫ</a:t>
            </a:r>
            <a:endParaRPr lang="ru-RU" sz="1400" b="1" dirty="0">
              <a:latin typeface="Calibri" panose="020F0502020204030204" pitchFamily="34" charset="0"/>
            </a:endParaRPr>
          </a:p>
          <a:p>
            <a:pPr marL="628635" eaLnBrk="1" hangingPunct="1">
              <a:defRPr/>
            </a:pPr>
            <a:endParaRPr lang="ru-RU" sz="600" b="1" dirty="0">
              <a:latin typeface="Calibri" panose="020F0502020204030204" pitchFamily="34" charset="0"/>
            </a:endParaRPr>
          </a:p>
        </p:txBody>
      </p:sp>
      <p:pic>
        <p:nvPicPr>
          <p:cNvPr id="29708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4541838"/>
            <a:ext cx="136525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3" name="TextBox 21"/>
          <p:cNvSpPr txBox="1">
            <a:spLocks noChangeArrowheads="1"/>
          </p:cNvSpPr>
          <p:nvPr/>
        </p:nvSpPr>
        <p:spPr bwMode="auto">
          <a:xfrm>
            <a:off x="4972050" y="5732463"/>
            <a:ext cx="2463800" cy="338137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600" b="1">
                <a:latin typeface="Calibri" panose="020F0502020204030204" pitchFamily="34" charset="0"/>
              </a:rPr>
              <a:t>Местные бюджеты</a:t>
            </a:r>
            <a:endParaRPr lang="ru-RU" sz="700" b="1">
              <a:latin typeface="Calibri" panose="020F0502020204030204" pitchFamily="34" charset="0"/>
            </a:endParaRPr>
          </a:p>
        </p:txBody>
      </p:sp>
      <p:pic>
        <p:nvPicPr>
          <p:cNvPr id="29710" name="Picture 19" descr="Пин от пользователя Andrey Malikov на доске Человечки для презентации |  Презентация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3487738"/>
            <a:ext cx="2578100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углом 6"/>
          <p:cNvSpPr/>
          <p:nvPr/>
        </p:nvSpPr>
        <p:spPr>
          <a:xfrm rot="5400000">
            <a:off x="4401344" y="3169444"/>
            <a:ext cx="1223963" cy="263525"/>
          </a:xfrm>
          <a:prstGeom prst="ben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Стрелка углом 33"/>
          <p:cNvSpPr/>
          <p:nvPr/>
        </p:nvSpPr>
        <p:spPr>
          <a:xfrm rot="5400000">
            <a:off x="6973531" y="3169942"/>
            <a:ext cx="1223888" cy="263543"/>
          </a:xfrm>
          <a:prstGeom prst="ben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Стрелка углом 34"/>
          <p:cNvSpPr/>
          <p:nvPr/>
        </p:nvSpPr>
        <p:spPr>
          <a:xfrm>
            <a:off x="3673475" y="4305300"/>
            <a:ext cx="1223963" cy="263525"/>
          </a:xfrm>
          <a:prstGeom prst="ben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Стрелка углом 35"/>
          <p:cNvSpPr/>
          <p:nvPr/>
        </p:nvSpPr>
        <p:spPr>
          <a:xfrm rot="10800000">
            <a:off x="7706739" y="4304859"/>
            <a:ext cx="1223888" cy="263543"/>
          </a:xfrm>
          <a:prstGeom prst="ben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Стрелка вправо 36"/>
          <p:cNvSpPr/>
          <p:nvPr/>
        </p:nvSpPr>
        <p:spPr>
          <a:xfrm rot="5400000">
            <a:off x="5762626" y="3384550"/>
            <a:ext cx="919162" cy="179387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21"/>
          <p:cNvSpPr txBox="1">
            <a:spLocks noChangeArrowheads="1"/>
          </p:cNvSpPr>
          <p:nvPr/>
        </p:nvSpPr>
        <p:spPr bwMode="auto">
          <a:xfrm>
            <a:off x="5167313" y="2276475"/>
            <a:ext cx="2263775" cy="708025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sz="600" b="1" dirty="0">
              <a:latin typeface="Calibri" panose="020F0502020204030204" pitchFamily="34" charset="0"/>
            </a:endParaRPr>
          </a:p>
          <a:p>
            <a:pPr marL="628635" eaLnBrk="1" hangingPunct="1">
              <a:defRPr/>
            </a:pPr>
            <a:r>
              <a:rPr lang="ru-RU" sz="1400" b="1" dirty="0">
                <a:latin typeface="Calibri" panose="020F0502020204030204" pitchFamily="34" charset="0"/>
              </a:rPr>
              <a:t>МИНИСТЕРСТВО ЭКОНОМИКИ</a:t>
            </a:r>
          </a:p>
          <a:p>
            <a:pPr marL="628635" eaLnBrk="1" hangingPunct="1">
              <a:defRPr/>
            </a:pPr>
            <a:endParaRPr lang="ru-RU" sz="600" b="1" dirty="0">
              <a:latin typeface="Calibri" panose="020F0502020204030204" pitchFamily="34" charset="0"/>
            </a:endParaRPr>
          </a:p>
        </p:txBody>
      </p:sp>
      <p:pic>
        <p:nvPicPr>
          <p:cNvPr id="29717" name="Picture 15" descr="Министерство экономического развития Российской Федерации — Википеди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38" y="2346325"/>
            <a:ext cx="515937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740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9930" y="556591"/>
            <a:ext cx="10031896" cy="59093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Всего сформировано 29 бюджетов</a:t>
            </a:r>
          </a:p>
        </p:txBody>
      </p:sp>
      <p:sp>
        <p:nvSpPr>
          <p:cNvPr id="17416" name="TextBox 21"/>
          <p:cNvSpPr>
            <a:spLocks noChangeArrowheads="1"/>
          </p:cNvSpPr>
          <p:nvPr/>
        </p:nvSpPr>
        <p:spPr bwMode="auto">
          <a:xfrm>
            <a:off x="7015297" y="1731825"/>
            <a:ext cx="4752555" cy="93642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>
                <a:latin typeface="Calibri" panose="020F0502020204030204" pitchFamily="34" charset="0"/>
              </a:rPr>
              <a:t>1</a:t>
            </a:r>
          </a:p>
          <a:p>
            <a:pPr algn="ctr" eaLnBrk="1" hangingPunct="1">
              <a:defRPr/>
            </a:pPr>
            <a:r>
              <a:rPr lang="ru-RU" b="1" u="sng" dirty="0">
                <a:latin typeface="Calibri" panose="020F0502020204030204" pitchFamily="34" charset="0"/>
              </a:rPr>
              <a:t>бюджет </a:t>
            </a:r>
            <a:r>
              <a:rPr lang="ru-RU" b="1" u="sng" dirty="0" smtClean="0">
                <a:latin typeface="Calibri" panose="020F0502020204030204" pitchFamily="34" charset="0"/>
              </a:rPr>
              <a:t>муниципального района</a:t>
            </a:r>
          </a:p>
          <a:p>
            <a:pPr algn="ctr">
              <a:defRPr/>
            </a:pPr>
            <a:r>
              <a:rPr lang="ru-RU" sz="1300" b="1" dirty="0">
                <a:latin typeface="Calibri" panose="020F0502020204030204" pitchFamily="34" charset="0"/>
              </a:rPr>
              <a:t>Азнакаевский муниципальный </a:t>
            </a:r>
            <a:r>
              <a:rPr lang="ru-RU" sz="1300" b="1" dirty="0" smtClean="0">
                <a:latin typeface="Calibri" panose="020F0502020204030204" pitchFamily="34" charset="0"/>
              </a:rPr>
              <a:t>район</a:t>
            </a:r>
            <a:endParaRPr lang="ru-RU" b="1" dirty="0">
              <a:latin typeface="Calibri" panose="020F0502020204030204" pitchFamily="34" charset="0"/>
            </a:endParaRPr>
          </a:p>
        </p:txBody>
      </p:sp>
      <p:sp>
        <p:nvSpPr>
          <p:cNvPr id="17417" name="TextBox 21"/>
          <p:cNvSpPr>
            <a:spLocks noChangeArrowheads="1"/>
          </p:cNvSpPr>
          <p:nvPr/>
        </p:nvSpPr>
        <p:spPr bwMode="auto">
          <a:xfrm>
            <a:off x="7012540" y="2883815"/>
            <a:ext cx="4752555" cy="93642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>
                <a:latin typeface="Calibri" panose="020F0502020204030204" pitchFamily="34" charset="0"/>
              </a:rPr>
              <a:t>2</a:t>
            </a:r>
          </a:p>
          <a:p>
            <a:pPr algn="ctr" eaLnBrk="1" hangingPunct="1">
              <a:defRPr/>
            </a:pPr>
            <a:r>
              <a:rPr lang="ru-RU" b="1" u="sng" dirty="0" smtClean="0">
                <a:latin typeface="Calibri" panose="020F0502020204030204" pitchFamily="34" charset="0"/>
              </a:rPr>
              <a:t>бюджета городских поселений</a:t>
            </a:r>
          </a:p>
          <a:p>
            <a:pPr algn="ctr"/>
            <a:r>
              <a:rPr lang="ru-RU" sz="1300" b="1" dirty="0">
                <a:latin typeface="Calibri" panose="020F0502020204030204" pitchFamily="34" charset="0"/>
              </a:rPr>
              <a:t>г. </a:t>
            </a:r>
            <a:r>
              <a:rPr lang="ru-RU" sz="1300" b="1" dirty="0" smtClean="0">
                <a:latin typeface="Calibri" panose="020F0502020204030204" pitchFamily="34" charset="0"/>
              </a:rPr>
              <a:t>Азнакаево, </a:t>
            </a:r>
            <a:r>
              <a:rPr lang="ru-RU" sz="1300" b="1" dirty="0" err="1" smtClean="0">
                <a:latin typeface="Calibri" panose="020F0502020204030204" pitchFamily="34" charset="0"/>
              </a:rPr>
              <a:t>пгт</a:t>
            </a:r>
            <a:r>
              <a:rPr lang="ru-RU" sz="1300" b="1" dirty="0">
                <a:latin typeface="Calibri" panose="020F0502020204030204" pitchFamily="34" charset="0"/>
              </a:rPr>
              <a:t>. </a:t>
            </a:r>
            <a:r>
              <a:rPr lang="ru-RU" sz="1300" b="1" dirty="0" smtClean="0">
                <a:latin typeface="Calibri" panose="020F0502020204030204" pitchFamily="34" charset="0"/>
              </a:rPr>
              <a:t>Актюбинский</a:t>
            </a:r>
            <a:endParaRPr lang="ru-RU" sz="1300" b="1" dirty="0">
              <a:latin typeface="Calibri" panose="020F0502020204030204" pitchFamily="34" charset="0"/>
            </a:endParaRPr>
          </a:p>
        </p:txBody>
      </p:sp>
      <p:sp>
        <p:nvSpPr>
          <p:cNvPr id="17418" name="TextBox 21"/>
          <p:cNvSpPr>
            <a:spLocks noChangeArrowheads="1"/>
          </p:cNvSpPr>
          <p:nvPr/>
        </p:nvSpPr>
        <p:spPr bwMode="auto">
          <a:xfrm>
            <a:off x="7012540" y="4035805"/>
            <a:ext cx="4755391" cy="2311956"/>
          </a:xfrm>
          <a:prstGeom prst="roundRect">
            <a:avLst>
              <a:gd name="adj" fmla="val 5408"/>
            </a:avLst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>
                <a:latin typeface="Calibri" panose="020F0502020204030204" pitchFamily="34" charset="0"/>
              </a:rPr>
              <a:t>26</a:t>
            </a:r>
          </a:p>
          <a:p>
            <a:pPr algn="ctr" eaLnBrk="1" hangingPunct="1">
              <a:defRPr/>
            </a:pPr>
            <a:r>
              <a:rPr lang="ru-RU" b="1" u="sng" dirty="0" smtClean="0">
                <a:latin typeface="Calibri" panose="020F0502020204030204" pitchFamily="34" charset="0"/>
              </a:rPr>
              <a:t>бюджетов сельских поселений</a:t>
            </a:r>
          </a:p>
          <a:p>
            <a:pPr algn="ctr"/>
            <a:r>
              <a:rPr lang="ru-RU" sz="1300" b="1" dirty="0" err="1">
                <a:latin typeface="Calibri" panose="020F0502020204030204" pitchFamily="34" charset="0"/>
              </a:rPr>
              <a:t>Агерзинское</a:t>
            </a:r>
            <a:r>
              <a:rPr lang="ru-RU" sz="1300" b="1" dirty="0">
                <a:latin typeface="Calibri" panose="020F0502020204030204" pitchFamily="34" charset="0"/>
              </a:rPr>
              <a:t> СП, </a:t>
            </a:r>
            <a:r>
              <a:rPr lang="ru-RU" sz="1300" b="1" dirty="0" err="1">
                <a:latin typeface="Calibri" panose="020F0502020204030204" pitchFamily="34" charset="0"/>
              </a:rPr>
              <a:t>Алькеевское</a:t>
            </a:r>
            <a:r>
              <a:rPr lang="ru-RU" sz="1300" b="1" dirty="0">
                <a:latin typeface="Calibri" panose="020F0502020204030204" pitchFamily="34" charset="0"/>
              </a:rPr>
              <a:t> СП, </a:t>
            </a:r>
            <a:r>
              <a:rPr lang="ru-RU" sz="1300" b="1" dirty="0" err="1">
                <a:latin typeface="Calibri" panose="020F0502020204030204" pitchFamily="34" charset="0"/>
              </a:rPr>
              <a:t>Асеевское</a:t>
            </a:r>
            <a:r>
              <a:rPr lang="ru-RU" sz="1300" b="1" dirty="0">
                <a:latin typeface="Calibri" panose="020F0502020204030204" pitchFamily="34" charset="0"/>
              </a:rPr>
              <a:t> СП, </a:t>
            </a:r>
            <a:r>
              <a:rPr lang="ru-RU" sz="1300" b="1" dirty="0" err="1" smtClean="0">
                <a:latin typeface="Calibri" panose="020F0502020204030204" pitchFamily="34" charset="0"/>
              </a:rPr>
              <a:t>Балтачевское</a:t>
            </a:r>
            <a:r>
              <a:rPr lang="ru-RU" sz="1300" b="1" dirty="0" smtClean="0">
                <a:latin typeface="Calibri" panose="020F0502020204030204" pitchFamily="34" charset="0"/>
              </a:rPr>
              <a:t> </a:t>
            </a:r>
            <a:r>
              <a:rPr lang="ru-RU" sz="1300" b="1" dirty="0">
                <a:latin typeface="Calibri" panose="020F0502020204030204" pitchFamily="34" charset="0"/>
              </a:rPr>
              <a:t>СП, </a:t>
            </a:r>
            <a:r>
              <a:rPr lang="ru-RU" sz="1300" b="1" dirty="0" err="1">
                <a:latin typeface="Calibri" panose="020F0502020204030204" pitchFamily="34" charset="0"/>
              </a:rPr>
              <a:t>Бирючевское</a:t>
            </a:r>
            <a:r>
              <a:rPr lang="ru-RU" sz="1300" b="1" dirty="0">
                <a:latin typeface="Calibri" panose="020F0502020204030204" pitchFamily="34" charset="0"/>
              </a:rPr>
              <a:t> СП, </a:t>
            </a:r>
            <a:r>
              <a:rPr lang="ru-RU" sz="1300" b="1" dirty="0" err="1">
                <a:latin typeface="Calibri" panose="020F0502020204030204" pitchFamily="34" charset="0"/>
              </a:rPr>
              <a:t>Вахитовское</a:t>
            </a:r>
            <a:r>
              <a:rPr lang="ru-RU" sz="1300" b="1" dirty="0">
                <a:latin typeface="Calibri" panose="020F0502020204030204" pitchFamily="34" charset="0"/>
              </a:rPr>
              <a:t> СП, </a:t>
            </a:r>
            <a:r>
              <a:rPr lang="ru-RU" sz="1300" b="1" dirty="0" err="1">
                <a:latin typeface="Calibri" panose="020F0502020204030204" pitchFamily="34" charset="0"/>
              </a:rPr>
              <a:t>Верхнестярлинское</a:t>
            </a:r>
            <a:r>
              <a:rPr lang="ru-RU" sz="1300" b="1" dirty="0">
                <a:latin typeface="Calibri" panose="020F0502020204030204" pitchFamily="34" charset="0"/>
              </a:rPr>
              <a:t> СП, </a:t>
            </a:r>
            <a:r>
              <a:rPr lang="ru-RU" sz="1300" b="1" dirty="0" err="1">
                <a:latin typeface="Calibri" panose="020F0502020204030204" pitchFamily="34" charset="0"/>
              </a:rPr>
              <a:t>Ильбяковское</a:t>
            </a:r>
            <a:r>
              <a:rPr lang="ru-RU" sz="1300" b="1" dirty="0">
                <a:latin typeface="Calibri" panose="020F0502020204030204" pitchFamily="34" charset="0"/>
              </a:rPr>
              <a:t> </a:t>
            </a:r>
            <a:r>
              <a:rPr lang="ru-RU" sz="1300" b="1" dirty="0" smtClean="0">
                <a:latin typeface="Calibri" panose="020F0502020204030204" pitchFamily="34" charset="0"/>
              </a:rPr>
              <a:t>СП, </a:t>
            </a:r>
            <a:r>
              <a:rPr lang="ru-RU" sz="1300" b="1" dirty="0" err="1" smtClean="0">
                <a:latin typeface="Calibri" panose="020F0502020204030204" pitchFamily="34" charset="0"/>
              </a:rPr>
              <a:t>Какре-Елгинское</a:t>
            </a:r>
            <a:r>
              <a:rPr lang="ru-RU" sz="1300" b="1" dirty="0" smtClean="0">
                <a:latin typeface="Calibri" panose="020F0502020204030204" pitchFamily="34" charset="0"/>
              </a:rPr>
              <a:t> </a:t>
            </a:r>
            <a:r>
              <a:rPr lang="ru-RU" sz="1300" b="1" dirty="0">
                <a:latin typeface="Calibri" panose="020F0502020204030204" pitchFamily="34" charset="0"/>
              </a:rPr>
              <a:t>СП, </a:t>
            </a:r>
            <a:r>
              <a:rPr lang="ru-RU" sz="1300" b="1" dirty="0" err="1">
                <a:latin typeface="Calibri" panose="020F0502020204030204" pitchFamily="34" charset="0"/>
              </a:rPr>
              <a:t>Карамалинское</a:t>
            </a:r>
            <a:r>
              <a:rPr lang="ru-RU" sz="1300" b="1" dirty="0">
                <a:latin typeface="Calibri" panose="020F0502020204030204" pitchFamily="34" charset="0"/>
              </a:rPr>
              <a:t> </a:t>
            </a:r>
            <a:r>
              <a:rPr lang="ru-RU" sz="1300" b="1" dirty="0" smtClean="0">
                <a:latin typeface="Calibri" panose="020F0502020204030204" pitchFamily="34" charset="0"/>
              </a:rPr>
              <a:t>СП, </a:t>
            </a:r>
            <a:r>
              <a:rPr lang="ru-RU" sz="1300" b="1" dirty="0" err="1" smtClean="0">
                <a:latin typeface="Calibri" panose="020F0502020204030204" pitchFamily="34" charset="0"/>
              </a:rPr>
              <a:t>Мальбагушское</a:t>
            </a:r>
            <a:r>
              <a:rPr lang="ru-RU" sz="1300" b="1" dirty="0" smtClean="0">
                <a:latin typeface="Calibri" panose="020F0502020204030204" pitchFamily="34" charset="0"/>
              </a:rPr>
              <a:t> </a:t>
            </a:r>
            <a:r>
              <a:rPr lang="ru-RU" sz="1300" b="1" dirty="0">
                <a:latin typeface="Calibri" panose="020F0502020204030204" pitchFamily="34" charset="0"/>
              </a:rPr>
              <a:t>СП, </a:t>
            </a:r>
            <a:r>
              <a:rPr lang="ru-RU" sz="1300" b="1" dirty="0" err="1">
                <a:latin typeface="Calibri" panose="020F0502020204030204" pitchFamily="34" charset="0"/>
              </a:rPr>
              <a:t>Масягутовское</a:t>
            </a:r>
            <a:r>
              <a:rPr lang="ru-RU" sz="1300" b="1" dirty="0">
                <a:latin typeface="Calibri" panose="020F0502020204030204" pitchFamily="34" charset="0"/>
              </a:rPr>
              <a:t> </a:t>
            </a:r>
            <a:r>
              <a:rPr lang="ru-RU" sz="1300" b="1" dirty="0" smtClean="0">
                <a:latin typeface="Calibri" panose="020F0502020204030204" pitchFamily="34" charset="0"/>
              </a:rPr>
              <a:t>СП, </a:t>
            </a:r>
            <a:r>
              <a:rPr lang="ru-RU" sz="1300" b="1" dirty="0" err="1" smtClean="0">
                <a:latin typeface="Calibri" panose="020F0502020204030204" pitchFamily="34" charset="0"/>
              </a:rPr>
              <a:t>Микулинское</a:t>
            </a:r>
            <a:r>
              <a:rPr lang="ru-RU" sz="1300" b="1" dirty="0" smtClean="0">
                <a:latin typeface="Calibri" panose="020F0502020204030204" pitchFamily="34" charset="0"/>
              </a:rPr>
              <a:t> </a:t>
            </a:r>
            <a:r>
              <a:rPr lang="ru-RU" sz="1300" b="1" dirty="0">
                <a:latin typeface="Calibri" panose="020F0502020204030204" pitchFamily="34" charset="0"/>
              </a:rPr>
              <a:t>СП, </a:t>
            </a:r>
            <a:r>
              <a:rPr lang="ru-RU" sz="1300" b="1" dirty="0" err="1" smtClean="0">
                <a:latin typeface="Calibri" panose="020F0502020204030204" pitchFamily="34" charset="0"/>
              </a:rPr>
              <a:t>Сапеевское</a:t>
            </a:r>
            <a:r>
              <a:rPr lang="ru-RU" sz="1300" b="1" dirty="0" smtClean="0">
                <a:latin typeface="Calibri" panose="020F0502020204030204" pitchFamily="34" charset="0"/>
              </a:rPr>
              <a:t> </a:t>
            </a:r>
            <a:r>
              <a:rPr lang="ru-RU" sz="1300" b="1" dirty="0">
                <a:latin typeface="Calibri" panose="020F0502020204030204" pitchFamily="34" charset="0"/>
              </a:rPr>
              <a:t>СП, </a:t>
            </a:r>
            <a:r>
              <a:rPr lang="ru-RU" sz="1300" b="1" dirty="0" err="1">
                <a:latin typeface="Calibri" panose="020F0502020204030204" pitchFamily="34" charset="0"/>
              </a:rPr>
              <a:t>Сарлинское</a:t>
            </a:r>
            <a:r>
              <a:rPr lang="ru-RU" sz="1300" b="1" dirty="0">
                <a:latin typeface="Calibri" panose="020F0502020204030204" pitchFamily="34" charset="0"/>
              </a:rPr>
              <a:t> </a:t>
            </a:r>
            <a:r>
              <a:rPr lang="ru-RU" sz="1300" b="1" dirty="0" smtClean="0">
                <a:latin typeface="Calibri" panose="020F0502020204030204" pitchFamily="34" charset="0"/>
              </a:rPr>
              <a:t>СП, </a:t>
            </a:r>
            <a:r>
              <a:rPr lang="ru-RU" sz="1300" b="1" dirty="0" err="1" smtClean="0">
                <a:latin typeface="Calibri" panose="020F0502020204030204" pitchFamily="34" charset="0"/>
              </a:rPr>
              <a:t>Сухояшское</a:t>
            </a:r>
            <a:r>
              <a:rPr lang="ru-RU" sz="1300" b="1" dirty="0" smtClean="0">
                <a:latin typeface="Calibri" panose="020F0502020204030204" pitchFamily="34" charset="0"/>
              </a:rPr>
              <a:t> </a:t>
            </a:r>
            <a:r>
              <a:rPr lang="ru-RU" sz="1300" b="1" dirty="0">
                <a:latin typeface="Calibri" panose="020F0502020204030204" pitchFamily="34" charset="0"/>
              </a:rPr>
              <a:t>СП, </a:t>
            </a:r>
            <a:r>
              <a:rPr lang="ru-RU" sz="1300" b="1" dirty="0" smtClean="0">
                <a:latin typeface="Calibri" panose="020F0502020204030204" pitchFamily="34" charset="0"/>
              </a:rPr>
              <a:t>Татарско-</a:t>
            </a:r>
            <a:r>
              <a:rPr lang="ru-RU" sz="1300" b="1" dirty="0" err="1" smtClean="0">
                <a:latin typeface="Calibri" panose="020F0502020204030204" pitchFamily="34" charset="0"/>
              </a:rPr>
              <a:t>Шуганское</a:t>
            </a:r>
            <a:r>
              <a:rPr lang="ru-RU" sz="1300" b="1" dirty="0" smtClean="0">
                <a:latin typeface="Calibri" panose="020F0502020204030204" pitchFamily="34" charset="0"/>
              </a:rPr>
              <a:t> СП, </a:t>
            </a:r>
            <a:r>
              <a:rPr lang="ru-RU" sz="1300" b="1" dirty="0" err="1" smtClean="0">
                <a:latin typeface="Calibri" panose="020F0502020204030204" pitchFamily="34" charset="0"/>
              </a:rPr>
              <a:t>Тойкинское</a:t>
            </a:r>
            <a:r>
              <a:rPr lang="ru-RU" sz="1300" b="1" dirty="0" smtClean="0">
                <a:latin typeface="Calibri" panose="020F0502020204030204" pitchFamily="34" charset="0"/>
              </a:rPr>
              <a:t> </a:t>
            </a:r>
            <a:r>
              <a:rPr lang="ru-RU" sz="1300" b="1" dirty="0">
                <a:latin typeface="Calibri" panose="020F0502020204030204" pitchFamily="34" charset="0"/>
              </a:rPr>
              <a:t>СП, </a:t>
            </a:r>
            <a:r>
              <a:rPr lang="ru-RU" sz="1300" b="1" dirty="0" err="1">
                <a:latin typeface="Calibri" panose="020F0502020204030204" pitchFamily="34" charset="0"/>
              </a:rPr>
              <a:t>Тумутукское</a:t>
            </a:r>
            <a:r>
              <a:rPr lang="ru-RU" sz="1300" b="1" dirty="0">
                <a:latin typeface="Calibri" panose="020F0502020204030204" pitchFamily="34" charset="0"/>
              </a:rPr>
              <a:t> СП, </a:t>
            </a:r>
            <a:r>
              <a:rPr lang="ru-RU" sz="1300" b="1" dirty="0" err="1" smtClean="0">
                <a:latin typeface="Calibri" panose="020F0502020204030204" pitchFamily="34" charset="0"/>
              </a:rPr>
              <a:t>Уразаевское</a:t>
            </a:r>
            <a:r>
              <a:rPr lang="ru-RU" sz="1300" b="1" dirty="0" smtClean="0">
                <a:latin typeface="Calibri" panose="020F0502020204030204" pitchFamily="34" charset="0"/>
              </a:rPr>
              <a:t> СП, </a:t>
            </a:r>
            <a:r>
              <a:rPr lang="ru-RU" sz="1300" b="1" dirty="0" err="1" smtClean="0">
                <a:latin typeface="Calibri" panose="020F0502020204030204" pitchFamily="34" charset="0"/>
              </a:rPr>
              <a:t>Урманаевское</a:t>
            </a:r>
            <a:r>
              <a:rPr lang="ru-RU" sz="1300" b="1" dirty="0" smtClean="0">
                <a:latin typeface="Calibri" panose="020F0502020204030204" pitchFamily="34" charset="0"/>
              </a:rPr>
              <a:t> </a:t>
            </a:r>
            <a:r>
              <a:rPr lang="ru-RU" sz="1300" b="1" dirty="0">
                <a:latin typeface="Calibri" panose="020F0502020204030204" pitchFamily="34" charset="0"/>
              </a:rPr>
              <a:t>СП, </a:t>
            </a:r>
            <a:r>
              <a:rPr lang="ru-RU" sz="1300" b="1" dirty="0" err="1">
                <a:latin typeface="Calibri" panose="020F0502020204030204" pitchFamily="34" charset="0"/>
              </a:rPr>
              <a:t>Урсаевское</a:t>
            </a:r>
            <a:r>
              <a:rPr lang="ru-RU" sz="1300" b="1" dirty="0">
                <a:latin typeface="Calibri" panose="020F0502020204030204" pitchFamily="34" charset="0"/>
              </a:rPr>
              <a:t> СП, </a:t>
            </a:r>
            <a:r>
              <a:rPr lang="ru-RU" sz="1300" b="1" dirty="0" err="1">
                <a:latin typeface="Calibri" panose="020F0502020204030204" pitchFamily="34" charset="0"/>
              </a:rPr>
              <a:t>Учаллинское</a:t>
            </a:r>
            <a:r>
              <a:rPr lang="ru-RU" sz="1300" b="1" dirty="0">
                <a:latin typeface="Calibri" panose="020F0502020204030204" pitchFamily="34" charset="0"/>
              </a:rPr>
              <a:t> </a:t>
            </a:r>
            <a:r>
              <a:rPr lang="ru-RU" sz="1300" b="1" dirty="0" smtClean="0">
                <a:latin typeface="Calibri" panose="020F0502020204030204" pitchFamily="34" charset="0"/>
              </a:rPr>
              <a:t>СП, </a:t>
            </a:r>
            <a:r>
              <a:rPr lang="ru-RU" sz="1300" b="1" dirty="0" err="1" smtClean="0">
                <a:latin typeface="Calibri" panose="020F0502020204030204" pitchFamily="34" charset="0"/>
              </a:rPr>
              <a:t>Чалпинское</a:t>
            </a:r>
            <a:r>
              <a:rPr lang="ru-RU" sz="1300" b="1" dirty="0" smtClean="0">
                <a:latin typeface="Calibri" panose="020F0502020204030204" pitchFamily="34" charset="0"/>
              </a:rPr>
              <a:t> </a:t>
            </a:r>
            <a:r>
              <a:rPr lang="ru-RU" sz="1300" b="1" dirty="0">
                <a:latin typeface="Calibri" panose="020F0502020204030204" pitchFamily="34" charset="0"/>
              </a:rPr>
              <a:t>СП, </a:t>
            </a:r>
            <a:r>
              <a:rPr lang="ru-RU" sz="1300" b="1" dirty="0" err="1">
                <a:latin typeface="Calibri" panose="020F0502020204030204" pitchFamily="34" charset="0"/>
              </a:rPr>
              <a:t>Чемодуровское</a:t>
            </a:r>
            <a:r>
              <a:rPr lang="ru-RU" sz="1300" b="1" dirty="0">
                <a:latin typeface="Calibri" panose="020F0502020204030204" pitchFamily="34" charset="0"/>
              </a:rPr>
              <a:t> СП, </a:t>
            </a:r>
            <a:r>
              <a:rPr lang="ru-RU" sz="1300" b="1" dirty="0" err="1">
                <a:latin typeface="Calibri" panose="020F0502020204030204" pitchFamily="34" charset="0"/>
              </a:rPr>
              <a:t>Чубар-Абдулловское</a:t>
            </a:r>
            <a:r>
              <a:rPr lang="ru-RU" sz="1300" b="1" dirty="0">
                <a:latin typeface="Calibri" panose="020F0502020204030204" pitchFamily="34" charset="0"/>
              </a:rPr>
              <a:t> </a:t>
            </a:r>
            <a:r>
              <a:rPr lang="ru-RU" sz="1300" b="1" dirty="0" smtClean="0">
                <a:latin typeface="Calibri" panose="020F0502020204030204" pitchFamily="34" charset="0"/>
              </a:rPr>
              <a:t>СП</a:t>
            </a:r>
            <a:endParaRPr lang="ru-RU" b="1" dirty="0">
              <a:latin typeface="Calibri" panose="020F0502020204030204" pitchFamily="34" charset="0"/>
            </a:endParaRPr>
          </a:p>
        </p:txBody>
      </p:sp>
      <p:sp>
        <p:nvSpPr>
          <p:cNvPr id="3" name="Левая фигурная скобка 2"/>
          <p:cNvSpPr/>
          <p:nvPr/>
        </p:nvSpPr>
        <p:spPr>
          <a:xfrm>
            <a:off x="6344823" y="1537253"/>
            <a:ext cx="720725" cy="5187398"/>
          </a:xfrm>
          <a:prstGeom prst="leftBrac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с двумя усеченными противолежащими углами 11"/>
          <p:cNvSpPr/>
          <p:nvPr/>
        </p:nvSpPr>
        <p:spPr>
          <a:xfrm>
            <a:off x="550448" y="1820033"/>
            <a:ext cx="4783137" cy="4156075"/>
          </a:xfrm>
          <a:prstGeom prst="snip2DiagRect">
            <a:avLst/>
          </a:prstGeom>
          <a:blipFill dpi="0" rotWithShape="1">
            <a:blip r:embed="rId3" cstate="print">
              <a:extLst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21" name="TextBox 21"/>
          <p:cNvSpPr>
            <a:spLocks noChangeArrowheads="1"/>
          </p:cNvSpPr>
          <p:nvPr/>
        </p:nvSpPr>
        <p:spPr bwMode="auto">
          <a:xfrm>
            <a:off x="3977727" y="2206625"/>
            <a:ext cx="2465388" cy="6477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600" b="1" dirty="0">
                <a:latin typeface="Calibri" panose="020F0502020204030204" pitchFamily="34" charset="0"/>
              </a:rPr>
              <a:t>Азнакаевский муниципальный район</a:t>
            </a:r>
          </a:p>
        </p:txBody>
      </p:sp>
      <p:sp>
        <p:nvSpPr>
          <p:cNvPr id="13" name="TextBox 21"/>
          <p:cNvSpPr txBox="1">
            <a:spLocks noChangeArrowheads="1"/>
          </p:cNvSpPr>
          <p:nvPr/>
        </p:nvSpPr>
        <p:spPr bwMode="auto">
          <a:xfrm>
            <a:off x="2544413" y="5703402"/>
            <a:ext cx="46647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a typeface="Segoe UI Symbol" panose="020B0502040204020203" pitchFamily="34" charset="0"/>
                <a:cs typeface="Times New Roman" panose="02020603050405020304" pitchFamily="18" charset="0"/>
              </a:rPr>
              <a:t>Площадь: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Segoe UI Symbol" panose="020B0502040204020203" pitchFamily="34" charset="0"/>
                <a:cs typeface="Times New Roman" panose="02020603050405020304" pitchFamily="18" charset="0"/>
              </a:rPr>
              <a:t>2 143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км</a:t>
            </a:r>
            <a:r>
              <a:rPr lang="ru-RU" sz="2000" b="1" baseline="30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2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a typeface="Segoe UI Symbol" panose="020B0502040204020203" pitchFamily="34" charset="0"/>
                <a:cs typeface="Times New Roman" panose="02020603050405020304" pitchFamily="18" charset="0"/>
              </a:rPr>
              <a:t>Население: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Segoe UI Symbol" panose="020B0502040204020203" pitchFamily="34" charset="0"/>
                <a:cs typeface="Times New Roman" panose="02020603050405020304" pitchFamily="18" charset="0"/>
              </a:rPr>
              <a:t>5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Segoe UI Symbol" panose="020B0502040204020203" pitchFamily="34" charset="0"/>
                <a:cs typeface="Times New Roman" panose="02020603050405020304" pitchFamily="18" charset="0"/>
              </a:rPr>
              <a:t>7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Segoe UI Symbol" panose="020B0502040204020203" pitchFamily="34" charset="0"/>
                <a:cs typeface="Times New Roman" panose="02020603050405020304" pitchFamily="18" charset="0"/>
              </a:rPr>
              <a:t>700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Segoe UI Symbol" panose="020B0502040204020203" pitchFamily="34" charset="0"/>
                <a:cs typeface="Times New Roman" panose="02020603050405020304" pitchFamily="18" charset="0"/>
              </a:rPr>
              <a:t>чел.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+mn-lt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93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21"/>
          <p:cNvSpPr txBox="1">
            <a:spLocks noChangeArrowheads="1"/>
          </p:cNvSpPr>
          <p:nvPr/>
        </p:nvSpPr>
        <p:spPr bwMode="auto">
          <a:xfrm>
            <a:off x="3408405" y="44482"/>
            <a:ext cx="537518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Основные принципы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6335643" y="2072944"/>
            <a:ext cx="5627757" cy="996812"/>
          </a:xfrm>
          <a:prstGeom prst="round2DiagRect">
            <a:avLst>
              <a:gd name="adj1" fmla="val 29962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 prst="relaxedInset"/>
            <a:contourClr>
              <a:schemeClr val="accent1">
                <a:shade val="25000"/>
                <a:satMod val="1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Постоянное взаимодействие и совместная работа с администраторами доходов, обеспечение качественного прогнозирования и стабильного поступления доходов в местный бюджет</a:t>
            </a:r>
            <a:endParaRPr lang="ru-RU" sz="1400" dirty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6335643" y="3206005"/>
            <a:ext cx="5627757" cy="818315"/>
          </a:xfrm>
          <a:prstGeom prst="round2DiagRect">
            <a:avLst>
              <a:gd name="adj1" fmla="val 32451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 prst="relaxedInset"/>
            <a:contourClr>
              <a:schemeClr val="accent1">
                <a:shade val="25000"/>
                <a:satMod val="1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Усиление ответственности главных администратора доходов бюджета в целях повышение уровня собираемости доходов</a:t>
            </a:r>
            <a:endParaRPr lang="ru-RU" sz="1400" dirty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6335643" y="4160569"/>
            <a:ext cx="5627757" cy="678764"/>
          </a:xfrm>
          <a:prstGeom prst="round2DiagRect">
            <a:avLst>
              <a:gd name="adj1" fmla="val 37687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 prst="relaxedInset"/>
            <a:contourClr>
              <a:schemeClr val="accent1">
                <a:shade val="25000"/>
                <a:satMod val="1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Повышение платежной дисциплины</a:t>
            </a:r>
            <a:endParaRPr lang="ru-RU" sz="1400" dirty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6335643" y="4977233"/>
            <a:ext cx="5627757" cy="678764"/>
          </a:xfrm>
          <a:prstGeom prst="round2DiagRect">
            <a:avLst>
              <a:gd name="adj1" fmla="val 38933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 prst="relaxedInset"/>
            <a:contourClr>
              <a:schemeClr val="accent1">
                <a:shade val="25000"/>
                <a:satMod val="1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Эффективное использование муниципального имущества </a:t>
            </a:r>
            <a:endParaRPr lang="ru-RU" sz="1400" dirty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6306790" y="5793897"/>
            <a:ext cx="5627757" cy="829503"/>
          </a:xfrm>
          <a:prstGeom prst="round2DiagRect">
            <a:avLst>
              <a:gd name="adj1" fmla="val 41949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 prst="relaxedInset"/>
            <a:contourClr>
              <a:schemeClr val="accent1">
                <a:shade val="25000"/>
                <a:satMod val="1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Максимальное использование земель, находящихся в муниципальной собственности, и земель, собственность на которые не разграничена</a:t>
            </a:r>
            <a:endParaRPr lang="ru-RU" sz="1400" dirty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292653" y="3128789"/>
            <a:ext cx="5600147" cy="870680"/>
          </a:xfrm>
          <a:prstGeom prst="round2DiagRect">
            <a:avLst>
              <a:gd name="adj1" fmla="val 36915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Мониторинг налогоплательщиков, снизивших поступления НДФЛ, легализация «теневой» заработной платы, выявление «конвертных» выплат и иных схем ухода от уплаты НДФЛ</a:t>
            </a:r>
            <a:endParaRPr lang="ru-RU" sz="1400" dirty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292653" y="4120309"/>
            <a:ext cx="5600147" cy="738142"/>
          </a:xfrm>
          <a:prstGeom prst="round2DiagRect">
            <a:avLst>
              <a:gd name="adj1" fmla="val 34856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Проведение работы по сокращению недоимки по налогам и сборам, а также задолженности по арендам платежам и административным штрафам</a:t>
            </a:r>
            <a:endParaRPr lang="ru-RU" sz="1400" dirty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292653" y="4991054"/>
            <a:ext cx="5600147" cy="440271"/>
          </a:xfrm>
          <a:prstGeom prst="round2DiagRect">
            <a:avLst>
              <a:gd name="adj1" fmla="val 48689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Повышение роли программно-целевого планирования</a:t>
            </a:r>
            <a:endParaRPr lang="ru-RU" sz="1400" dirty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292653" y="5598465"/>
            <a:ext cx="5600147" cy="405734"/>
          </a:xfrm>
          <a:prstGeom prst="round2DiagRect">
            <a:avLst>
              <a:gd name="adj1" fmla="val 45131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Оптимизация бюджетных расходов</a:t>
            </a:r>
            <a:endParaRPr lang="ru-RU" sz="1400" dirty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292653" y="6161807"/>
            <a:ext cx="5600147" cy="470350"/>
          </a:xfrm>
          <a:prstGeom prst="round2DiagRect">
            <a:avLst>
              <a:gd name="adj1" fmla="val 39794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Повышение качества оказываемых государственных и муниципальных услуг</a:t>
            </a:r>
            <a:endParaRPr lang="ru-RU" sz="1400" dirty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190499" y="892329"/>
            <a:ext cx="5804453" cy="815102"/>
          </a:xfrm>
          <a:prstGeom prst="parallelogram">
            <a:avLst>
              <a:gd name="adj" fmla="val 37365"/>
            </a:avLst>
          </a:prstGeom>
          <a:solidFill>
            <a:srgbClr val="4E67C8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3600" b="1" dirty="0">
                <a:solidFill>
                  <a:schemeClr val="bg1"/>
                </a:solidFill>
              </a:rPr>
              <a:t>н</a:t>
            </a:r>
            <a:r>
              <a:rPr lang="ru-RU" sz="3600" b="1" dirty="0" smtClean="0">
                <a:solidFill>
                  <a:schemeClr val="bg1"/>
                </a:solidFill>
              </a:rPr>
              <a:t>алоговой политики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5" name="TextBox 21"/>
          <p:cNvSpPr txBox="1">
            <a:spLocks noChangeArrowheads="1"/>
          </p:cNvSpPr>
          <p:nvPr/>
        </p:nvSpPr>
        <p:spPr bwMode="auto">
          <a:xfrm>
            <a:off x="6247294" y="892329"/>
            <a:ext cx="5804453" cy="821353"/>
          </a:xfrm>
          <a:prstGeom prst="parallelogram">
            <a:avLst>
              <a:gd name="adj" fmla="val 34159"/>
            </a:avLst>
          </a:prstGeom>
          <a:solidFill>
            <a:srgbClr val="4E67C8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3600" b="1" dirty="0" smtClean="0">
                <a:solidFill>
                  <a:schemeClr val="bg1"/>
                </a:solidFill>
              </a:rPr>
              <a:t>бюджетной политики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279798" y="2104220"/>
            <a:ext cx="5600147" cy="890864"/>
          </a:xfrm>
          <a:prstGeom prst="round2DiagRect">
            <a:avLst>
              <a:gd name="adj1" fmla="val 36915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Привлечение инвестиций, обеспечение благоприятного инвестиционного климата, развитие инфраструктуры поддержки инвестиционной и предпринимательской деятельности</a:t>
            </a:r>
            <a:endParaRPr lang="ru-RU" sz="1400" dirty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86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331225"/>
              </p:ext>
            </p:extLst>
          </p:nvPr>
        </p:nvGraphicFramePr>
        <p:xfrm>
          <a:off x="155300" y="842664"/>
          <a:ext cx="5900764" cy="584769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762071"/>
                <a:gridCol w="1034143"/>
                <a:gridCol w="969708"/>
                <a:gridCol w="1134842"/>
              </a:tblGrid>
              <a:tr h="38528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Показатели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 год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 год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2025 год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281">
                <a:tc gridSpan="4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Макроэкономические показатели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EA6C2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0830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Валовой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региональный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продукт (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основных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ценах), млн. руб.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108 169,9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117 148,01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127 105,59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440830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 сопоставимых ценах, в  %  к  предыдущему  году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103,97</a:t>
                      </a:r>
                    </a:p>
                  </a:txBody>
                  <a:tcPr marL="68580" marR="68580" marT="0" marB="0" anchor="b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104,34</a:t>
                      </a:r>
                    </a:p>
                  </a:txBody>
                  <a:tcPr marL="68580" marR="68580" marT="0" marB="0" anchor="b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104,93</a:t>
                      </a:r>
                    </a:p>
                  </a:txBody>
                  <a:tcPr marL="68580" marR="68580" marT="0" marB="0" anchor="b">
                    <a:solidFill>
                      <a:srgbClr val="3EA6C2">
                        <a:alpha val="20000"/>
                      </a:srgbClr>
                    </a:solidFill>
                  </a:tcPr>
                </a:tc>
              </a:tr>
              <a:tr h="440830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Индекс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потребительских   цен, в % к декабрю предыдущего года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109,0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104,7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104,0</a:t>
                      </a:r>
                    </a:p>
                  </a:txBody>
                  <a:tcPr marL="68580" marR="68580" marT="0" marB="0" anchor="b"/>
                </a:tc>
              </a:tr>
              <a:tr h="440830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Объем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отгруженной продукции (работ, услуг), тыс. руб.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24 785 157,0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25 811 460,8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27 328 581,0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3EA6C2">
                        <a:alpha val="20000"/>
                      </a:srgbClr>
                    </a:solidFill>
                  </a:tcPr>
                </a:tc>
              </a:tr>
              <a:tr h="440830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Индекс промышленного производства, % к предыдущему  году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100,4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101,7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102,1</a:t>
                      </a:r>
                    </a:p>
                  </a:txBody>
                  <a:tcPr marL="68580" marR="68580" marT="0" marB="0" anchor="b"/>
                </a:tc>
              </a:tr>
              <a:tr h="440830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Объем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продукции сельского  хозяйства,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млн.руб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6 884,2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7 228,4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7 597,1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</a:tr>
              <a:tr h="440830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  сопоставимых ценах, в  %  к  предыдущему году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101,7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101,8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101,9</a:t>
                      </a:r>
                    </a:p>
                  </a:txBody>
                  <a:tcPr marL="68580" marR="68580" marT="0" marB="0" anchor="ctr"/>
                </a:tc>
              </a:tr>
              <a:tr h="668832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Объем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инвестиций (в основной   капитал) по территории за счет всех источников финансирования,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тыс.руб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5 817 734,8</a:t>
                      </a:r>
                    </a:p>
                  </a:txBody>
                  <a:tcPr marL="68580" marR="68580" marT="0" marB="0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6 224 976,0</a:t>
                      </a:r>
                    </a:p>
                  </a:txBody>
                  <a:tcPr marL="68580" marR="68580" marT="0" marB="0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6 660 724,3</a:t>
                      </a:r>
                    </a:p>
                  </a:txBody>
                  <a:tcPr marL="68580" marR="68580" marT="0" marB="0">
                    <a:solidFill>
                      <a:srgbClr val="3EA6C2">
                        <a:alpha val="20000"/>
                      </a:srgbClr>
                    </a:solidFill>
                  </a:tcPr>
                </a:tc>
              </a:tr>
              <a:tr h="440830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  сопоставимых ценах, в % к предыдущему году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101,1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101,6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102,1</a:t>
                      </a:r>
                    </a:p>
                  </a:txBody>
                  <a:tcPr marL="68580" marR="68580" marT="0" marB="0"/>
                </a:tc>
              </a:tr>
              <a:tr h="440830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Объем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работ, выполненных по виду деятельности «Строительство»,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тыс.руб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1 191 720,6</a:t>
                      </a:r>
                    </a:p>
                  </a:txBody>
                  <a:tcPr marL="68580" marR="68580" marT="0" marB="0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1 281 099,6</a:t>
                      </a:r>
                    </a:p>
                  </a:txBody>
                  <a:tcPr marL="68580" marR="68580" marT="0" marB="0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1 377 182,1</a:t>
                      </a:r>
                    </a:p>
                  </a:txBody>
                  <a:tcPr marL="68580" marR="68580" marT="0" marB="0">
                    <a:solidFill>
                      <a:srgbClr val="3EA6C2">
                        <a:alpha val="20000"/>
                      </a:srgbClr>
                    </a:solidFill>
                  </a:tcPr>
                </a:tc>
              </a:tr>
              <a:tr h="440830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  сопоставимых ценах, в  %  к  предыдущему  году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101,6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102,1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102,6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" name="TextBox 21"/>
          <p:cNvSpPr txBox="1">
            <a:spLocks noChangeArrowheads="1"/>
          </p:cNvSpPr>
          <p:nvPr/>
        </p:nvSpPr>
        <p:spPr bwMode="auto">
          <a:xfrm>
            <a:off x="2337609" y="3"/>
            <a:ext cx="75168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Прогноз социально-экономическая развития бюджета</a:t>
            </a:r>
          </a:p>
          <a:p>
            <a:pPr algn="ctr" eaLnBrk="1" hangingPunct="1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на 2023 год и плановый период 2024 и 2025 годов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03" name="Таблица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525098"/>
              </p:ext>
            </p:extLst>
          </p:nvPr>
        </p:nvGraphicFramePr>
        <p:xfrm>
          <a:off x="6143625" y="840872"/>
          <a:ext cx="5870131" cy="586472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021495"/>
                <a:gridCol w="901148"/>
                <a:gridCol w="980661"/>
                <a:gridCol w="966827"/>
              </a:tblGrid>
              <a:tr h="37627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Показатели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 год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 год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2025 год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271">
                <a:tc gridSpan="4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Уровень жизни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EA6C2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660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Доходы на душу населения, в среднем за месяц, руб.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37 110,18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40 450,10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43 686,11</a:t>
                      </a:r>
                    </a:p>
                  </a:txBody>
                  <a:tcPr marL="68580" marR="68580" marT="0" marB="0" anchor="b"/>
                </a:tc>
              </a:tr>
              <a:tr h="37627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% к предыдущему году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111,00</a:t>
                      </a:r>
                    </a:p>
                  </a:txBody>
                  <a:tcPr marL="68580" marR="68580" marT="0" marB="0" anchor="b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109,00</a:t>
                      </a:r>
                    </a:p>
                  </a:txBody>
                  <a:tcPr marL="68580" marR="68580" marT="0" marB="0" anchor="b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108,00</a:t>
                      </a:r>
                    </a:p>
                  </a:txBody>
                  <a:tcPr marL="68580" marR="68580" marT="0" marB="0" anchor="b">
                    <a:solidFill>
                      <a:srgbClr val="3EA6C2">
                        <a:alpha val="20000"/>
                      </a:srgbClr>
                    </a:solidFill>
                  </a:tcPr>
                </a:tc>
              </a:tr>
              <a:tr h="48660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Расходы населения, в среднем за месяц рублей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32 797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34 338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35712</a:t>
                      </a:r>
                    </a:p>
                  </a:txBody>
                  <a:tcPr marL="68580" marR="68580" marT="0" marB="0" anchor="b"/>
                </a:tc>
              </a:tr>
              <a:tr h="37627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% к предыдущему году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109,0</a:t>
                      </a:r>
                    </a:p>
                  </a:txBody>
                  <a:tcPr marL="68580" marR="68580" marT="0" marB="0" anchor="b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104,7</a:t>
                      </a:r>
                    </a:p>
                  </a:txBody>
                  <a:tcPr marL="68580" marR="68580" marT="0" marB="0" anchor="b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104,0</a:t>
                      </a:r>
                    </a:p>
                  </a:txBody>
                  <a:tcPr marL="68580" marR="68580" marT="0" marB="0" anchor="b">
                    <a:solidFill>
                      <a:srgbClr val="3EA6C2">
                        <a:alpha val="20000"/>
                      </a:srgbClr>
                    </a:solidFill>
                  </a:tcPr>
                </a:tc>
              </a:tr>
              <a:tr h="376271">
                <a:tc gridSpan="4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Промышленность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6271">
                <a:tc gridSpan="4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Производство важнейших видов промышленной продукции: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627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Нефть, тыс. т.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695,0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2 754,5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2 744,6</a:t>
                      </a:r>
                    </a:p>
                  </a:txBody>
                  <a:tcPr marL="68580" marR="68580" marT="0" marB="0" anchor="ctr"/>
                </a:tc>
              </a:tr>
              <a:tr h="376271">
                <a:tc gridSpan="4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Агропромышленный комплекс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6271">
                <a:tc gridSpan="4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Производство основных видов сельскохозяйственной продукции: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627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Зерно (в виде после доработки), т.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150 080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150 222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150 500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</a:tr>
              <a:tr h="37627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Мясо (скот и птица в живом весе), т.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3 970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4 010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4 050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7627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Молоко, т.</a:t>
                      </a: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59 052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60 000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62 100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</a:tr>
              <a:tr h="37627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Яйца, тыс. т.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380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380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380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242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14576" y="223628"/>
            <a:ext cx="102390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spc="2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Бюджет</a:t>
            </a:r>
            <a:r>
              <a:rPr lang="ru-RU" sz="20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r>
              <a:rPr lang="ru-RU" sz="200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.</a:t>
            </a:r>
          </a:p>
          <a:p>
            <a:r>
              <a:rPr lang="ru-RU" sz="2800" b="1" u="sng" dirty="0" smtClean="0">
                <a:ln w="0"/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Консолидированный бюджет</a:t>
            </a:r>
            <a:r>
              <a:rPr lang="ru-RU" sz="2000" dirty="0" smtClean="0">
                <a:ln w="0"/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sz="20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-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11650" y="3351212"/>
            <a:ext cx="3568700" cy="865187"/>
          </a:xfrm>
          <a:prstGeom prst="roundRect">
            <a:avLst>
              <a:gd name="adj" fmla="val 832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dirty="0" smtClean="0">
                <a:latin typeface="Calibri" panose="020F0502020204030204" pitchFamily="34" charset="0"/>
                <a:cs typeface="Times New Roman" pitchFamily="18" charset="0"/>
              </a:rPr>
              <a:t>2 223 607,3</a:t>
            </a:r>
          </a:p>
          <a:p>
            <a:pPr lvl="0" algn="ctr"/>
            <a:r>
              <a:rPr lang="ru-RU" dirty="0" smtClean="0">
                <a:latin typeface="Calibri" panose="020F0502020204030204" pitchFamily="34" charset="0"/>
                <a:cs typeface="Times New Roman" pitchFamily="18" charset="0"/>
              </a:rPr>
              <a:t>2 225 557,4</a:t>
            </a:r>
          </a:p>
          <a:p>
            <a:pPr lvl="0" algn="ctr"/>
            <a:r>
              <a:rPr lang="ru-RU" dirty="0" smtClean="0">
                <a:latin typeface="Calibri" panose="020F0502020204030204" pitchFamily="34" charset="0"/>
                <a:cs typeface="Times New Roman" pitchFamily="18" charset="0"/>
              </a:rPr>
              <a:t>2 246 155,3</a:t>
            </a:r>
            <a:endParaRPr lang="ru-RU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80350" y="3351213"/>
            <a:ext cx="3568700" cy="865187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dirty="0">
                <a:latin typeface="Calibri" panose="020F0502020204030204" pitchFamily="34" charset="0"/>
                <a:cs typeface="Times New Roman" pitchFamily="18" charset="0"/>
              </a:rPr>
              <a:t>2 223 607,3</a:t>
            </a:r>
          </a:p>
          <a:p>
            <a:pPr lvl="0" algn="ctr"/>
            <a:r>
              <a:rPr lang="ru-RU" dirty="0">
                <a:latin typeface="Calibri" panose="020F0502020204030204" pitchFamily="34" charset="0"/>
                <a:cs typeface="Times New Roman" pitchFamily="18" charset="0"/>
              </a:rPr>
              <a:t>2 225 557,4</a:t>
            </a:r>
          </a:p>
          <a:p>
            <a:pPr lvl="0" algn="ctr"/>
            <a:r>
              <a:rPr lang="ru-RU" dirty="0">
                <a:latin typeface="Calibri" panose="020F0502020204030204" pitchFamily="34" charset="0"/>
                <a:cs typeface="Times New Roman" pitchFamily="18" charset="0"/>
              </a:rPr>
              <a:t>2 246 155,3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42950" y="5229632"/>
            <a:ext cx="1174746" cy="1221971"/>
          </a:xfrm>
          <a:prstGeom prst="roundRect">
            <a:avLst>
              <a:gd name="adj" fmla="val 8320"/>
            </a:avLst>
          </a:prstGeom>
          <a:solidFill>
            <a:srgbClr val="FFB37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u="sng" dirty="0" smtClean="0">
                <a:latin typeface="Calibri" panose="020F0502020204030204" pitchFamily="34" charset="0"/>
              </a:rPr>
              <a:t>2023 </a:t>
            </a:r>
            <a:r>
              <a:rPr lang="ru-RU" sz="1400" u="sng" dirty="0">
                <a:latin typeface="Calibri" panose="020F0502020204030204" pitchFamily="34" charset="0"/>
              </a:rPr>
              <a:t>год</a:t>
            </a:r>
          </a:p>
          <a:p>
            <a:pPr lvl="0" algn="ctr"/>
            <a:r>
              <a:rPr lang="ru-RU" sz="1400" u="sng" dirty="0" smtClean="0">
                <a:latin typeface="Calibri" panose="020F0502020204030204" pitchFamily="34" charset="0"/>
              </a:rPr>
              <a:t>2024 год</a:t>
            </a:r>
            <a:endParaRPr lang="ru-RU" sz="1400" u="sng" dirty="0">
              <a:latin typeface="Calibri" panose="020F0502020204030204" pitchFamily="34" charset="0"/>
            </a:endParaRPr>
          </a:p>
          <a:p>
            <a:pPr lvl="0" algn="ctr"/>
            <a:r>
              <a:rPr lang="ru-RU" sz="1400" u="sng" dirty="0" smtClean="0">
                <a:latin typeface="Calibri" panose="020F0502020204030204" pitchFamily="34" charset="0"/>
              </a:rPr>
              <a:t>2025 </a:t>
            </a:r>
            <a:r>
              <a:rPr lang="ru-RU" sz="1400" u="sng" dirty="0">
                <a:latin typeface="Calibri" panose="020F0502020204030204" pitchFamily="34" charset="0"/>
              </a:rPr>
              <a:t>год</a:t>
            </a:r>
            <a:endParaRPr lang="ru-RU" sz="1400" b="1" u="sng" dirty="0">
              <a:latin typeface="Calibri" panose="020F050202020403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42950" y="2337979"/>
            <a:ext cx="10706100" cy="1013234"/>
          </a:xfrm>
          <a:prstGeom prst="roundRect">
            <a:avLst>
              <a:gd name="adj" fmla="val 4041"/>
            </a:avLst>
          </a:prstGeom>
          <a:solidFill>
            <a:srgbClr val="4E67C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2800" dirty="0">
                <a:solidFill>
                  <a:schemeClr val="bg1"/>
                </a:solidFill>
                <a:latin typeface="Calibri" panose="020F0502020204030204" pitchFamily="34" charset="0"/>
              </a:rPr>
              <a:t>Консолидированный бюджет </a:t>
            </a:r>
          </a:p>
          <a:p>
            <a:pPr lvl="0" algn="ctr">
              <a:defRPr/>
            </a:pPr>
            <a:r>
              <a:rPr lang="ru-RU" sz="2800" dirty="0">
                <a:solidFill>
                  <a:schemeClr val="bg1"/>
                </a:solidFill>
                <a:latin typeface="Calibri" panose="020F0502020204030204" pitchFamily="34" charset="0"/>
              </a:rPr>
              <a:t>Азнакаевского муниципального района</a:t>
            </a:r>
            <a:endParaRPr lang="ru-RU" sz="28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42950" y="4216399"/>
            <a:ext cx="3568700" cy="1013234"/>
          </a:xfrm>
          <a:prstGeom prst="roundRect">
            <a:avLst>
              <a:gd name="adj" fmla="val 4041"/>
            </a:avLst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</a:rPr>
              <a:t>бюджет Азнакаевского муниципального </a:t>
            </a:r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района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11650" y="4216399"/>
            <a:ext cx="3568700" cy="1013234"/>
          </a:xfrm>
          <a:prstGeom prst="roundRect">
            <a:avLst>
              <a:gd name="adj" fmla="val 4041"/>
            </a:avLst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</a:rPr>
              <a:t>бюджет городских </a:t>
            </a:r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поселений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880350" y="4216399"/>
            <a:ext cx="3568700" cy="1013234"/>
          </a:xfrm>
          <a:prstGeom prst="roundRect">
            <a:avLst>
              <a:gd name="adj" fmla="val 4041"/>
            </a:avLst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</a:rPr>
              <a:t>бюджет сельских </a:t>
            </a:r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поселений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17696" y="5229629"/>
            <a:ext cx="1196977" cy="1221971"/>
          </a:xfrm>
          <a:prstGeom prst="roundRect">
            <a:avLst>
              <a:gd name="adj" fmla="val 832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dirty="0" smtClean="0">
                <a:latin typeface="Calibri" panose="020F0502020204030204" pitchFamily="34" charset="0"/>
                <a:cs typeface="Times New Roman" pitchFamily="18" charset="0"/>
              </a:rPr>
              <a:t>2 081 594,3</a:t>
            </a:r>
            <a:endParaRPr lang="ru-RU" sz="1400" dirty="0">
              <a:latin typeface="Calibri" panose="020F0502020204030204" pitchFamily="34" charset="0"/>
              <a:cs typeface="Times New Roman" pitchFamily="18" charset="0"/>
            </a:endParaRPr>
          </a:p>
          <a:p>
            <a:pPr lvl="0" algn="ctr"/>
            <a:r>
              <a:rPr lang="ru-RU" sz="1400" dirty="0" smtClean="0">
                <a:latin typeface="Calibri" panose="020F0502020204030204" pitchFamily="34" charset="0"/>
                <a:cs typeface="Times New Roman" pitchFamily="18" charset="0"/>
              </a:rPr>
              <a:t>2 071 028,0</a:t>
            </a:r>
            <a:endParaRPr lang="ru-RU" sz="1400" dirty="0">
              <a:latin typeface="Calibri" panose="020F0502020204030204" pitchFamily="34" charset="0"/>
              <a:cs typeface="Times New Roman" pitchFamily="18" charset="0"/>
            </a:endParaRPr>
          </a:p>
          <a:p>
            <a:pPr lvl="0" algn="ctr"/>
            <a:r>
              <a:rPr lang="ru-RU" sz="1400" dirty="0" smtClean="0">
                <a:latin typeface="Calibri" panose="020F0502020204030204" pitchFamily="34" charset="0"/>
                <a:cs typeface="Times New Roman" pitchFamily="18" charset="0"/>
              </a:rPr>
              <a:t>2 089 493,9</a:t>
            </a:r>
            <a:endParaRPr lang="ru-RU" sz="1400" dirty="0" smtClean="0">
              <a:latin typeface="Calibri" panose="020F050202020403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14673" y="5229629"/>
            <a:ext cx="1196977" cy="1221971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dirty="0">
                <a:latin typeface="Calibri" panose="020F0502020204030204" pitchFamily="34" charset="0"/>
                <a:cs typeface="Times New Roman" pitchFamily="18" charset="0"/>
              </a:rPr>
              <a:t>2 081 594,3</a:t>
            </a:r>
          </a:p>
          <a:p>
            <a:pPr lvl="0" algn="ctr"/>
            <a:r>
              <a:rPr lang="ru-RU" sz="1400" dirty="0">
                <a:latin typeface="Calibri" panose="020F0502020204030204" pitchFamily="34" charset="0"/>
                <a:cs typeface="Times New Roman" pitchFamily="18" charset="0"/>
              </a:rPr>
              <a:t>2 071 028,0</a:t>
            </a:r>
          </a:p>
          <a:p>
            <a:pPr lvl="0" algn="ctr"/>
            <a:r>
              <a:rPr lang="ru-RU" sz="1400" dirty="0">
                <a:latin typeface="Calibri" panose="020F0502020204030204" pitchFamily="34" charset="0"/>
                <a:cs typeface="Times New Roman" pitchFamily="18" charset="0"/>
              </a:rPr>
              <a:t>2 089 493,9</a:t>
            </a:r>
            <a:endParaRPr lang="ru-RU" sz="1400" dirty="0">
              <a:latin typeface="Calibri" panose="020F050202020403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42950" y="3351211"/>
            <a:ext cx="3557584" cy="865187"/>
          </a:xfrm>
          <a:prstGeom prst="roundRect">
            <a:avLst>
              <a:gd name="adj" fmla="val 8320"/>
            </a:avLst>
          </a:prstGeom>
          <a:solidFill>
            <a:srgbClr val="FFB37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u="sng" dirty="0" smtClean="0">
                <a:latin typeface="Calibri" panose="020F0502020204030204" pitchFamily="34" charset="0"/>
              </a:rPr>
              <a:t>2023 </a:t>
            </a:r>
            <a:r>
              <a:rPr lang="ru-RU" u="sng" dirty="0">
                <a:latin typeface="Calibri" panose="020F0502020204030204" pitchFamily="34" charset="0"/>
              </a:rPr>
              <a:t>год</a:t>
            </a:r>
          </a:p>
          <a:p>
            <a:pPr lvl="0" algn="ctr"/>
            <a:r>
              <a:rPr lang="ru-RU" u="sng" dirty="0" smtClean="0">
                <a:latin typeface="Calibri" panose="020F0502020204030204" pitchFamily="34" charset="0"/>
              </a:rPr>
              <a:t>2024 </a:t>
            </a:r>
            <a:r>
              <a:rPr lang="ru-RU" u="sng" dirty="0">
                <a:latin typeface="Calibri" panose="020F0502020204030204" pitchFamily="34" charset="0"/>
              </a:rPr>
              <a:t>год</a:t>
            </a:r>
          </a:p>
          <a:p>
            <a:pPr lvl="0" algn="ctr"/>
            <a:r>
              <a:rPr lang="ru-RU" u="sng" dirty="0" smtClean="0">
                <a:latin typeface="Calibri" panose="020F0502020204030204" pitchFamily="34" charset="0"/>
              </a:rPr>
              <a:t>2025 </a:t>
            </a:r>
            <a:r>
              <a:rPr lang="ru-RU" u="sng" dirty="0">
                <a:latin typeface="Calibri" panose="020F0502020204030204" pitchFamily="34" charset="0"/>
              </a:rPr>
              <a:t>год</a:t>
            </a:r>
            <a:endParaRPr lang="ru-RU" b="1" u="sng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11650" y="5229632"/>
            <a:ext cx="1174746" cy="1221971"/>
          </a:xfrm>
          <a:prstGeom prst="roundRect">
            <a:avLst>
              <a:gd name="adj" fmla="val 8320"/>
            </a:avLst>
          </a:prstGeom>
          <a:solidFill>
            <a:srgbClr val="FFB37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u="sng" dirty="0">
                <a:latin typeface="Calibri" panose="020F0502020204030204" pitchFamily="34" charset="0"/>
              </a:rPr>
              <a:t>2023 год</a:t>
            </a:r>
          </a:p>
          <a:p>
            <a:pPr lvl="0" algn="ctr"/>
            <a:r>
              <a:rPr lang="ru-RU" sz="1400" u="sng" dirty="0">
                <a:latin typeface="Calibri" panose="020F0502020204030204" pitchFamily="34" charset="0"/>
              </a:rPr>
              <a:t>2024 год</a:t>
            </a:r>
          </a:p>
          <a:p>
            <a:pPr lvl="0" algn="ctr"/>
            <a:r>
              <a:rPr lang="ru-RU" sz="1400" u="sng" dirty="0">
                <a:latin typeface="Calibri" panose="020F0502020204030204" pitchFamily="34" charset="0"/>
              </a:rPr>
              <a:t>2025 год</a:t>
            </a:r>
            <a:endParaRPr lang="ru-RU" sz="1400" b="1" u="sng" dirty="0">
              <a:latin typeface="Calibri" panose="020F050202020403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486396" y="5229629"/>
            <a:ext cx="1196977" cy="1221971"/>
          </a:xfrm>
          <a:prstGeom prst="roundRect">
            <a:avLst>
              <a:gd name="adj" fmla="val 832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dirty="0" smtClean="0">
                <a:latin typeface="Calibri" panose="020F0502020204030204" pitchFamily="34" charset="0"/>
              </a:rPr>
              <a:t>163 779,1</a:t>
            </a:r>
          </a:p>
          <a:p>
            <a:pPr lvl="0" algn="ctr"/>
            <a:r>
              <a:rPr lang="ru-RU" sz="1400" dirty="0" smtClean="0">
                <a:latin typeface="Calibri" panose="020F0502020204030204" pitchFamily="34" charset="0"/>
                <a:cs typeface="Times New Roman" pitchFamily="18" charset="0"/>
              </a:rPr>
              <a:t>168 654,6</a:t>
            </a:r>
          </a:p>
          <a:p>
            <a:pPr lvl="0" algn="ctr"/>
            <a:r>
              <a:rPr lang="ru-RU" sz="1400" dirty="0" smtClean="0">
                <a:latin typeface="Calibri" panose="020F0502020204030204" pitchFamily="34" charset="0"/>
                <a:cs typeface="Times New Roman" pitchFamily="18" charset="0"/>
              </a:rPr>
              <a:t>174 506,3</a:t>
            </a:r>
            <a:endParaRPr lang="ru-RU" sz="14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83373" y="5229629"/>
            <a:ext cx="1196977" cy="1221971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dirty="0">
                <a:latin typeface="Calibri" panose="020F0502020204030204" pitchFamily="34" charset="0"/>
              </a:rPr>
              <a:t>163 779,1</a:t>
            </a:r>
          </a:p>
          <a:p>
            <a:pPr lvl="0" algn="ctr"/>
            <a:r>
              <a:rPr lang="ru-RU" sz="1400" dirty="0">
                <a:latin typeface="Calibri" panose="020F0502020204030204" pitchFamily="34" charset="0"/>
                <a:cs typeface="Times New Roman" pitchFamily="18" charset="0"/>
              </a:rPr>
              <a:t>168 654,6</a:t>
            </a:r>
          </a:p>
          <a:p>
            <a:pPr lvl="0" algn="ctr"/>
            <a:r>
              <a:rPr lang="ru-RU" sz="1400" dirty="0">
                <a:latin typeface="Calibri" panose="020F0502020204030204" pitchFamily="34" charset="0"/>
                <a:cs typeface="Times New Roman" pitchFamily="18" charset="0"/>
              </a:rPr>
              <a:t>174 506,3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880350" y="5229629"/>
            <a:ext cx="1174746" cy="1221971"/>
          </a:xfrm>
          <a:prstGeom prst="roundRect">
            <a:avLst>
              <a:gd name="adj" fmla="val 8320"/>
            </a:avLst>
          </a:prstGeom>
          <a:solidFill>
            <a:srgbClr val="FFB37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u="sng" dirty="0">
                <a:latin typeface="Calibri" panose="020F0502020204030204" pitchFamily="34" charset="0"/>
              </a:rPr>
              <a:t>2023 год</a:t>
            </a:r>
          </a:p>
          <a:p>
            <a:pPr lvl="0" algn="ctr"/>
            <a:r>
              <a:rPr lang="ru-RU" sz="1400" u="sng" dirty="0">
                <a:latin typeface="Calibri" panose="020F0502020204030204" pitchFamily="34" charset="0"/>
              </a:rPr>
              <a:t>2024 год</a:t>
            </a:r>
          </a:p>
          <a:p>
            <a:pPr lvl="0" algn="ctr"/>
            <a:r>
              <a:rPr lang="ru-RU" sz="1400" u="sng" dirty="0">
                <a:latin typeface="Calibri" panose="020F0502020204030204" pitchFamily="34" charset="0"/>
              </a:rPr>
              <a:t>2025 год</a:t>
            </a:r>
            <a:endParaRPr lang="ru-RU" sz="1400" b="1" u="sng" dirty="0">
              <a:latin typeface="Calibri" panose="020F050202020403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055096" y="5229626"/>
            <a:ext cx="1196977" cy="1221971"/>
          </a:xfrm>
          <a:prstGeom prst="roundRect">
            <a:avLst>
              <a:gd name="adj" fmla="val 832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dirty="0" smtClean="0">
                <a:latin typeface="Calibri" panose="020F0502020204030204" pitchFamily="34" charset="0"/>
              </a:rPr>
              <a:t>155 042,6</a:t>
            </a:r>
          </a:p>
          <a:p>
            <a:pPr lvl="0" algn="ctr"/>
            <a:r>
              <a:rPr lang="ru-RU" sz="1400" dirty="0" smtClean="0">
                <a:latin typeface="Calibri" panose="020F0502020204030204" pitchFamily="34" charset="0"/>
                <a:cs typeface="Times New Roman" pitchFamily="18" charset="0"/>
              </a:rPr>
              <a:t>155 846,5</a:t>
            </a:r>
          </a:p>
          <a:p>
            <a:pPr lvl="0" algn="ctr"/>
            <a:r>
              <a:rPr lang="ru-RU" sz="1400" dirty="0" smtClean="0">
                <a:latin typeface="Calibri" panose="020F0502020204030204" pitchFamily="34" charset="0"/>
                <a:cs typeface="Times New Roman" pitchFamily="18" charset="0"/>
              </a:rPr>
              <a:t>156 590,3</a:t>
            </a:r>
            <a:endParaRPr lang="ru-RU" sz="14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252073" y="5229626"/>
            <a:ext cx="1196977" cy="1221971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dirty="0">
                <a:latin typeface="Calibri" panose="020F0502020204030204" pitchFamily="34" charset="0"/>
              </a:rPr>
              <a:t>155 042,6</a:t>
            </a:r>
          </a:p>
          <a:p>
            <a:pPr lvl="0" algn="ctr"/>
            <a:r>
              <a:rPr lang="ru-RU" sz="1400" dirty="0">
                <a:latin typeface="Calibri" panose="020F0502020204030204" pitchFamily="34" charset="0"/>
                <a:cs typeface="Times New Roman" pitchFamily="18" charset="0"/>
              </a:rPr>
              <a:t>155 846,5</a:t>
            </a:r>
          </a:p>
          <a:p>
            <a:pPr lvl="0" algn="ctr"/>
            <a:r>
              <a:rPr lang="ru-RU" sz="1400" dirty="0">
                <a:latin typeface="Calibri" panose="020F0502020204030204" pitchFamily="34" charset="0"/>
                <a:cs typeface="Times New Roman" pitchFamily="18" charset="0"/>
              </a:rPr>
              <a:t>156 590,3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095744" y="6553128"/>
            <a:ext cx="521208" cy="192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2" name="Прямоугольник 21"/>
          <p:cNvSpPr/>
          <p:nvPr/>
        </p:nvSpPr>
        <p:spPr>
          <a:xfrm>
            <a:off x="8801100" y="6553128"/>
            <a:ext cx="521208" cy="192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3" name="Прямоугольник 22"/>
          <p:cNvSpPr/>
          <p:nvPr/>
        </p:nvSpPr>
        <p:spPr>
          <a:xfrm>
            <a:off x="7687818" y="6553128"/>
            <a:ext cx="1042416" cy="192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Доходы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9393174" y="6553128"/>
            <a:ext cx="1566926" cy="192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Расходы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0811216" y="2027930"/>
            <a:ext cx="11031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ru-RU" sz="1400" dirty="0" smtClean="0"/>
              <a:t>тыс. рублей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8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1"/>
          <p:cNvSpPr txBox="1">
            <a:spLocks noChangeArrowheads="1"/>
          </p:cNvSpPr>
          <p:nvPr/>
        </p:nvSpPr>
        <p:spPr bwMode="auto">
          <a:xfrm>
            <a:off x="3699167" y="37741"/>
            <a:ext cx="50177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2800" b="1" dirty="0" smtClean="0">
                <a:solidFill>
                  <a:schemeClr val="tx2"/>
                </a:solidFill>
              </a:rPr>
              <a:t>Закрепление налогов и сборов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5043" y="509609"/>
            <a:ext cx="11661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Каждый уровень бюджета наделен собственными, </a:t>
            </a:r>
            <a:r>
              <a:rPr lang="ru-RU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законодательно закрепленными доходными источниками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369" y="911036"/>
            <a:ext cx="5453757" cy="686456"/>
          </a:xfrm>
          <a:prstGeom prst="roundRect">
            <a:avLst>
              <a:gd name="adj" fmla="val 8320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Наименование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0415" y="1608592"/>
            <a:ext cx="5453757" cy="666680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latin typeface="Calibri" panose="020F0502020204030204" pitchFamily="34" charset="0"/>
              </a:rPr>
              <a:t>Налог на доходы физических лиц</a:t>
            </a:r>
            <a:endParaRPr lang="ru-RU" sz="16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25126" y="917166"/>
            <a:ext cx="3369493" cy="666586"/>
          </a:xfrm>
          <a:prstGeom prst="roundRect">
            <a:avLst>
              <a:gd name="adj" fmla="val 4041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</a:rPr>
              <a:t>Бюджет района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25126" y="1601722"/>
            <a:ext cx="3370375" cy="666680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5% - от городских поселений; 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11</a:t>
            </a: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 - от сельских поселений; 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54,7905% </a:t>
            </a: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- дополнительный норматив из бюджета Республики Татарстан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0415" y="2277484"/>
            <a:ext cx="5453757" cy="389421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latin typeface="Calibri" panose="020F0502020204030204" pitchFamily="34" charset="0"/>
              </a:rPr>
              <a:t>Единый налог на вмененный доход </a:t>
            </a:r>
            <a:endParaRPr lang="ru-RU" sz="16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525126" y="2270614"/>
            <a:ext cx="3370375" cy="389421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100%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415" y="2676378"/>
            <a:ext cx="5453757" cy="389421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Упрощенная система налогообложения</a:t>
            </a:r>
            <a:endParaRPr lang="ru-RU" sz="16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524172" y="2681909"/>
            <a:ext cx="3370375" cy="389421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30%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0415" y="3071330"/>
            <a:ext cx="5453757" cy="389421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Единый сельскохозяйственный налог </a:t>
            </a:r>
            <a:endParaRPr lang="ru-RU" sz="16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525126" y="3064460"/>
            <a:ext cx="3370375" cy="389421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50%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0415" y="3461252"/>
            <a:ext cx="5453757" cy="389421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Налог на имущество физических лиц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525126" y="3454382"/>
            <a:ext cx="3370375" cy="389421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895424" y="919495"/>
            <a:ext cx="1041894" cy="661051"/>
          </a:xfrm>
          <a:prstGeom prst="roundRect">
            <a:avLst>
              <a:gd name="adj" fmla="val 4041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</a:rPr>
              <a:t>Бюджет города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938099" y="921824"/>
            <a:ext cx="2213114" cy="651578"/>
          </a:xfrm>
          <a:prstGeom prst="roundRect">
            <a:avLst>
              <a:gd name="adj" fmla="val 4041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</a:rPr>
              <a:t>Бюджет сельских поселений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0415" y="3852884"/>
            <a:ext cx="5453757" cy="389421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Земельный налог 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896455" y="1604051"/>
            <a:ext cx="1041894" cy="666680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10%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938099" y="1608592"/>
            <a:ext cx="2213114" cy="666680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dirty="0">
                <a:latin typeface="Calibri" panose="020F0502020204030204" pitchFamily="34" charset="0"/>
              </a:rPr>
              <a:t>4%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525126" y="3846014"/>
            <a:ext cx="3370375" cy="389421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0415" y="4244518"/>
            <a:ext cx="5453757" cy="51311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Налог , взимаемый в связи с применением патентной системы налогообложения 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525126" y="4237648"/>
            <a:ext cx="3370375" cy="51311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100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896455" y="2272943"/>
            <a:ext cx="1041894" cy="389421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938099" y="2277484"/>
            <a:ext cx="2213114" cy="389421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200" dirty="0">
              <a:latin typeface="Calibri" panose="020F0502020204030204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0415" y="4766034"/>
            <a:ext cx="5453757" cy="492394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Госпошлина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525126" y="4759164"/>
            <a:ext cx="3370375" cy="492394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за совершение юридических значимых действий и выдачу документов – 100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896455" y="2671837"/>
            <a:ext cx="1041894" cy="389421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938099" y="2676378"/>
            <a:ext cx="2213114" cy="389421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200" dirty="0">
              <a:latin typeface="Calibri" panose="020F0502020204030204" pitchFamily="34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70415" y="5266674"/>
            <a:ext cx="5453757" cy="491525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Налог на добычу общераспространенных полезных ископаемых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5525126" y="5259804"/>
            <a:ext cx="3370375" cy="491525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100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896455" y="3066789"/>
            <a:ext cx="1041894" cy="389421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50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938099" y="3071330"/>
            <a:ext cx="2213114" cy="389421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50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70415" y="5766514"/>
            <a:ext cx="5453757" cy="367959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Акцизы на нефтепродукты 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5525126" y="5759644"/>
            <a:ext cx="3370375" cy="367959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2,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1726%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896455" y="3456711"/>
            <a:ext cx="1041894" cy="389421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100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9938099" y="3461252"/>
            <a:ext cx="2213114" cy="389421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100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70415" y="6142789"/>
            <a:ext cx="5453757" cy="515328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Аренда и продажа земельных участков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5525126" y="6135919"/>
            <a:ext cx="3370375" cy="515328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50% - от городских поселений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100% от сельских поселений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896455" y="3848343"/>
            <a:ext cx="1041894" cy="389421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100%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9938099" y="3852884"/>
            <a:ext cx="2213114" cy="389421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100%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8896455" y="4239977"/>
            <a:ext cx="1041894" cy="51311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9938099" y="4244518"/>
            <a:ext cx="2213114" cy="51311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8896455" y="5761973"/>
            <a:ext cx="1041894" cy="367959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9938099" y="5766514"/>
            <a:ext cx="2213114" cy="367959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8896455" y="4761493"/>
            <a:ext cx="1041894" cy="492394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9938099" y="4766034"/>
            <a:ext cx="2213114" cy="492394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dirty="0">
                <a:latin typeface="Calibri" panose="020F0502020204030204" pitchFamily="34" charset="0"/>
              </a:rPr>
              <a:t>з</a:t>
            </a:r>
            <a:r>
              <a:rPr lang="ru-RU" sz="1200" smtClean="0">
                <a:latin typeface="Calibri" panose="020F0502020204030204" pitchFamily="34" charset="0"/>
              </a:rPr>
              <a:t>а </a:t>
            </a:r>
            <a:r>
              <a:rPr lang="ru-RU" sz="1200" dirty="0">
                <a:latin typeface="Calibri" panose="020F0502020204030204" pitchFamily="34" charset="0"/>
              </a:rPr>
              <a:t>совершение нотариальных действий – 100%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8896455" y="5262133"/>
            <a:ext cx="1041894" cy="491525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9938099" y="5266674"/>
            <a:ext cx="2213114" cy="491525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8896455" y="6138248"/>
            <a:ext cx="1041894" cy="515328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50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9938099" y="6142789"/>
            <a:ext cx="2213114" cy="515328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86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1"/>
          <p:cNvSpPr txBox="1">
            <a:spLocks noChangeArrowheads="1"/>
          </p:cNvSpPr>
          <p:nvPr/>
        </p:nvSpPr>
        <p:spPr bwMode="auto">
          <a:xfrm>
            <a:off x="3727467" y="254224"/>
            <a:ext cx="47370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800" b="1" dirty="0">
                <a:solidFill>
                  <a:schemeClr val="tx2"/>
                </a:solidFill>
              </a:rPr>
              <a:t>Безвозмездные поступления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120597" y="874643"/>
            <a:ext cx="9918464" cy="136252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Межбюджетные трансферты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 - 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06775372"/>
              </p:ext>
            </p:extLst>
          </p:nvPr>
        </p:nvGraphicFramePr>
        <p:xfrm>
          <a:off x="903356" y="2544417"/>
          <a:ext cx="10385288" cy="4048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581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БЮДЖЕТА 2016 публичные слушания</Template>
  <TotalTime>3904</TotalTime>
  <Words>2989</Words>
  <Application>Microsoft Office PowerPoint</Application>
  <PresentationFormat>Широкоэкранный</PresentationFormat>
  <Paragraphs>989</Paragraphs>
  <Slides>29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44" baseType="lpstr">
      <vt:lpstr>Arial</vt:lpstr>
      <vt:lpstr>Calibri</vt:lpstr>
      <vt:lpstr>Cambria</vt:lpstr>
      <vt:lpstr>Candara</vt:lpstr>
      <vt:lpstr>Franklin Gothic Book</vt:lpstr>
      <vt:lpstr>Franklin Gothic Medium</vt:lpstr>
      <vt:lpstr>Segoe UI Symbol</vt:lpstr>
      <vt:lpstr>Symbol</vt:lpstr>
      <vt:lpstr>Times New Roman</vt:lpstr>
      <vt:lpstr>Wingdings 2</vt:lpstr>
      <vt:lpstr>Волна</vt:lpstr>
      <vt:lpstr>1_Волна</vt:lpstr>
      <vt:lpstr>2_Волна</vt:lpstr>
      <vt:lpstr>Трек</vt:lpstr>
      <vt:lpstr>Диаграмма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azna-admin-to</dc:creator>
  <cp:lastModifiedBy>azna-admin-to</cp:lastModifiedBy>
  <cp:revision>297</cp:revision>
  <cp:lastPrinted>2023-01-16T08:49:07Z</cp:lastPrinted>
  <dcterms:created xsi:type="dcterms:W3CDTF">2017-01-19T11:20:56Z</dcterms:created>
  <dcterms:modified xsi:type="dcterms:W3CDTF">2023-01-16T12:06:21Z</dcterms:modified>
</cp:coreProperties>
</file>