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40"/>
  </p:notesMasterIdLst>
  <p:sldIdLst>
    <p:sldId id="278" r:id="rId5"/>
    <p:sldId id="335" r:id="rId6"/>
    <p:sldId id="336" r:id="rId7"/>
    <p:sldId id="296" r:id="rId8"/>
    <p:sldId id="297" r:id="rId9"/>
    <p:sldId id="298" r:id="rId10"/>
    <p:sldId id="279" r:id="rId11"/>
    <p:sldId id="341" r:id="rId12"/>
    <p:sldId id="342" r:id="rId13"/>
    <p:sldId id="283" r:id="rId14"/>
    <p:sldId id="295" r:id="rId15"/>
    <p:sldId id="288" r:id="rId16"/>
    <p:sldId id="292" r:id="rId17"/>
    <p:sldId id="339" r:id="rId18"/>
    <p:sldId id="340" r:id="rId19"/>
    <p:sldId id="299" r:id="rId20"/>
    <p:sldId id="343" r:id="rId21"/>
    <p:sldId id="369" r:id="rId22"/>
    <p:sldId id="345" r:id="rId23"/>
    <p:sldId id="346" r:id="rId24"/>
    <p:sldId id="347" r:id="rId25"/>
    <p:sldId id="348" r:id="rId26"/>
    <p:sldId id="349" r:id="rId27"/>
    <p:sldId id="350" r:id="rId28"/>
    <p:sldId id="361" r:id="rId29"/>
    <p:sldId id="352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291" r:id="rId38"/>
    <p:sldId id="370" r:id="rId3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  <a:srgbClr val="D0D3EB"/>
    <a:srgbClr val="FFB37A"/>
    <a:srgbClr val="4E67C8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94356" autoAdjust="0"/>
  </p:normalViewPr>
  <p:slideViewPr>
    <p:cSldViewPr snapToGrid="0" showGuides="1">
      <p:cViewPr varScale="1">
        <p:scale>
          <a:sx n="113" d="100"/>
          <a:sy n="113" d="100"/>
        </p:scale>
        <p:origin x="18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51-4B4E-9324-2722307AB6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51-4B4E-9324-2722307AB6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51-4B4E-9324-2722307AB619}"/>
              </c:ext>
            </c:extLst>
          </c:dPt>
          <c:dLbls>
            <c:dLbl>
              <c:idx val="0"/>
              <c:layout>
                <c:manualLayout>
                  <c:x val="-1.1453113298886444E-3"/>
                  <c:y val="0.11028917283120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51-4B4E-9324-2722307AB6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828612366043735E-4"/>
                  <c:y val="0.1075991930060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E51-4B4E-9324-2722307AB6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755712127531206E-3"/>
                  <c:y val="0.12642905178211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51-4B4E-9324-2722307AB6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06226597771608E-3"/>
                  <c:y val="0.11566913248150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51-4B4E-9324-2722307AB619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2223.6</c:v>
                </c:pt>
                <c:pt idx="1">
                  <c:v>2474.5</c:v>
                </c:pt>
                <c:pt idx="2">
                  <c:v>2496.5</c:v>
                </c:pt>
                <c:pt idx="3">
                  <c:v>2512.3000000000002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E51-4B4E-9324-2722307AB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6"/>
        <c:shape val="box"/>
        <c:axId val="357932880"/>
        <c:axId val="357935120"/>
        <c:axId val="0"/>
      </c:bar3DChart>
      <c:catAx>
        <c:axId val="35793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935120"/>
        <c:crosses val="autoZero"/>
        <c:auto val="1"/>
        <c:lblAlgn val="ctr"/>
        <c:lblOffset val="100"/>
        <c:noMultiLvlLbl val="0"/>
      </c:catAx>
      <c:valAx>
        <c:axId val="35793512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57932880"/>
        <c:crosses val="autoZero"/>
        <c:crossBetween val="between"/>
      </c:valAx>
      <c:spPr>
        <a:noFill/>
        <a:ln w="2537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842462877484E-2"/>
          <c:y val="0.10005686839907565"/>
          <c:w val="0.97480315074245028"/>
          <c:h val="0.899943131600924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>
                  <c:v>1567.8</c:v>
                </c:pt>
                <c:pt idx="1">
                  <c:v>1713.1</c:v>
                </c:pt>
                <c:pt idx="2">
                  <c:v>1722.5</c:v>
                </c:pt>
                <c:pt idx="3">
                  <c:v>1739.2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26-4256-A864-000CD4829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931760"/>
        <c:axId val="357931200"/>
      </c:lineChart>
      <c:catAx>
        <c:axId val="35793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57931200"/>
        <c:crosses val="autoZero"/>
        <c:auto val="1"/>
        <c:lblAlgn val="ctr"/>
        <c:lblOffset val="100"/>
        <c:noMultiLvlLbl val="0"/>
      </c:catAx>
      <c:valAx>
        <c:axId val="35793120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57931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C1D7-CBAD-41EE-B99B-E15A5B32DFCA}" type="presOf" srcId="{67C7744D-F836-439D-91A5-1D81A2E1704D}" destId="{CA99139A-4EAB-4B57-BC26-79E8E6CBF799}" srcOrd="0" destOrd="0" presId="urn:microsoft.com/office/officeart/2005/8/layout/hList6"/>
    <dgm:cxn modelId="{32073E24-F8A1-480A-9823-F34EFB775372}" type="presOf" srcId="{7B6CAEFA-3528-48B9-9902-08F0A062BD4F}" destId="{6EE0C736-319D-4155-B3CC-DB160B1B3EE1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D52C1187-1426-487E-8240-D089D21803BC}" type="presOf" srcId="{AFE1F283-94EA-4454-B022-26D31AC9622F}" destId="{18EB1483-3729-428B-9B16-664868120BEA}" srcOrd="0" destOrd="0" presId="urn:microsoft.com/office/officeart/2005/8/layout/hList6"/>
    <dgm:cxn modelId="{1EF89846-3905-4AF2-86C0-5822DF04225F}" type="presOf" srcId="{8DB25C4B-1BAA-42B9-B3FF-E35F9F0E1582}" destId="{5A1DE6D5-C40A-46BA-9C58-60AEC490E658}" srcOrd="0" destOrd="0" presId="urn:microsoft.com/office/officeart/2005/8/layout/hList6"/>
    <dgm:cxn modelId="{041C8FB3-DF4F-47D3-A5C1-1B885BFAE5C9}" type="presParOf" srcId="{CA99139A-4EAB-4B57-BC26-79E8E6CBF799}" destId="{5A1DE6D5-C40A-46BA-9C58-60AEC490E658}" srcOrd="0" destOrd="0" presId="urn:microsoft.com/office/officeart/2005/8/layout/hList6"/>
    <dgm:cxn modelId="{D44F890F-9299-4AF5-B2BC-588EC522DF68}" type="presParOf" srcId="{CA99139A-4EAB-4B57-BC26-79E8E6CBF799}" destId="{9C248FA2-7F3B-42DC-B7B9-571E34DC36CA}" srcOrd="1" destOrd="0" presId="urn:microsoft.com/office/officeart/2005/8/layout/hList6"/>
    <dgm:cxn modelId="{CB758DD4-60EC-4BFA-BA12-5D3690E61487}" type="presParOf" srcId="{CA99139A-4EAB-4B57-BC26-79E8E6CBF799}" destId="{6EE0C736-319D-4155-B3CC-DB160B1B3EE1}" srcOrd="2" destOrd="0" presId="urn:microsoft.com/office/officeart/2005/8/layout/hList6"/>
    <dgm:cxn modelId="{DB76BAB8-7F48-4380-848D-1494F2AB454B}" type="presParOf" srcId="{CA99139A-4EAB-4B57-BC26-79E8E6CBF799}" destId="{CE86B043-D67A-4CEF-86A9-AAB2B53A8E3C}" srcOrd="3" destOrd="0" presId="urn:microsoft.com/office/officeart/2005/8/layout/hList6"/>
    <dgm:cxn modelId="{BFC73DBD-175C-4840-BD6B-5594E411A566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Субсидии</a:t>
          </a:r>
        </a:p>
        <a:p>
          <a:r>
            <a:rPr lang="ru-RU" sz="2400" b="0" dirty="0" smtClean="0">
              <a:solidFill>
                <a:schemeClr val="tx1"/>
              </a:solidFill>
            </a:rPr>
            <a:t>672,5 млн. рублей</a:t>
          </a:r>
          <a:endParaRPr lang="ru-RU" sz="2400" b="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дошкольное,      общее образование</a:t>
          </a:r>
        </a:p>
        <a:p>
          <a:r>
            <a:rPr lang="ru-RU" sz="2000" dirty="0" smtClean="0"/>
            <a:t>632,0 млн</a:t>
          </a:r>
          <a:r>
            <a:rPr lang="ru-RU" sz="1800" dirty="0" smtClean="0"/>
            <a:t>. рублей</a:t>
          </a:r>
          <a:endParaRPr lang="ru-RU" sz="18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летний отдых</a:t>
          </a:r>
        </a:p>
        <a:p>
          <a:r>
            <a:rPr lang="ru-RU" sz="2000" dirty="0" smtClean="0"/>
            <a:t>18,5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горячее питание</a:t>
          </a:r>
        </a:p>
        <a:p>
          <a:r>
            <a:rPr lang="ru-RU" sz="2000" dirty="0" smtClean="0"/>
            <a:t>22,0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1130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5553518-73F7-4A2E-BA5F-B9D24EA728AA}" type="presOf" srcId="{BB804191-F5EB-4887-82FF-548F8B340216}" destId="{6DE2B208-083F-4142-93AF-9C38DAE3F183}" srcOrd="1" destOrd="0" presId="urn:microsoft.com/office/officeart/2005/8/layout/hierarchy3"/>
    <dgm:cxn modelId="{242A5A48-F4FE-4295-B6FD-0F75F9C91893}" type="presOf" srcId="{28294BC9-473D-47DE-A8D1-1A43C6BF3800}" destId="{5F383698-AEF1-481E-AE58-8190942F0D0B}" srcOrd="0" destOrd="0" presId="urn:microsoft.com/office/officeart/2005/8/layout/hierarchy3"/>
    <dgm:cxn modelId="{421AAD22-C7A0-4554-A249-63F48C5F3163}" type="presOf" srcId="{69ADC443-71B5-4B72-A354-71D51EA84A31}" destId="{38D2DE55-2EE9-47D0-9E67-AAEBEA3C5F57}" srcOrd="0" destOrd="0" presId="urn:microsoft.com/office/officeart/2005/8/layout/hierarchy3"/>
    <dgm:cxn modelId="{7A5F8F49-94D7-447F-9E61-D430886D1E44}" type="presOf" srcId="{6C7BE137-9586-489C-9853-34FFF1C801BE}" destId="{6A884BB6-BE9D-4F0D-B6A2-82D73CE46137}" srcOrd="0" destOrd="0" presId="urn:microsoft.com/office/officeart/2005/8/layout/hierarchy3"/>
    <dgm:cxn modelId="{47713DBA-6A5F-4786-8A42-81761C06E3DD}" type="presOf" srcId="{DC479414-FBAA-47AB-80D3-9377B730F76D}" destId="{51DAEC3C-1DCC-4395-BB61-10DA4959036F}" srcOrd="0" destOrd="0" presId="urn:microsoft.com/office/officeart/2005/8/layout/hierarchy3"/>
    <dgm:cxn modelId="{F7738594-FC3B-44D5-A100-0C58977F2D89}" type="presOf" srcId="{37E77C35-4FE6-4EE3-BEC9-EA79E2A2CC0D}" destId="{50A99F49-45C6-44F3-BA71-8BF86E22DB07}" srcOrd="0" destOrd="0" presId="urn:microsoft.com/office/officeart/2005/8/layout/hierarchy3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61EBF5B0-3F00-4A47-A3D4-EE34943EB5C6}" type="presOf" srcId="{ACCD3254-C6BE-471F-B0AA-249C2BF9CAC0}" destId="{287D2242-4A4A-4569-9D87-56E3E3CC85EA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0885B723-CBC3-4324-9C9F-48FD05D9629D}" type="presOf" srcId="{DA5B61F1-8B1C-4DA0-859B-D1014C6EB8CF}" destId="{A4D2B395-1989-4A00-B6A3-AAD101582737}" srcOrd="0" destOrd="0" presId="urn:microsoft.com/office/officeart/2005/8/layout/hierarchy3"/>
    <dgm:cxn modelId="{0F9585A4-4F3E-436E-BEAF-440F1B696F16}" type="presOf" srcId="{BB804191-F5EB-4887-82FF-548F8B340216}" destId="{ABC4114B-B9FD-4DE8-ABD7-FA15EDC49318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17C83041-B24C-4825-8B63-0EC1CA2D7D9B}" type="presParOf" srcId="{5F383698-AEF1-481E-AE58-8190942F0D0B}" destId="{39162F7E-16C5-4680-BAB9-332521D5AE49}" srcOrd="0" destOrd="0" presId="urn:microsoft.com/office/officeart/2005/8/layout/hierarchy3"/>
    <dgm:cxn modelId="{37AF1877-1879-4F28-8555-AB55A3F50D2A}" type="presParOf" srcId="{39162F7E-16C5-4680-BAB9-332521D5AE49}" destId="{1425CDDC-CD31-49AA-9E3B-BA5E6AB5715E}" srcOrd="0" destOrd="0" presId="urn:microsoft.com/office/officeart/2005/8/layout/hierarchy3"/>
    <dgm:cxn modelId="{5699A809-FF0E-49B0-A9B1-AFF64E364F73}" type="presParOf" srcId="{1425CDDC-CD31-49AA-9E3B-BA5E6AB5715E}" destId="{ABC4114B-B9FD-4DE8-ABD7-FA15EDC49318}" srcOrd="0" destOrd="0" presId="urn:microsoft.com/office/officeart/2005/8/layout/hierarchy3"/>
    <dgm:cxn modelId="{0B2C09A0-FD67-493E-8F5E-68C78D6D64BC}" type="presParOf" srcId="{1425CDDC-CD31-49AA-9E3B-BA5E6AB5715E}" destId="{6DE2B208-083F-4142-93AF-9C38DAE3F183}" srcOrd="1" destOrd="0" presId="urn:microsoft.com/office/officeart/2005/8/layout/hierarchy3"/>
    <dgm:cxn modelId="{782971C4-D97E-43F8-AD27-CA0953D04C7C}" type="presParOf" srcId="{39162F7E-16C5-4680-BAB9-332521D5AE49}" destId="{8EAD912F-3FCB-4830-918C-8084CFDF8148}" srcOrd="1" destOrd="0" presId="urn:microsoft.com/office/officeart/2005/8/layout/hierarchy3"/>
    <dgm:cxn modelId="{D6E704A6-33C7-4BE4-8877-DFF69DCE6F3E}" type="presParOf" srcId="{8EAD912F-3FCB-4830-918C-8084CFDF8148}" destId="{A4D2B395-1989-4A00-B6A3-AAD101582737}" srcOrd="0" destOrd="0" presId="urn:microsoft.com/office/officeart/2005/8/layout/hierarchy3"/>
    <dgm:cxn modelId="{BB27D7B5-8F1F-4F06-89D4-8126087019BD}" type="presParOf" srcId="{8EAD912F-3FCB-4830-918C-8084CFDF8148}" destId="{50A99F49-45C6-44F3-BA71-8BF86E22DB07}" srcOrd="1" destOrd="0" presId="urn:microsoft.com/office/officeart/2005/8/layout/hierarchy3"/>
    <dgm:cxn modelId="{0B2383E9-7F17-4B02-BA55-697289E20637}" type="presParOf" srcId="{8EAD912F-3FCB-4830-918C-8084CFDF8148}" destId="{51DAEC3C-1DCC-4395-BB61-10DA4959036F}" srcOrd="2" destOrd="0" presId="urn:microsoft.com/office/officeart/2005/8/layout/hierarchy3"/>
    <dgm:cxn modelId="{E7B2663D-5370-442F-A9F4-978942B12B7E}" type="presParOf" srcId="{8EAD912F-3FCB-4830-918C-8084CFDF8148}" destId="{38D2DE55-2EE9-47D0-9E67-AAEBEA3C5F57}" srcOrd="3" destOrd="0" presId="urn:microsoft.com/office/officeart/2005/8/layout/hierarchy3"/>
    <dgm:cxn modelId="{7EC1B019-14D2-4D8D-955E-30AC29C9F126}" type="presParOf" srcId="{8EAD912F-3FCB-4830-918C-8084CFDF8148}" destId="{6A884BB6-BE9D-4F0D-B6A2-82D73CE46137}" srcOrd="4" destOrd="0" presId="urn:microsoft.com/office/officeart/2005/8/layout/hierarchy3"/>
    <dgm:cxn modelId="{20377574-C0C7-4159-A6B8-45630B6D0F3A}" type="presParOf" srcId="{8EAD912F-3FCB-4830-918C-8084CFDF8148}" destId="{287D2242-4A4A-4569-9D87-56E3E3CC85E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Субвенции</a:t>
          </a:r>
        </a:p>
        <a:p>
          <a:r>
            <a:rPr lang="ru-RU" sz="2400" dirty="0" smtClean="0">
              <a:solidFill>
                <a:schemeClr val="tx1"/>
              </a:solidFill>
            </a:rPr>
            <a:t>595,0 млн. рублей</a:t>
          </a:r>
          <a:endParaRPr lang="ru-RU" sz="240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000" dirty="0" smtClean="0"/>
            <a:t>на дошкольное образование</a:t>
          </a:r>
        </a:p>
        <a:p>
          <a:pPr>
            <a:lnSpc>
              <a:spcPct val="80000"/>
            </a:lnSpc>
          </a:pPr>
          <a:r>
            <a:rPr lang="ru-RU" sz="2000" dirty="0" smtClean="0"/>
            <a:t>170,2 млн. рублей</a:t>
          </a:r>
          <a:endParaRPr lang="ru-RU" sz="20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общее образование</a:t>
          </a:r>
        </a:p>
        <a:p>
          <a:r>
            <a:rPr lang="ru-RU" sz="2000" dirty="0" smtClean="0"/>
            <a:t>382,0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методическое и информационно-технологическое обеспечение учреждений</a:t>
          </a:r>
        </a:p>
        <a:p>
          <a:r>
            <a:rPr lang="ru-RU" sz="2000" dirty="0" smtClean="0"/>
            <a:t>10,2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21C4318E-9A4D-49BB-A6FB-468764CA8D4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ежемесячное вознаграждение </a:t>
          </a:r>
          <a:r>
            <a:rPr lang="ru-RU" sz="1900" dirty="0" err="1" smtClean="0"/>
            <a:t>педработникам</a:t>
          </a:r>
          <a:r>
            <a:rPr lang="ru-RU" sz="1900" dirty="0" smtClean="0"/>
            <a:t> за классное руководство</a:t>
          </a:r>
        </a:p>
        <a:p>
          <a:pPr>
            <a:spcAft>
              <a:spcPts val="600"/>
            </a:spcAft>
          </a:pPr>
          <a:r>
            <a:rPr lang="ru-RU" sz="1900" dirty="0" smtClean="0"/>
            <a:t>32,6 млн. рублей</a:t>
          </a:r>
          <a:endParaRPr lang="ru-RU" sz="1900" dirty="0"/>
        </a:p>
      </dgm:t>
    </dgm:pt>
    <dgm:pt modelId="{217066F3-4D9B-475A-B736-3BA2089954A9}" type="parTrans" cxnId="{3987AF17-2CFD-4167-9F3D-D10461AF097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C990B04D-54D9-41B0-937C-4624FCC685FB}" type="sibTrans" cxnId="{3987AF17-2CFD-4167-9F3D-D10461AF0978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22725" custScaleY="92011" custLinFactNeighborY="1269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4" custScaleX="284425" custScaleY="753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4" custScaleX="284425" custScaleY="818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4" custScaleX="284425" custScaleY="12028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3F4B31-F7B0-4BCD-BE68-D00F28EF89E8}" type="pres">
      <dgm:prSet presAssocID="{217066F3-4D9B-475A-B736-3BA2089954A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3E8A867-FBFD-4B54-845B-248A6CD881C8}" type="pres">
      <dgm:prSet presAssocID="{21C4318E-9A4D-49BB-A6FB-468764CA8D48}" presName="childText" presStyleLbl="bgAcc1" presStyleIdx="3" presStyleCnt="4" custScaleX="284425" custScaleY="971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987AF17-2CFD-4167-9F3D-D10461AF0978}" srcId="{BB804191-F5EB-4887-82FF-548F8B340216}" destId="{21C4318E-9A4D-49BB-A6FB-468764CA8D48}" srcOrd="3" destOrd="0" parTransId="{217066F3-4D9B-475A-B736-3BA2089954A9}" sibTransId="{C990B04D-54D9-41B0-937C-4624FCC685FB}"/>
    <dgm:cxn modelId="{EBBBD3ED-BCCE-4F15-8758-9F2737E5BA35}" type="presOf" srcId="{DA5B61F1-8B1C-4DA0-859B-D1014C6EB8CF}" destId="{A4D2B395-1989-4A00-B6A3-AAD101582737}" srcOrd="0" destOrd="0" presId="urn:microsoft.com/office/officeart/2005/8/layout/hierarchy3"/>
    <dgm:cxn modelId="{A204A1BF-1737-440B-80B5-B2715034510F}" type="presOf" srcId="{6C7BE137-9586-489C-9853-34FFF1C801BE}" destId="{6A884BB6-BE9D-4F0D-B6A2-82D73CE46137}" srcOrd="0" destOrd="0" presId="urn:microsoft.com/office/officeart/2005/8/layout/hierarchy3"/>
    <dgm:cxn modelId="{A00A80B3-5C9C-4B55-BED0-94DEF73B36EB}" type="presOf" srcId="{37E77C35-4FE6-4EE3-BEC9-EA79E2A2CC0D}" destId="{50A99F49-45C6-44F3-BA71-8BF86E22DB07}" srcOrd="0" destOrd="0" presId="urn:microsoft.com/office/officeart/2005/8/layout/hierarchy3"/>
    <dgm:cxn modelId="{773AF711-4500-4360-902D-C14F5A6DC620}" type="presOf" srcId="{21C4318E-9A4D-49BB-A6FB-468764CA8D48}" destId="{63E8A867-FBFD-4B54-845B-248A6CD881C8}" srcOrd="0" destOrd="0" presId="urn:microsoft.com/office/officeart/2005/8/layout/hierarchy3"/>
    <dgm:cxn modelId="{1A622475-E519-49A2-96FC-F534D659184C}" type="presOf" srcId="{28294BC9-473D-47DE-A8D1-1A43C6BF3800}" destId="{5F383698-AEF1-481E-AE58-8190942F0D0B}" srcOrd="0" destOrd="0" presId="urn:microsoft.com/office/officeart/2005/8/layout/hierarchy3"/>
    <dgm:cxn modelId="{3275552D-9B5C-4BE5-A642-871CC598ED0B}" type="presOf" srcId="{BB804191-F5EB-4887-82FF-548F8B340216}" destId="{6DE2B208-083F-4142-93AF-9C38DAE3F183}" srcOrd="1" destOrd="0" presId="urn:microsoft.com/office/officeart/2005/8/layout/hierarchy3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9D549B39-F4D7-48FC-8A0A-C6B1076FA3B4}" type="presOf" srcId="{217066F3-4D9B-475A-B736-3BA2089954A9}" destId="{8F3F4B31-F7B0-4BCD-BE68-D00F28EF89E8}" srcOrd="0" destOrd="0" presId="urn:microsoft.com/office/officeart/2005/8/layout/hierarchy3"/>
    <dgm:cxn modelId="{9780D3CC-A7D2-4A9C-ABCE-EBC90F80C66D}" type="presOf" srcId="{BB804191-F5EB-4887-82FF-548F8B340216}" destId="{ABC4114B-B9FD-4DE8-ABD7-FA15EDC49318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4D6AAD12-169E-4CC2-AC5D-7035345BC613}" type="presOf" srcId="{69ADC443-71B5-4B72-A354-71D51EA84A31}" destId="{38D2DE55-2EE9-47D0-9E67-AAEBEA3C5F57}" srcOrd="0" destOrd="0" presId="urn:microsoft.com/office/officeart/2005/8/layout/hierarchy3"/>
    <dgm:cxn modelId="{37F33286-5EDA-4533-9384-6B287094E976}" type="presOf" srcId="{ACCD3254-C6BE-471F-B0AA-249C2BF9CAC0}" destId="{287D2242-4A4A-4569-9D87-56E3E3CC85EA}" srcOrd="0" destOrd="0" presId="urn:microsoft.com/office/officeart/2005/8/layout/hierarchy3"/>
    <dgm:cxn modelId="{6A984408-C9F3-4148-967D-C85450F6B01E}" type="presOf" srcId="{DC479414-FBAA-47AB-80D3-9377B730F76D}" destId="{51DAEC3C-1DCC-4395-BB61-10DA4959036F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DC9181E7-45C1-4DEB-905E-5C3C5A8356B4}" type="presParOf" srcId="{5F383698-AEF1-481E-AE58-8190942F0D0B}" destId="{39162F7E-16C5-4680-BAB9-332521D5AE49}" srcOrd="0" destOrd="0" presId="urn:microsoft.com/office/officeart/2005/8/layout/hierarchy3"/>
    <dgm:cxn modelId="{2016BBFB-AED2-4305-ACB1-86DE4D959685}" type="presParOf" srcId="{39162F7E-16C5-4680-BAB9-332521D5AE49}" destId="{1425CDDC-CD31-49AA-9E3B-BA5E6AB5715E}" srcOrd="0" destOrd="0" presId="urn:microsoft.com/office/officeart/2005/8/layout/hierarchy3"/>
    <dgm:cxn modelId="{8C5EA93D-9656-48A8-B090-2FB4DA3B719F}" type="presParOf" srcId="{1425CDDC-CD31-49AA-9E3B-BA5E6AB5715E}" destId="{ABC4114B-B9FD-4DE8-ABD7-FA15EDC49318}" srcOrd="0" destOrd="0" presId="urn:microsoft.com/office/officeart/2005/8/layout/hierarchy3"/>
    <dgm:cxn modelId="{601B8D6A-131C-4CC5-83B4-B9BD99187DB6}" type="presParOf" srcId="{1425CDDC-CD31-49AA-9E3B-BA5E6AB5715E}" destId="{6DE2B208-083F-4142-93AF-9C38DAE3F183}" srcOrd="1" destOrd="0" presId="urn:microsoft.com/office/officeart/2005/8/layout/hierarchy3"/>
    <dgm:cxn modelId="{E9B6F45C-4A86-4A1F-B636-DE017343AA54}" type="presParOf" srcId="{39162F7E-16C5-4680-BAB9-332521D5AE49}" destId="{8EAD912F-3FCB-4830-918C-8084CFDF8148}" srcOrd="1" destOrd="0" presId="urn:microsoft.com/office/officeart/2005/8/layout/hierarchy3"/>
    <dgm:cxn modelId="{96DFBDDC-EA1A-4626-B077-6A470A20DF13}" type="presParOf" srcId="{8EAD912F-3FCB-4830-918C-8084CFDF8148}" destId="{A4D2B395-1989-4A00-B6A3-AAD101582737}" srcOrd="0" destOrd="0" presId="urn:microsoft.com/office/officeart/2005/8/layout/hierarchy3"/>
    <dgm:cxn modelId="{4F0DEC54-2198-4334-AC2F-55D9F08CA1C7}" type="presParOf" srcId="{8EAD912F-3FCB-4830-918C-8084CFDF8148}" destId="{50A99F49-45C6-44F3-BA71-8BF86E22DB07}" srcOrd="1" destOrd="0" presId="urn:microsoft.com/office/officeart/2005/8/layout/hierarchy3"/>
    <dgm:cxn modelId="{42B8FF61-0AD9-47ED-9E5A-CD5E0FB66B51}" type="presParOf" srcId="{8EAD912F-3FCB-4830-918C-8084CFDF8148}" destId="{51DAEC3C-1DCC-4395-BB61-10DA4959036F}" srcOrd="2" destOrd="0" presId="urn:microsoft.com/office/officeart/2005/8/layout/hierarchy3"/>
    <dgm:cxn modelId="{5667CD76-4C7D-40E5-B7E6-199133F3ED80}" type="presParOf" srcId="{8EAD912F-3FCB-4830-918C-8084CFDF8148}" destId="{38D2DE55-2EE9-47D0-9E67-AAEBEA3C5F57}" srcOrd="3" destOrd="0" presId="urn:microsoft.com/office/officeart/2005/8/layout/hierarchy3"/>
    <dgm:cxn modelId="{ACBF538A-B8D1-49A3-ABA3-A898771673FF}" type="presParOf" srcId="{8EAD912F-3FCB-4830-918C-8084CFDF8148}" destId="{6A884BB6-BE9D-4F0D-B6A2-82D73CE46137}" srcOrd="4" destOrd="0" presId="urn:microsoft.com/office/officeart/2005/8/layout/hierarchy3"/>
    <dgm:cxn modelId="{F57AFE6D-4C4D-4B07-BFF7-4BA4444EF4C8}" type="presParOf" srcId="{8EAD912F-3FCB-4830-918C-8084CFDF8148}" destId="{287D2242-4A4A-4569-9D87-56E3E3CC85EA}" srcOrd="5" destOrd="0" presId="urn:microsoft.com/office/officeart/2005/8/layout/hierarchy3"/>
    <dgm:cxn modelId="{A195673D-A439-403B-A062-FCD66A1EBF49}" type="presParOf" srcId="{8EAD912F-3FCB-4830-918C-8084CFDF8148}" destId="{8F3F4B31-F7B0-4BCD-BE68-D00F28EF89E8}" srcOrd="6" destOrd="0" presId="urn:microsoft.com/office/officeart/2005/8/layout/hierarchy3"/>
    <dgm:cxn modelId="{6B0F5796-7CC7-499C-92E5-0BAC42A4975D}" type="presParOf" srcId="{8EAD912F-3FCB-4830-918C-8084CFDF8148}" destId="{63E8A867-FBFD-4B54-845B-248A6CD881C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890632-0511-4A87-877F-40726F764BA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7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84F9E4-A082-4ED1-A53D-4D12E8F098CF}" type="slidenum">
              <a:rPr lang="ru-RU" altLang="ru-RU">
                <a:latin typeface="Calibri" panose="020F0502020204030204" pitchFamily="34" charset="0"/>
              </a:rPr>
              <a:pPr/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7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8504B-801B-41E2-AC96-A8536258F970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4ADE3-E3F7-4488-ABEE-3D99E134E73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CF26-6C8D-433D-B400-3D1BF85390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E2FB8A-C6A9-473D-9F16-1BB2D35AA0D8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27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0D51CF-DDF3-4C23-B0C9-60470B60D062}" type="slidenum">
              <a:rPr lang="ru-RU" altLang="ru-RU">
                <a:latin typeface="Calibri" panose="020F0502020204030204" pitchFamily="34" charset="0"/>
              </a:rPr>
              <a:pPr/>
              <a:t>25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4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881A61-96EF-4F34-8603-5DA75F629FCC}" type="slidenum">
              <a:rPr lang="ru-RU" altLang="ru-RU" smtClean="0">
                <a:latin typeface="Calibri" panose="020F0502020204030204" pitchFamily="34" charset="0"/>
              </a:rPr>
              <a:pPr/>
              <a:t>26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4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3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11376025" y="46038"/>
            <a:ext cx="779463" cy="314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1EDEE5-138E-44C9-839E-A9D6A030367E}" type="slidenum">
              <a:rPr lang="ru-RU" altLang="ru-RU" sz="2400" b="1" smtClean="0">
                <a:solidFill>
                  <a:srgbClr val="BFAE96"/>
                </a:solidFill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ru-RU" altLang="ru-RU" sz="2400" b="1" smtClean="0">
              <a:solidFill>
                <a:srgbClr val="BFAE96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20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1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4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740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6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69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4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3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7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20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25" r:id="rId15"/>
    <p:sldLayoutId id="2147483726" r:id="rId16"/>
    <p:sldLayoutId id="214748372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505301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8"/>
          <p:cNvSpPr txBox="1">
            <a:spLocks/>
          </p:cNvSpPr>
          <p:nvPr/>
        </p:nvSpPr>
        <p:spPr>
          <a:xfrm>
            <a:off x="6261123" y="3720387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621367"/>
              </p:ext>
            </p:extLst>
          </p:nvPr>
        </p:nvGraphicFramePr>
        <p:xfrm>
          <a:off x="155300" y="842664"/>
          <a:ext cx="5900764" cy="58476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62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4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8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Валовой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продукт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ценах), 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89 580,0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93 480,0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96 590,0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98,86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100,44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99,54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потребительских   цен, в % к декабрю предыдущего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отгруженной продукции (работ, услуг), тыс.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18 998 614,0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19 587 571,0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20 175 198,0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промышленного производства, % к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продукции сельского  хозяйства,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7 705,2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8 090,5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8 535,4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8832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инвестиций (в основной   капитал) по территории за счет всех источников финансирования,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7 091 768,0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7 432 173,0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7 788,918,0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% к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работ, выполненных по виду деятельности «Строительство»,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1 458 678,0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1 531 612,0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1 599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003,0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337609" y="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социально-экономическая развития бюджета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год и плановый период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2025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2026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годов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55647"/>
              </p:ext>
            </p:extLst>
          </p:nvPr>
        </p:nvGraphicFramePr>
        <p:xfrm>
          <a:off x="6143625" y="840872"/>
          <a:ext cx="5870131" cy="5864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6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 на душу населения, в среднем за месяц, руб.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41 239,0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44 002,0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46 995,0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 населения, в среднем за месяц рублей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816,0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36 082,0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38 536,0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важнейших видов промышленной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Нефть, тыс.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2 773,0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2 261,0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2 817,0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Агропромышленный комплекс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основных видов сельскохозяйственной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Зерно (в виде после доработки),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122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122 000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Мясо (скот и птица в живом весе), 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Молоко,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69 700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69 800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76" y="223628"/>
            <a:ext cx="10239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pc="2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Бюджет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ru-RU" sz="2800" b="1" u="sng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Консолидированный бюджет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650" y="3351212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2 474 518,67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2 496 486,10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2 512 332,52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0350" y="3351213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2 474 518,67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2 496 486,10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2 512 332,52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2024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2025 год</a:t>
            </a:r>
            <a:endParaRPr lang="ru-RU" sz="1400" u="sng" dirty="0">
              <a:latin typeface="Calibri" panose="020F0502020204030204" pitchFamily="34" charset="0"/>
            </a:endParaRP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2026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0" y="2337979"/>
            <a:ext cx="10706100" cy="1013234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Консолидированный бюджет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Азнакаевского муниципального района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Азнакаевского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16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03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6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2 332 455,97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2 349 557,40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2 350 507,22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6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2 332 455,97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2 349 557,40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2 350 507,22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0" y="3351211"/>
            <a:ext cx="3557584" cy="865187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2024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2025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2026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  <a:endParaRPr lang="ru-RU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16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2024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2025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2026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627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206 706,5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214 850,4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213 004,8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833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206 706,5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214 850,4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213 004,8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0350" y="5229629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2024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2025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2026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5096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129 445,1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130 830,6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132 106,7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2073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129 445,1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130 830,6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132 106,7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6553128"/>
            <a:ext cx="521208" cy="19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8801100" y="6553128"/>
            <a:ext cx="521208" cy="19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7687818" y="6553128"/>
            <a:ext cx="104241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3174" y="6553128"/>
            <a:ext cx="156692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Расходы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11216" y="202793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400" dirty="0" smtClean="0"/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3699167" y="37741"/>
            <a:ext cx="501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Закрепление налогов и сборов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43" y="509609"/>
            <a:ext cx="1166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бюджета наделен собственными,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 закрепленными доходными источниками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69" y="911036"/>
            <a:ext cx="5453757" cy="686456"/>
          </a:xfrm>
          <a:prstGeom prst="roundRect">
            <a:avLst>
              <a:gd name="adj" fmla="val 83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15" y="1608592"/>
            <a:ext cx="5453757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Налог на доходы физических лиц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5126" y="917166"/>
            <a:ext cx="3369493" cy="666586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района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5126" y="1601722"/>
            <a:ext cx="3370375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5% - от городских поселений;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- от сельских поселений;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54,7905%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дополнительный норматив из бюджета Республики Татарстан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15" y="2277484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Единый налог на вмененный доход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126" y="2270614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15" y="2676378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Упрощенная система налогообложения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4172" y="2681909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15" y="3071330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Единый сельскохозяйственный налог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5126" y="3064460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5" y="3461252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имущество физических лиц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5126" y="3454382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5424" y="919495"/>
            <a:ext cx="1041894" cy="661051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8099" y="921824"/>
            <a:ext cx="2213114" cy="651578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поселений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415" y="3852884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Земельный налог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455" y="1604051"/>
            <a:ext cx="1041894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8099" y="1608592"/>
            <a:ext cx="2213114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4%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5126" y="3846014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415" y="4244518"/>
            <a:ext cx="5453757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, взимаемый в связи с применением патентной системы налогообложения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25126" y="4237648"/>
            <a:ext cx="3370375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455" y="2272943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38099" y="2277484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415" y="4766034"/>
            <a:ext cx="5453757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Госпошлина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25126" y="4759164"/>
            <a:ext cx="3370375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 совершение юридических значимых действий и выдачу документов – 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6455" y="2671837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38099" y="2676378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415" y="5266674"/>
            <a:ext cx="5453757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добычу общераспространенных полезных ископаемых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25126" y="5259804"/>
            <a:ext cx="3370375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6455" y="3066789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8099" y="3071330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415" y="5766514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525126" y="5759644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1726%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96455" y="3456711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38099" y="3461252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415" y="6142789"/>
            <a:ext cx="5453757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Аренда и продажа земельных участков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25126" y="6135919"/>
            <a:ext cx="3370375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- от городских поселений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 от сельских поселений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96455" y="3848343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8099" y="3852884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896455" y="4239977"/>
            <a:ext cx="104189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8099" y="4244518"/>
            <a:ext cx="221311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896455" y="5761973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938099" y="5766514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96455" y="4761493"/>
            <a:ext cx="104189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38099" y="4766034"/>
            <a:ext cx="221311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smtClean="0">
                <a:latin typeface="Calibri" panose="020F0502020204030204" pitchFamily="34" charset="0"/>
              </a:rPr>
              <a:t>а </a:t>
            </a:r>
            <a:r>
              <a:rPr lang="ru-RU" sz="1200" dirty="0">
                <a:latin typeface="Calibri" panose="020F0502020204030204" pitchFamily="34" charset="0"/>
              </a:rPr>
              <a:t>совершение нотариальных действий – 100%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96455" y="5262133"/>
            <a:ext cx="104189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938099" y="5266674"/>
            <a:ext cx="221311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896455" y="6138248"/>
            <a:ext cx="104189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938099" y="6142789"/>
            <a:ext cx="221311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727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20597" y="874643"/>
            <a:ext cx="9918464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6775372"/>
              </p:ext>
            </p:extLst>
          </p:nvPr>
        </p:nvGraphicFramePr>
        <p:xfrm>
          <a:off x="903356" y="2544417"/>
          <a:ext cx="10385288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1"/>
          <p:cNvSpPr txBox="1">
            <a:spLocks noChangeArrowheads="1"/>
          </p:cNvSpPr>
          <p:nvPr/>
        </p:nvSpPr>
        <p:spPr bwMode="auto">
          <a:xfrm>
            <a:off x="1946275" y="512763"/>
            <a:ext cx="82073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бюджета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на 2024-2026 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808163"/>
          <a:ext cx="11160125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8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3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67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23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Год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Доходы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в том числе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Расходы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налоговые и неналоговые доходы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2024</a:t>
                      </a:r>
                      <a:endParaRPr lang="ru-RU" sz="2400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r>
                        <a:rPr lang="ru-RU" sz="2400" baseline="0" dirty="0" smtClean="0"/>
                        <a:t> 332,4</a:t>
                      </a:r>
                      <a:endParaRPr lang="ru-RU" sz="2400" b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810,7</a:t>
                      </a:r>
                      <a:endParaRPr lang="ru-RU" sz="2400" i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1 521,7</a:t>
                      </a:r>
                      <a:endParaRPr lang="ru-RU" sz="2400" i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r>
                        <a:rPr lang="ru-RU" sz="2400" baseline="0" dirty="0" smtClean="0"/>
                        <a:t> 332,4</a:t>
                      </a:r>
                      <a:endParaRPr lang="ru-RU" sz="2400" b="1" dirty="0"/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2 349,6</a:t>
                      </a:r>
                      <a:endParaRPr lang="ru-RU" sz="2400" b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866,8</a:t>
                      </a:r>
                      <a:endParaRPr lang="ru-RU" sz="2400" i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1 482,8</a:t>
                      </a:r>
                      <a:endParaRPr lang="ru-RU" sz="2400" i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2 349,6</a:t>
                      </a:r>
                      <a:endParaRPr lang="ru-RU" sz="2400" b="1" dirty="0"/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2 350,5</a:t>
                      </a:r>
                      <a:endParaRPr lang="ru-RU" sz="2400" b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930,0</a:t>
                      </a:r>
                      <a:endParaRPr lang="ru-RU" sz="2400" i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1 420,5</a:t>
                      </a:r>
                      <a:endParaRPr lang="ru-RU" sz="2400" i="1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r>
                        <a:rPr lang="ru-RU" sz="2400" baseline="0" dirty="0" smtClean="0"/>
                        <a:t> 350,5</a:t>
                      </a:r>
                      <a:endParaRPr lang="ru-RU" sz="2400" b="1" dirty="0"/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619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991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1"/>
          <p:cNvSpPr txBox="1">
            <a:spLocks noChangeArrowheads="1"/>
          </p:cNvSpPr>
          <p:nvPr/>
        </p:nvSpPr>
        <p:spPr bwMode="auto">
          <a:xfrm>
            <a:off x="2016125" y="512763"/>
            <a:ext cx="80676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консолидированного бюджета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Азнакаевского муниципального района на 2024-2026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808163"/>
          <a:ext cx="11196637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3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5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1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5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0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 том числе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налоговые и неналоговые</a:t>
                      </a:r>
                      <a:r>
                        <a:rPr lang="ru-RU" sz="2400" i="1" kern="1200" baseline="0" dirty="0" smtClean="0"/>
                        <a:t> доходы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2024</a:t>
                      </a:r>
                      <a:endParaRPr lang="ru-RU" sz="24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2 474,5</a:t>
                      </a:r>
                      <a:endParaRPr lang="ru-RU" sz="2400" b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1 120,9</a:t>
                      </a:r>
                      <a:endParaRPr lang="ru-RU" sz="2400" i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1 353,6</a:t>
                      </a:r>
                      <a:endParaRPr lang="ru-RU" sz="2400" i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2 474,5</a:t>
                      </a:r>
                      <a:endParaRPr lang="ru-RU" sz="2400" b="1" dirty="0"/>
                    </a:p>
                  </a:txBody>
                  <a:tcPr marL="91432" marR="91432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2 496,5</a:t>
                      </a:r>
                      <a:endParaRPr lang="ru-RU" sz="2400" b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1 186,4</a:t>
                      </a:r>
                      <a:endParaRPr lang="ru-RU" sz="2400" i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1 310,1</a:t>
                      </a:r>
                      <a:endParaRPr lang="ru-RU" sz="2400" i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2 496,5</a:t>
                      </a:r>
                      <a:endParaRPr lang="ru-RU" sz="2400" b="1" dirty="0"/>
                    </a:p>
                  </a:txBody>
                  <a:tcPr marL="91432" marR="91432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2 512,3</a:t>
                      </a:r>
                      <a:endParaRPr lang="ru-RU" sz="2400" b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1 260,0</a:t>
                      </a:r>
                      <a:endParaRPr lang="ru-RU" sz="2400" i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1 252,3</a:t>
                      </a:r>
                      <a:endParaRPr lang="ru-RU" sz="2400" i="1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2 512,3</a:t>
                      </a:r>
                      <a:endParaRPr lang="ru-RU" sz="2400" b="1" dirty="0"/>
                    </a:p>
                  </a:txBody>
                  <a:tcPr marL="91432" marR="91432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5643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788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738596"/>
              </p:ext>
            </p:extLst>
          </p:nvPr>
        </p:nvGraphicFramePr>
        <p:xfrm>
          <a:off x="479424" y="2679700"/>
          <a:ext cx="11306175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1390908" y="338138"/>
            <a:ext cx="9410205" cy="8679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Динамика изменения объемов консолидированного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Бюджета Азнакаевского муниципального района </a:t>
            </a:r>
            <a:r>
              <a:rPr lang="ru-RU" sz="1800" b="1" dirty="0"/>
              <a:t>(млн. рублей)</a:t>
            </a: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847149"/>
              </p:ext>
            </p:extLst>
          </p:nvPr>
        </p:nvGraphicFramePr>
        <p:xfrm>
          <a:off x="1586396" y="1773268"/>
          <a:ext cx="9309100" cy="150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3413903" y="1718985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+11,3%</a:t>
            </a:r>
            <a:endParaRPr lang="ru-RU" sz="2000" b="1" dirty="0"/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924551" y="1563380"/>
            <a:ext cx="82586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+0,9%</a:t>
            </a:r>
            <a:endParaRPr lang="ru-RU" sz="2000" b="1" dirty="0"/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8147844" y="1563380"/>
            <a:ext cx="82586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+0,6%</a:t>
            </a:r>
            <a:endParaRPr lang="ru-RU" sz="2000" b="1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550345" y="6284360"/>
            <a:ext cx="62658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/>
              <a:t>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688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1"/>
          <p:cNvSpPr txBox="1">
            <a:spLocks noChangeArrowheads="1"/>
          </p:cNvSpPr>
          <p:nvPr/>
        </p:nvSpPr>
        <p:spPr bwMode="auto">
          <a:xfrm>
            <a:off x="2849563" y="7938"/>
            <a:ext cx="65579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Поступления доходов в бюджет Азнакаевского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муниципального района в 2023-2024 годах</a:t>
            </a:r>
            <a:endParaRPr lang="ru-RU" altLang="ru-RU" sz="2400">
              <a:latin typeface="Calibri" panose="020F0502020204030204" pitchFamily="34" charset="0"/>
            </a:endParaRP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300038" y="727075"/>
          <a:ext cx="11449050" cy="65521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73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4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7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3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4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85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2023г. (у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твержденный)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2023г.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(уточненный) </a:t>
                      </a: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 2023г.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         на 2024г.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Темп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роста, 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09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налоговых и неналоговых доходов, </a:t>
                      </a:r>
                      <a:r>
                        <a:rPr lang="ru-RU" sz="20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20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702,8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702,8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866,0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115,4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2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596,8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596,8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741,1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115,1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2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Плата за добычу полезных ископаемых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5,2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144,4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УСНО</a:t>
                      </a: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25,1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25,1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27,8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121,1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91,8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18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Налог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 патентной системе налогообложения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7,1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29,1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29,1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114,8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28,0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28,0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41,3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34,3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122,5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6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Плата за негативное воздействие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62,1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1 378,8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1 772,7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1 772,7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1 521,7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110,4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Итого доходов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2 081,6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2 475,5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2 638,7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2 332,5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112,1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2087" name="TextBox 74"/>
          <p:cNvSpPr txBox="1">
            <a:spLocks noChangeArrowheads="1"/>
          </p:cNvSpPr>
          <p:nvPr/>
        </p:nvSpPr>
        <p:spPr bwMode="auto">
          <a:xfrm>
            <a:off x="10291763" y="333375"/>
            <a:ext cx="167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(млн.руб.)</a:t>
            </a: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34757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1"/>
          <p:cNvSpPr txBox="1">
            <a:spLocks noChangeArrowheads="1"/>
          </p:cNvSpPr>
          <p:nvPr/>
        </p:nvSpPr>
        <p:spPr bwMode="auto">
          <a:xfrm>
            <a:off x="1379538" y="44450"/>
            <a:ext cx="9467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показатели формирования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бюджета Азнакаевского муниципального района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63525" y="765175"/>
          <a:ext cx="11630024" cy="5983295"/>
        </p:xfrm>
        <a:graphic>
          <a:graphicData uri="http://schemas.openxmlformats.org/drawingml/2006/table">
            <a:tbl>
              <a:tblPr/>
              <a:tblGrid>
                <a:gridCol w="4716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8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3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2024г.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2025г.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2026г.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Курс доллара, рублей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76,8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77,6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78,8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Инфляция, рост,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07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работников государственных и муниципальных бюджетных и автономных учреждений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Доведение до МРОТ с 1 января - ежегодно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01.10.2024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01.10.2025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01.10.2026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63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28.12.2012.г. № 1688)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соответствии с Указами Президента РФ от 07.05.2012г. №597, от 01.06.2012г. №761, от 28.12.2012.г. № 1688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в органах государственного и муниципального управления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01.10.2024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01.10.2025 г. на 4,0 %</a:t>
                      </a:r>
                    </a:p>
                  </a:txBody>
                  <a:tcPr marL="51441" marR="5144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01.10.2026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Публичные обязательства (денежные выплаты населению)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Стипендии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01.09.2025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01.09.2026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Продукты питания, медикаменты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6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01.07.2024 г. на 7,0 %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01.07.2025 г. на 7,0 %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01.07.2026 г. на 7,0 %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8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Расходы по другим статьям бюджетной классификации расходов бюджетов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 уровне 2023 года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1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1"/>
          <p:cNvSpPr txBox="1">
            <a:spLocks noChangeArrowheads="1"/>
          </p:cNvSpPr>
          <p:nvPr/>
        </p:nvSpPr>
        <p:spPr bwMode="auto">
          <a:xfrm>
            <a:off x="2640013" y="46038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Расходы консолидированного бюджета района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(по разделам классификации расходов бюджетов)</a:t>
            </a:r>
            <a:endParaRPr lang="ru-RU" altLang="ru-RU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50863" y="849313"/>
          <a:ext cx="11053761" cy="5911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79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Раздел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/>
                        <a:t>202</a:t>
                      </a:r>
                      <a:r>
                        <a:rPr lang="ru-RU" sz="2000" kern="1200" dirty="0" smtClean="0"/>
                        <a:t>3г.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2 223,6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2 474,5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2 496,5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2 512,3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    в том числе: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Общегосударственные вопросы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149,2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153,0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157,9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163,3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оборона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02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3,9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5,2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5,7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безопасность и ПД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03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5,8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6,0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6,3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</a:t>
                      </a:r>
                      <a:r>
                        <a:rPr lang="ru-RU" sz="1800" baseline="0" dirty="0" smtClean="0"/>
                        <a:t> экономика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04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57,8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75,2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67,1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68,3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Жилищно-коммунальное хозяйство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05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101,9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114,8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110,4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90,7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Охрана</a:t>
                      </a:r>
                      <a:r>
                        <a:rPr lang="ru-RU" sz="1800" baseline="0" dirty="0" smtClean="0"/>
                        <a:t> окружающей среды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06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Образование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1 542,0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1 720,4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1 713,4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1 704,2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Культура, кинематография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08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201,6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232,5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234,0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235,5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Здравоохранение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09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Социальная политика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56,3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55,4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56,8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58,1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Физическая культура и спорт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97,7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105,2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106,3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107,5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Межбюджетные трансферты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1,6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2,3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2,1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Условно утвержденные расходы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31,2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64,8</a:t>
                      </a:r>
                      <a:endParaRPr lang="ru-RU" sz="1800" dirty="0"/>
                    </a:p>
                  </a:txBody>
                  <a:tcPr marL="91447" marR="91447" marT="45682" marB="45682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0300" name="TextBox 74"/>
          <p:cNvSpPr txBox="1">
            <a:spLocks noChangeArrowheads="1"/>
          </p:cNvSpPr>
          <p:nvPr/>
        </p:nvSpPr>
        <p:spPr bwMode="auto">
          <a:xfrm>
            <a:off x="10255250" y="44132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0702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109539"/>
            <a:ext cx="10784149" cy="7667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понятия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0014"/>
              </p:ext>
            </p:extLst>
          </p:nvPr>
        </p:nvGraphicFramePr>
        <p:xfrm>
          <a:off x="1143000" y="1041403"/>
          <a:ext cx="10528300" cy="531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48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20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20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7750" y="2516188"/>
            <a:ext cx="9250363" cy="700087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бюджет района</a:t>
            </a:r>
            <a:endParaRPr lang="ru-RU" sz="2000" b="1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5313" y="1819275"/>
            <a:ext cx="9705975" cy="696913"/>
          </a:xfrm>
          <a:prstGeom prst="roundRect">
            <a:avLst>
              <a:gd name="adj" fmla="val 991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 Национальная оборона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56788" y="2593975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5,7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0875" y="2593975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5,2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8613" y="2593975"/>
            <a:ext cx="1428750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4,7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7750" y="3216275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консолидированный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бюджет</a:t>
            </a:r>
            <a:endParaRPr lang="ru-RU" sz="2000" b="1" dirty="0">
              <a:latin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56788" y="3292475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5,7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0875" y="3292475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5,2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78613" y="3292475"/>
            <a:ext cx="1428750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4,7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4575" y="4730750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бюджет района</a:t>
            </a:r>
            <a:endParaRPr lang="ru-RU" sz="2000" b="1" dirty="0">
              <a:latin typeface="+mn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3725" y="4032250"/>
            <a:ext cx="9704388" cy="698500"/>
          </a:xfrm>
          <a:prstGeom prst="roundRect">
            <a:avLst>
              <a:gd name="adj" fmla="val 991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 Национальная безопасность и правоохранительная деятельность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53613" y="4808538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6,1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67700" y="4808538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5,9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75438" y="4808538"/>
            <a:ext cx="1428750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5,7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14575" y="5429250"/>
            <a:ext cx="9250363" cy="700088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консолидированный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бюджет</a:t>
            </a:r>
            <a:endParaRPr lang="ru-RU" sz="2000" b="1" dirty="0">
              <a:latin typeface="+mn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3613" y="5507038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6,3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67700" y="5507038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6,1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75438" y="5507038"/>
            <a:ext cx="1428750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6,0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0282" y="1133476"/>
            <a:ext cx="1421949" cy="627979"/>
          </a:xfrm>
          <a:prstGeom prst="roundRect">
            <a:avLst>
              <a:gd name="adj" fmla="val 9161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2025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5661" y="1129131"/>
            <a:ext cx="1431431" cy="627979"/>
          </a:xfrm>
          <a:prstGeom prst="roundRect">
            <a:avLst>
              <a:gd name="adj" fmla="val 6467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</a:rPr>
              <a:t>4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54328" y="1133476"/>
            <a:ext cx="1436522" cy="627979"/>
          </a:xfrm>
          <a:prstGeom prst="roundRect">
            <a:avLst>
              <a:gd name="adj" fmla="val 9161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2026 год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87938" y="2603500"/>
            <a:ext cx="1427162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3,9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87938" y="3302000"/>
            <a:ext cx="1427162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3,9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84763" y="4818063"/>
            <a:ext cx="1427162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5,6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84763" y="5516563"/>
            <a:ext cx="1427162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5,8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84179" y="1143510"/>
            <a:ext cx="1428261" cy="627979"/>
          </a:xfrm>
          <a:prstGeom prst="roundRect">
            <a:avLst>
              <a:gd name="adj" fmla="val 6467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</a:rPr>
              <a:t>3 год</a:t>
            </a:r>
          </a:p>
        </p:txBody>
      </p:sp>
      <p:sp>
        <p:nvSpPr>
          <p:cNvPr id="54308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Планируемые расходы по разделам бюджетной классификации</a:t>
            </a:r>
          </a:p>
        </p:txBody>
      </p:sp>
      <p:pic>
        <p:nvPicPr>
          <p:cNvPr id="54309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08100"/>
            <a:ext cx="16652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10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594100"/>
            <a:ext cx="15113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1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4835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1"/>
          <p:cNvSpPr txBox="1">
            <a:spLocks noChangeArrowheads="1"/>
          </p:cNvSpPr>
          <p:nvPr/>
        </p:nvSpPr>
        <p:spPr bwMode="auto">
          <a:xfrm>
            <a:off x="3255963" y="115888"/>
            <a:ext cx="568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 расходы </a:t>
            </a:r>
          </a:p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по разделам бюджетной классификации</a:t>
            </a:r>
          </a:p>
        </p:txBody>
      </p:sp>
      <p:pic>
        <p:nvPicPr>
          <p:cNvPr id="5529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74638"/>
            <a:ext cx="1768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43025" y="4221163"/>
          <a:ext cx="10225088" cy="234156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72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7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1314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Дорожное хозяйство (дорожные фонды) 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29,1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33,4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34,2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35,2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Транспорт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8,97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608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Сельское хозяйство и рыболовство</a:t>
                      </a:r>
                    </a:p>
                    <a:p>
                      <a:pPr algn="l"/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1,3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1,7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1,7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1,7</a:t>
                      </a:r>
                      <a:endParaRPr lang="ru-RU" sz="2000" b="0" dirty="0"/>
                    </a:p>
                  </a:txBody>
                  <a:tcPr marT="45738" marB="4573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5326" name="TextBox 74"/>
          <p:cNvSpPr txBox="1">
            <a:spLocks noChangeArrowheads="1"/>
          </p:cNvSpPr>
          <p:nvPr/>
        </p:nvSpPr>
        <p:spPr bwMode="auto">
          <a:xfrm>
            <a:off x="10236200" y="641350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387600" y="2514600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бюджет района</a:t>
            </a:r>
            <a:endParaRPr lang="ru-RU" sz="2000" b="1" dirty="0">
              <a:latin typeface="+mn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63725" y="1793875"/>
            <a:ext cx="9704388" cy="698500"/>
          </a:xfrm>
          <a:prstGeom prst="roundRect">
            <a:avLst>
              <a:gd name="adj" fmla="val 991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 Национальная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экономика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926638" y="2620963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36,9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342313" y="2620963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35,9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50050" y="2620963"/>
            <a:ext cx="1436688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44,1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87600" y="3232150"/>
            <a:ext cx="9250363" cy="700088"/>
          </a:xfrm>
          <a:prstGeom prst="roundRect">
            <a:avLst>
              <a:gd name="adj" fmla="val 243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консолидированный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бюджет</a:t>
            </a:r>
            <a:endParaRPr lang="ru-RU" sz="2000" b="1" dirty="0">
              <a:latin typeface="+mn-lt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926638" y="3319463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68,3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342313" y="3319463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67,1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50050" y="3319463"/>
            <a:ext cx="1436688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75,2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159375" y="2630488"/>
            <a:ext cx="1436688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30,4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159375" y="3328988"/>
            <a:ext cx="1436688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57,8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270282" y="990365"/>
            <a:ext cx="1421949" cy="627979"/>
          </a:xfrm>
          <a:prstGeom prst="roundRect">
            <a:avLst>
              <a:gd name="adj" fmla="val 9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2025 год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675661" y="986020"/>
            <a:ext cx="1431431" cy="627979"/>
          </a:xfrm>
          <a:prstGeom prst="roundRect">
            <a:avLst>
              <a:gd name="adj" fmla="val 64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</a:rPr>
              <a:t>4 год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854328" y="990365"/>
            <a:ext cx="1436522" cy="627979"/>
          </a:xfrm>
          <a:prstGeom prst="roundRect">
            <a:avLst>
              <a:gd name="adj" fmla="val 9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2026 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84179" y="1000399"/>
            <a:ext cx="1428261" cy="627979"/>
          </a:xfrm>
          <a:prstGeom prst="roundRect">
            <a:avLst>
              <a:gd name="adj" fmla="val 64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</a:rPr>
              <a:t>3 год</a:t>
            </a:r>
          </a:p>
        </p:txBody>
      </p:sp>
    </p:spTree>
    <p:extLst>
      <p:ext uri="{BB962C8B-B14F-4D97-AF65-F5344CB8AC3E}">
        <p14:creationId xmlns:p14="http://schemas.microsoft.com/office/powerpoint/2010/main" val="34765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7750" y="2516188"/>
            <a:ext cx="9250363" cy="700087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бюджет района</a:t>
            </a:r>
            <a:endParaRPr lang="ru-RU" sz="2000" b="1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5313" y="1819275"/>
            <a:ext cx="9702800" cy="696913"/>
          </a:xfrm>
          <a:prstGeom prst="roundRect">
            <a:avLst>
              <a:gd name="adj" fmla="val 991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Жилищно-коммунальное хозяйство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71075" y="2605088"/>
            <a:ext cx="1433513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18,6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0875" y="2605088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33,0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84963" y="2605088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31,8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7750" y="3216275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консолидированный 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бюджет</a:t>
            </a:r>
            <a:endParaRPr lang="ru-RU" sz="2000" b="1" dirty="0">
              <a:latin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59963" y="3303588"/>
            <a:ext cx="1433512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90,7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0875" y="3303588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110,4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84963" y="3303588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114,8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4575" y="4730750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бюджет района</a:t>
            </a:r>
            <a:endParaRPr lang="ru-RU" sz="2000" b="1" dirty="0">
              <a:latin typeface="+mn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3725" y="4032250"/>
            <a:ext cx="9701213" cy="698500"/>
          </a:xfrm>
          <a:prstGeom prst="roundRect">
            <a:avLst>
              <a:gd name="adj" fmla="val 9913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 Охрана окружающей среды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56788" y="4819650"/>
            <a:ext cx="1433512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4,7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67700" y="4819650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4,7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81788" y="4819650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4,7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14575" y="5429250"/>
            <a:ext cx="9250363" cy="700088"/>
          </a:xfrm>
          <a:prstGeom prst="roundRect">
            <a:avLst>
              <a:gd name="adj" fmla="val 2437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консолидированный 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бюджет</a:t>
            </a:r>
            <a:endParaRPr lang="ru-RU" sz="2000" b="1" dirty="0">
              <a:latin typeface="+mn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6788" y="5518150"/>
            <a:ext cx="1433512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4,7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67700" y="5518150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4,7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81788" y="5518150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4,7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67789" y="1122769"/>
            <a:ext cx="1425572" cy="627979"/>
          </a:xfrm>
          <a:prstGeom prst="roundRect">
            <a:avLst>
              <a:gd name="adj" fmla="val 916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</a:t>
            </a:r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ru-RU" sz="2000" b="1" dirty="0">
                <a:solidFill>
                  <a:schemeClr val="bg1"/>
                </a:solidFill>
              </a:rPr>
              <a:t>5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5028" y="1119187"/>
            <a:ext cx="1429219" cy="627979"/>
          </a:xfrm>
          <a:prstGeom prst="roundRect">
            <a:avLst>
              <a:gd name="adj" fmla="val 6467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</a:t>
            </a:r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ru-RU" sz="2000" b="1" dirty="0">
                <a:solidFill>
                  <a:schemeClr val="bg1"/>
                </a:solidFill>
              </a:rPr>
              <a:t>4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57502" y="1122769"/>
            <a:ext cx="1433347" cy="627979"/>
          </a:xfrm>
          <a:prstGeom prst="roundRect">
            <a:avLst>
              <a:gd name="adj" fmla="val 916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2026 год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97463" y="2605088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26,9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97463" y="3303588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101,9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94288" y="4819650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4,7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94288" y="5518150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4,7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87888" y="1119187"/>
            <a:ext cx="1429219" cy="627979"/>
          </a:xfrm>
          <a:prstGeom prst="roundRect">
            <a:avLst>
              <a:gd name="adj" fmla="val 6467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</a:t>
            </a:r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ru-RU" sz="2000" b="1" dirty="0">
                <a:solidFill>
                  <a:schemeClr val="bg1"/>
                </a:solidFill>
              </a:rPr>
              <a:t>3 год</a:t>
            </a:r>
          </a:p>
        </p:txBody>
      </p:sp>
      <p:sp>
        <p:nvSpPr>
          <p:cNvPr id="56356" name="TextBox 21"/>
          <p:cNvSpPr txBox="1">
            <a:spLocks noChangeArrowheads="1"/>
          </p:cNvSpPr>
          <p:nvPr/>
        </p:nvSpPr>
        <p:spPr bwMode="auto">
          <a:xfrm>
            <a:off x="2478088" y="139700"/>
            <a:ext cx="7677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Планируемые расходы </a:t>
            </a:r>
            <a:r>
              <a:rPr lang="ru-RU" altLang="ru-RU" sz="2000" b="1">
                <a:latin typeface="Calibri" panose="020F0502020204030204" pitchFamily="34" charset="0"/>
              </a:rPr>
              <a:t>по разделам бюджетной классификации</a:t>
            </a:r>
          </a:p>
          <a:p>
            <a:pPr algn="ctr" eaLnBrk="1" hangingPunct="1"/>
            <a:r>
              <a:rPr lang="ru-RU" altLang="ru-RU" sz="2200">
                <a:latin typeface="Calibri" panose="020F0502020204030204" pitchFamily="34" charset="0"/>
              </a:rPr>
              <a:t> по разделу «Жилищно-коммунальное хозяйство</a:t>
            </a:r>
            <a:r>
              <a:rPr lang="ru-RU" altLang="ru-RU" sz="2200" b="1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5635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16000"/>
            <a:ext cx="14684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500438"/>
            <a:ext cx="13906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9" name="TextBox 74"/>
          <p:cNvSpPr txBox="1">
            <a:spLocks noChangeArrowheads="1"/>
          </p:cNvSpPr>
          <p:nvPr/>
        </p:nvSpPr>
        <p:spPr bwMode="auto">
          <a:xfrm>
            <a:off x="10272713" y="692150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9309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1"/>
          <p:cNvSpPr txBox="1">
            <a:spLocks noChangeArrowheads="1"/>
          </p:cNvSpPr>
          <p:nvPr/>
        </p:nvSpPr>
        <p:spPr bwMode="auto">
          <a:xfrm>
            <a:off x="2478088" y="411163"/>
            <a:ext cx="7227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расходы по отрасли  «Образование»</a:t>
            </a:r>
          </a:p>
        </p:txBody>
      </p:sp>
      <p:pic>
        <p:nvPicPr>
          <p:cNvPr id="57347" name="Рисунок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2"/>
          <a:stretch>
            <a:fillRect/>
          </a:stretch>
        </p:blipFill>
        <p:spPr bwMode="auto">
          <a:xfrm>
            <a:off x="82550" y="87313"/>
            <a:ext cx="14366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Прямоугольник 17"/>
          <p:cNvSpPr>
            <a:spLocks noChangeArrowheads="1"/>
          </p:cNvSpPr>
          <p:nvPr/>
        </p:nvSpPr>
        <p:spPr bwMode="auto">
          <a:xfrm>
            <a:off x="10313988" y="787400"/>
            <a:ext cx="1443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1025525" y="1517650"/>
          <a:ext cx="10369549" cy="30989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2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6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7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3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План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  2023г.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Прогноз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2024г.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Прогноз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2025г.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Прогноз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2026г.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605" marB="4560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 algn="just"/>
                      <a:r>
                        <a:rPr lang="ru-RU" sz="2000" b="1" u="none" dirty="0" smtClean="0"/>
                        <a:t>О</a:t>
                      </a:r>
                      <a:r>
                        <a:rPr lang="ru-RU" sz="2000" b="1" u="none" baseline="0" dirty="0" smtClean="0"/>
                        <a:t>бразование</a:t>
                      </a:r>
                      <a:endParaRPr lang="ru-RU" sz="2000" b="1" i="0" u="none" dirty="0" smtClean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1 542,0</a:t>
                      </a:r>
                      <a:endParaRPr lang="ru-RU" sz="1800" b="1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1 720,4</a:t>
                      </a:r>
                      <a:endParaRPr lang="ru-RU" sz="1800" b="1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1 713,4</a:t>
                      </a:r>
                      <a:endParaRPr lang="ru-RU" sz="1800" b="1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1 704,2</a:t>
                      </a:r>
                      <a:endParaRPr lang="ru-RU" sz="1800" b="1" dirty="0"/>
                    </a:p>
                  </a:txBody>
                  <a:tcPr marL="91457" marR="91457" marT="45605" marB="4560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Дошкольное</a:t>
                      </a:r>
                      <a:r>
                        <a:rPr lang="ru-RU" sz="2000" u="none" baseline="0" dirty="0" smtClean="0"/>
                        <a:t> образование</a:t>
                      </a:r>
                      <a:endParaRPr lang="ru-RU" sz="2000" b="0" i="0" u="none" dirty="0" smtClean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558,0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703,0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696,3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687,7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extLst>
                  <a:ext uri="{0D108BD9-81ED-4DB2-BD59-A6C34878D82A}">
                    <a16:rowId xmlns:a16="http://schemas.microsoft.com/office/drawing/2014/main" xmlns="" val="528374143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r>
                        <a:rPr lang="ru-RU" sz="2000" u="none" dirty="0" smtClean="0"/>
                        <a:t>Общее образование</a:t>
                      </a:r>
                      <a:endParaRPr lang="ru-RU" sz="2000" b="0" i="0" u="none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763,4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797,2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793,9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790,1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979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Дополнительное образование</a:t>
                      </a:r>
                      <a:endParaRPr lang="ru-RU" sz="2000" b="0" i="0" u="none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119,5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129,6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132,4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135,3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979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Молодежная политика</a:t>
                      </a:r>
                      <a:endParaRPr lang="ru-RU" sz="2000" b="0" i="0" u="none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10,6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11,3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11,4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11,4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979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Другие вопросы</a:t>
                      </a:r>
                      <a:endParaRPr lang="ru-RU" sz="2000" b="0" i="0" u="none" dirty="0" smtClean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90,5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79,3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79,4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79,7</a:t>
                      </a:r>
                      <a:endParaRPr lang="ru-RU" sz="1800" dirty="0"/>
                    </a:p>
                  </a:txBody>
                  <a:tcPr marL="91457" marR="91457" marT="45605" marB="4560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25525" y="4957763"/>
          <a:ext cx="10369550" cy="1280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8488">
                  <a:extLst>
                    <a:ext uri="{9D8B030D-6E8A-4147-A177-3AD203B41FA5}">
                      <a16:colId xmlns:a16="http://schemas.microsoft.com/office/drawing/2014/main" xmlns="" val="12398838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4096672115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xmlns="" val="82533587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758360535"/>
                    </a:ext>
                  </a:extLst>
                </a:gridCol>
                <a:gridCol w="1050602">
                  <a:extLst>
                    <a:ext uri="{9D8B030D-6E8A-4147-A177-3AD203B41FA5}">
                      <a16:colId xmlns:a16="http://schemas.microsoft.com/office/drawing/2014/main" xmlns="" val="2144874434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Доля расходов на образование в общей </a:t>
                      </a:r>
                    </a:p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структуре расходов бюджета, %</a:t>
                      </a:r>
                    </a:p>
                  </a:txBody>
                  <a:tcPr marL="91444" marR="91444" marT="45726" marB="457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74,1</a:t>
                      </a:r>
                      <a:endParaRPr lang="ru-RU" sz="1800" i="1" dirty="0"/>
                    </a:p>
                  </a:txBody>
                  <a:tcPr marL="91444" marR="91444" marT="45726" marB="457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4" marR="91444" marT="45726" marB="457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72,9</a:t>
                      </a:r>
                      <a:endParaRPr lang="ru-RU" sz="1800" i="1" dirty="0"/>
                    </a:p>
                  </a:txBody>
                  <a:tcPr marL="91444" marR="91444" marT="45726" marB="457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72,5</a:t>
                      </a:r>
                      <a:endParaRPr lang="ru-RU" sz="1800" i="1" dirty="0"/>
                    </a:p>
                  </a:txBody>
                  <a:tcPr marL="91444" marR="91444" marT="45726" marB="457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2401542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На выполнение «Майских указов» </a:t>
                      </a:r>
                    </a:p>
                    <a:p>
                      <a:pPr algn="l"/>
                      <a:r>
                        <a:rPr lang="ru-RU" altLang="ru-RU" sz="1800" i="1" smtClean="0">
                          <a:latin typeface="Calibri" panose="020F0502020204030204" pitchFamily="34" charset="0"/>
                        </a:rPr>
                        <a:t>Президента РФ, %</a:t>
                      </a:r>
                      <a:endParaRPr lang="ru-RU" altLang="ru-RU" sz="1800" i="1" dirty="0" smtClean="0">
                        <a:latin typeface="Calibri" panose="020F0502020204030204" pitchFamily="34" charset="0"/>
                      </a:endParaRPr>
                    </a:p>
                  </a:txBody>
                  <a:tcPr marL="91444" marR="91444" marT="45726" marB="457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47,6</a:t>
                      </a:r>
                      <a:endParaRPr lang="ru-RU" sz="1800" i="1" dirty="0"/>
                    </a:p>
                  </a:txBody>
                  <a:tcPr marL="91444" marR="91444" marT="45726" marB="457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142,8</a:t>
                      </a:r>
                      <a:endParaRPr lang="ru-RU" sz="1800" i="1" dirty="0"/>
                    </a:p>
                  </a:txBody>
                  <a:tcPr marL="91444" marR="91444" marT="45726" marB="457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142,8</a:t>
                      </a:r>
                      <a:endParaRPr lang="ru-RU" sz="1800" i="1" dirty="0"/>
                    </a:p>
                  </a:txBody>
                  <a:tcPr marL="91444" marR="91444" marT="45726" marB="457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142,8</a:t>
                      </a:r>
                      <a:endParaRPr lang="ru-RU" sz="1800" i="1" dirty="0"/>
                    </a:p>
                  </a:txBody>
                  <a:tcPr marL="91444" marR="91444" marT="45726" marB="457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637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0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1"/>
          <p:cNvSpPr txBox="1">
            <a:spLocks noChangeArrowheads="1"/>
          </p:cNvSpPr>
          <p:nvPr/>
        </p:nvSpPr>
        <p:spPr bwMode="auto">
          <a:xfrm>
            <a:off x="1362075" y="152400"/>
            <a:ext cx="944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межбюджетные трансферты из бюджета</a:t>
            </a:r>
          </a:p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 Республики Татарстан на финансирование расходов на образование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59396" y="1124745"/>
          <a:ext cx="5292588" cy="44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915980" y="1016732"/>
          <a:ext cx="5436604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95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730250" y="1422400"/>
            <a:ext cx="10837863" cy="585788"/>
          </a:xfrm>
          <a:prstGeom prst="roundRect">
            <a:avLst>
              <a:gd name="adj" fmla="val 2437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 smtClean="0">
                <a:latin typeface="+mn-lt"/>
              </a:rPr>
              <a:t>консолидированный бюджет</a:t>
            </a:r>
            <a:endParaRPr lang="ru-RU" sz="2000" dirty="0">
              <a:latin typeface="+mn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3725" y="1016000"/>
            <a:ext cx="9704388" cy="404813"/>
          </a:xfrm>
          <a:prstGeom prst="roundRect">
            <a:avLst>
              <a:gd name="adj" fmla="val 991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 Культура, кинематография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23450" y="1512888"/>
            <a:ext cx="1466850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235,5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67700" y="1512888"/>
            <a:ext cx="1460500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234,0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6713" y="1506538"/>
            <a:ext cx="1414462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232,5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0250" y="2006600"/>
            <a:ext cx="10837863" cy="587375"/>
          </a:xfrm>
          <a:prstGeom prst="roundRect">
            <a:avLst>
              <a:gd name="adj" fmla="val 2437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2000" dirty="0" smtClean="0">
              <a:latin typeface="+mn-lt"/>
            </a:endParaRPr>
          </a:p>
          <a:p>
            <a:pPr>
              <a:defRPr/>
            </a:pPr>
            <a:r>
              <a:rPr lang="ru-RU" sz="2000" dirty="0" smtClean="0">
                <a:latin typeface="+mn-lt"/>
              </a:rPr>
              <a:t>бюджет района</a:t>
            </a:r>
          </a:p>
          <a:p>
            <a:pPr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23450" y="2095500"/>
            <a:ext cx="1466850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234,2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67700" y="2095500"/>
            <a:ext cx="1460500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232,7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16713" y="2098675"/>
            <a:ext cx="1414462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231,2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2696" y="584686"/>
            <a:ext cx="1417893" cy="396042"/>
          </a:xfrm>
          <a:prstGeom prst="roundRect">
            <a:avLst>
              <a:gd name="adj" fmla="val 9161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2025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9142" y="584686"/>
            <a:ext cx="1413894" cy="396042"/>
          </a:xfrm>
          <a:prstGeom prst="roundRect">
            <a:avLst>
              <a:gd name="adj" fmla="val 6467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</a:rPr>
              <a:t>4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62298" y="584684"/>
            <a:ext cx="1428550" cy="396042"/>
          </a:xfrm>
          <a:prstGeom prst="roundRect">
            <a:avLst>
              <a:gd name="adj" fmla="val 9161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2026 год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00734" y="584684"/>
            <a:ext cx="1390296" cy="396042"/>
          </a:xfrm>
          <a:prstGeom prst="roundRect">
            <a:avLst>
              <a:gd name="adj" fmla="val 6467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</a:rPr>
              <a:t>3 год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083175" y="1506538"/>
            <a:ext cx="1436688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201,6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83175" y="2098675"/>
            <a:ext cx="1436688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201,4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1838" y="3094038"/>
            <a:ext cx="10579100" cy="287337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 них на финансирование учреждений культуры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27075" y="3429000"/>
            <a:ext cx="4268788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музей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40713" y="3429000"/>
            <a:ext cx="1462087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4,9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697663" y="3429000"/>
            <a:ext cx="1412875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4,84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829800" y="3429000"/>
            <a:ext cx="14668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4,94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122863" y="3429000"/>
            <a:ext cx="1393825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4,6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1838" y="2636838"/>
            <a:ext cx="4278312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в том числе по МП </a:t>
            </a:r>
            <a:r>
              <a:rPr lang="ru-RU" dirty="0"/>
              <a:t>«Развитие культуры»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255000" y="2636838"/>
            <a:ext cx="1462088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224,7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711950" y="2636838"/>
            <a:ext cx="1412875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223,2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9844088" y="2636838"/>
            <a:ext cx="1466850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226,2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140325" y="2636838"/>
            <a:ext cx="1390650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191,5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27075" y="4343400"/>
            <a:ext cx="4268788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клубы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258175" y="4343400"/>
            <a:ext cx="14541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142,2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715125" y="4343400"/>
            <a:ext cx="1408113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141,2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847263" y="4343400"/>
            <a:ext cx="14668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143,2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122863" y="4343400"/>
            <a:ext cx="1411287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133,6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30250" y="3886200"/>
            <a:ext cx="4276725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библиотеки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253413" y="3886200"/>
            <a:ext cx="1462087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32,3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710363" y="3886200"/>
            <a:ext cx="1412875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31,93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9842500" y="3886200"/>
            <a:ext cx="14668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32,64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126038" y="3886200"/>
            <a:ext cx="14033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30,1</a:t>
            </a:r>
          </a:p>
        </p:txBody>
      </p:sp>
      <p:sp>
        <p:nvSpPr>
          <p:cNvPr id="47150" name="TextBox 21"/>
          <p:cNvSpPr txBox="1">
            <a:spLocks noChangeArrowheads="1"/>
          </p:cNvSpPr>
          <p:nvPr/>
        </p:nvSpPr>
        <p:spPr bwMode="auto">
          <a:xfrm>
            <a:off x="2085975" y="80963"/>
            <a:ext cx="855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latin typeface="Calibri" panose="020F0502020204030204" pitchFamily="34" charset="0"/>
              </a:rPr>
              <a:t>Планируемые расходы по разделу «Культура, кинематография»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7151" name="TextBox 74"/>
          <p:cNvSpPr txBox="1">
            <a:spLocks noChangeArrowheads="1"/>
          </p:cNvSpPr>
          <p:nvPr/>
        </p:nvSpPr>
        <p:spPr bwMode="auto">
          <a:xfrm>
            <a:off x="10344150" y="282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25488" y="4800600"/>
            <a:ext cx="4268787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кинематография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256588" y="4800600"/>
            <a:ext cx="14541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1,10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713538" y="4800600"/>
            <a:ext cx="1408112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1,09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9845675" y="4800600"/>
            <a:ext cx="14668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1,11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121275" y="4800600"/>
            <a:ext cx="1411288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1,0</a:t>
            </a:r>
          </a:p>
        </p:txBody>
      </p:sp>
      <p:pic>
        <p:nvPicPr>
          <p:cNvPr id="47157" name="Picture 4" descr="Файл:Эмблема колледжа .gif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14605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Скругленный прямоугольник 88"/>
          <p:cNvSpPr/>
          <p:nvPr/>
        </p:nvSpPr>
        <p:spPr>
          <a:xfrm>
            <a:off x="725488" y="5238750"/>
            <a:ext cx="4268787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другие вопросы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256588" y="5238750"/>
            <a:ext cx="14541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44,2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713538" y="5238750"/>
            <a:ext cx="1408112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44,15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845675" y="5238750"/>
            <a:ext cx="14668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44,3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121275" y="5238750"/>
            <a:ext cx="1411288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22,2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25488" y="5678488"/>
            <a:ext cx="4268787" cy="503237"/>
          </a:xfrm>
          <a:prstGeom prst="roundRect">
            <a:avLst>
              <a:gd name="adj" fmla="val 6723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/>
              <a:t> </a:t>
            </a:r>
            <a:r>
              <a:rPr lang="ru-RU" sz="1700" i="1" dirty="0" smtClean="0"/>
              <a:t>          в </a:t>
            </a:r>
            <a:r>
              <a:rPr lang="ru-RU" sz="1700" i="1" dirty="0"/>
              <a:t>т.ч. на содержание централизованной бухгалтерии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8256588" y="5678488"/>
            <a:ext cx="1454150" cy="503237"/>
          </a:xfrm>
          <a:prstGeom prst="roundRect">
            <a:avLst>
              <a:gd name="adj" fmla="val 773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8,57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713538" y="5678488"/>
            <a:ext cx="1408112" cy="503237"/>
          </a:xfrm>
          <a:prstGeom prst="roundRect">
            <a:avLst>
              <a:gd name="adj" fmla="val 773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8,52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9845675" y="5678488"/>
            <a:ext cx="1466850" cy="503237"/>
          </a:xfrm>
          <a:prstGeom prst="roundRect">
            <a:avLst>
              <a:gd name="adj" fmla="val 773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8,67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5121275" y="5678488"/>
            <a:ext cx="1411288" cy="503237"/>
          </a:xfrm>
          <a:prstGeom prst="roundRect">
            <a:avLst>
              <a:gd name="adj" fmla="val 773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10,8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738188" y="6230938"/>
            <a:ext cx="4268787" cy="503237"/>
          </a:xfrm>
          <a:prstGeom prst="roundRect">
            <a:avLst>
              <a:gd name="adj" fmla="val 6723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/>
              <a:t>           на выполнение «Майских указов» Президента РФ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8269288" y="6230938"/>
            <a:ext cx="1454150" cy="503237"/>
          </a:xfrm>
          <a:prstGeom prst="roundRect">
            <a:avLst>
              <a:gd name="adj" fmla="val 773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35,63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6726238" y="6230938"/>
            <a:ext cx="1408112" cy="503237"/>
          </a:xfrm>
          <a:prstGeom prst="roundRect">
            <a:avLst>
              <a:gd name="adj" fmla="val 773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35,63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9858375" y="6230938"/>
            <a:ext cx="1466850" cy="503237"/>
          </a:xfrm>
          <a:prstGeom prst="roundRect">
            <a:avLst>
              <a:gd name="adj" fmla="val 773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35,63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5133975" y="6230938"/>
            <a:ext cx="1411288" cy="503237"/>
          </a:xfrm>
          <a:prstGeom prst="roundRect">
            <a:avLst>
              <a:gd name="adj" fmla="val 7739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11,4</a:t>
            </a:r>
          </a:p>
        </p:txBody>
      </p:sp>
    </p:spTree>
    <p:extLst>
      <p:ext uri="{BB962C8B-B14F-4D97-AF65-F5344CB8AC3E}">
        <p14:creationId xmlns:p14="http://schemas.microsoft.com/office/powerpoint/2010/main" val="28732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7750" y="2941638"/>
            <a:ext cx="9250363" cy="911225"/>
          </a:xfrm>
          <a:prstGeom prst="roundRect">
            <a:avLst>
              <a:gd name="adj" fmla="val 2437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200" dirty="0">
                <a:latin typeface="+mn-lt"/>
              </a:rPr>
              <a:t>бюджет района</a:t>
            </a:r>
            <a:endParaRPr lang="ru-RU" sz="2200" b="1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5313" y="2206625"/>
            <a:ext cx="9702800" cy="646113"/>
          </a:xfrm>
          <a:prstGeom prst="roundRect">
            <a:avLst>
              <a:gd name="adj" fmla="val 991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 Здравоохранение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56788" y="3032125"/>
            <a:ext cx="1433512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1,13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7700" y="3032125"/>
            <a:ext cx="1425575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1,10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5438" y="3025775"/>
            <a:ext cx="1428750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1,07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7750" y="3933825"/>
            <a:ext cx="9250363" cy="911225"/>
          </a:xfrm>
          <a:prstGeom prst="roundRect">
            <a:avLst>
              <a:gd name="adj" fmla="val 2437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200" dirty="0">
                <a:latin typeface="+mn-lt"/>
              </a:rPr>
              <a:t>консолидированный </a:t>
            </a:r>
          </a:p>
          <a:p>
            <a:pPr>
              <a:defRPr/>
            </a:pPr>
            <a:r>
              <a:rPr lang="ru-RU" sz="2200" dirty="0">
                <a:latin typeface="+mn-lt"/>
              </a:rPr>
              <a:t>бюджет</a:t>
            </a:r>
            <a:endParaRPr lang="ru-RU" sz="2200" b="1" dirty="0">
              <a:latin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56788" y="4022725"/>
            <a:ext cx="1433512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1,13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700" y="4022725"/>
            <a:ext cx="1425575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1,10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75438" y="4016375"/>
            <a:ext cx="1428750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1,07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64758" y="1685155"/>
            <a:ext cx="1425832" cy="477793"/>
          </a:xfrm>
          <a:prstGeom prst="roundRect">
            <a:avLst>
              <a:gd name="adj" fmla="val 9161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ysClr val="windowText" lastClr="000000"/>
                </a:solidFill>
              </a:rPr>
              <a:t>2025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0689" y="1685155"/>
            <a:ext cx="1422347" cy="477793"/>
          </a:xfrm>
          <a:prstGeom prst="roundRect">
            <a:avLst>
              <a:gd name="adj" fmla="val 64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ysClr val="windowText" lastClr="000000"/>
                </a:solidFill>
              </a:rPr>
              <a:t>2024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54358" y="1685154"/>
            <a:ext cx="1436491" cy="477793"/>
          </a:xfrm>
          <a:prstGeom prst="roundRect">
            <a:avLst>
              <a:gd name="adj" fmla="val 9161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ysClr val="windowText" lastClr="000000"/>
                </a:solidFill>
              </a:rPr>
              <a:t>2026 год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82731" y="1685153"/>
            <a:ext cx="1416750" cy="477793"/>
          </a:xfrm>
          <a:prstGeom prst="roundRect">
            <a:avLst>
              <a:gd name="adj" fmla="val 64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ysClr val="windowText" lastClr="000000"/>
                </a:solidFill>
              </a:rPr>
              <a:t>20</a:t>
            </a:r>
            <a:r>
              <a:rPr lang="en-US" sz="2200" b="1" dirty="0">
                <a:solidFill>
                  <a:sysClr val="windowText" lastClr="000000"/>
                </a:solidFill>
              </a:rPr>
              <a:t>2</a:t>
            </a:r>
            <a:r>
              <a:rPr lang="ru-RU" sz="2200" b="1" dirty="0">
                <a:solidFill>
                  <a:sysClr val="windowText" lastClr="000000"/>
                </a:solidFill>
              </a:rPr>
              <a:t>3 год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87938" y="3025775"/>
            <a:ext cx="1422400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1,04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87938" y="4021138"/>
            <a:ext cx="1422400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</a:rPr>
              <a:t>1,04</a:t>
            </a:r>
          </a:p>
        </p:txBody>
      </p:sp>
      <p:sp>
        <p:nvSpPr>
          <p:cNvPr id="61465" name="TextBox 21"/>
          <p:cNvSpPr txBox="1">
            <a:spLocks noChangeArrowheads="1"/>
          </p:cNvSpPr>
          <p:nvPr/>
        </p:nvSpPr>
        <p:spPr bwMode="auto">
          <a:xfrm>
            <a:off x="3789363" y="476250"/>
            <a:ext cx="5180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latin typeface="Calibri" panose="020F0502020204030204" pitchFamily="34" charset="0"/>
              </a:rPr>
              <a:t>Планируемые расходы </a:t>
            </a:r>
          </a:p>
          <a:p>
            <a:pPr algn="ctr"/>
            <a:r>
              <a:rPr lang="ru-RU" altLang="ru-RU" sz="2800" b="1">
                <a:latin typeface="Calibri" panose="020F0502020204030204" pitchFamily="34" charset="0"/>
              </a:rPr>
              <a:t>по разделу «Здравоохранение»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pic>
        <p:nvPicPr>
          <p:cNvPr id="6146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73238"/>
            <a:ext cx="1481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7" name="TextBox 74"/>
          <p:cNvSpPr txBox="1">
            <a:spLocks noChangeArrowheads="1"/>
          </p:cNvSpPr>
          <p:nvPr/>
        </p:nvSpPr>
        <p:spPr bwMode="auto">
          <a:xfrm>
            <a:off x="10363200" y="1109663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239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Скругленный прямоугольник 92"/>
          <p:cNvSpPr/>
          <p:nvPr/>
        </p:nvSpPr>
        <p:spPr>
          <a:xfrm>
            <a:off x="746125" y="5399088"/>
            <a:ext cx="4276725" cy="523875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Обеспечение равной доступности услуг общественного транспорта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8261350" y="5399088"/>
            <a:ext cx="1470025" cy="523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0,35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6718300" y="5399088"/>
            <a:ext cx="1416050" cy="523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0,35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9858375" y="5399088"/>
            <a:ext cx="1474788" cy="523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0,35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146675" y="5399088"/>
            <a:ext cx="1400175" cy="523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4575" y="1458913"/>
            <a:ext cx="9253538" cy="585787"/>
          </a:xfrm>
          <a:prstGeom prst="roundRect">
            <a:avLst>
              <a:gd name="adj" fmla="val 243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бюджет района</a:t>
            </a:r>
            <a:endParaRPr lang="ru-RU" sz="2000" b="1" dirty="0">
              <a:latin typeface="+mn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3725" y="1052513"/>
            <a:ext cx="9704388" cy="404812"/>
          </a:xfrm>
          <a:prstGeom prst="roundRect">
            <a:avLst>
              <a:gd name="adj" fmla="val 99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 Социальная политика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23450" y="1549400"/>
            <a:ext cx="1466850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58,1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67700" y="1549400"/>
            <a:ext cx="1460500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56,8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6713" y="1543050"/>
            <a:ext cx="1414462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55,4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14575" y="2043113"/>
            <a:ext cx="9253538" cy="587375"/>
          </a:xfrm>
          <a:prstGeom prst="roundRect">
            <a:avLst>
              <a:gd name="adj" fmla="val 243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консолидированный 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бюджет</a:t>
            </a:r>
            <a:endParaRPr lang="ru-RU" sz="2000" b="1" dirty="0">
              <a:latin typeface="+mn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23450" y="2132013"/>
            <a:ext cx="1466850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58,1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67700" y="2132013"/>
            <a:ext cx="1460500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56,8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16713" y="2135188"/>
            <a:ext cx="1414462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55,4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2696" y="620690"/>
            <a:ext cx="1417893" cy="396042"/>
          </a:xfrm>
          <a:prstGeom prst="roundRect">
            <a:avLst>
              <a:gd name="adj" fmla="val 9161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2025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9142" y="620690"/>
            <a:ext cx="1413894" cy="396042"/>
          </a:xfrm>
          <a:prstGeom prst="roundRect">
            <a:avLst>
              <a:gd name="adj" fmla="val 6467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</a:rPr>
              <a:t>4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62298" y="620688"/>
            <a:ext cx="1428550" cy="396042"/>
          </a:xfrm>
          <a:prstGeom prst="roundRect">
            <a:avLst>
              <a:gd name="adj" fmla="val 9161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2026 год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00734" y="620688"/>
            <a:ext cx="1390296" cy="396042"/>
          </a:xfrm>
          <a:prstGeom prst="roundRect">
            <a:avLst>
              <a:gd name="adj" fmla="val 6467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</a:rPr>
              <a:t>3 год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083175" y="1543050"/>
            <a:ext cx="1436688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56,3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83175" y="2135188"/>
            <a:ext cx="1436688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56,3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1838" y="3087688"/>
            <a:ext cx="4278312" cy="325437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</a:t>
            </a:r>
            <a:r>
              <a:rPr lang="ru-RU" i="1" dirty="0"/>
              <a:t>в том числе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31838" y="3448050"/>
            <a:ext cx="4278312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</a:t>
            </a:r>
            <a:r>
              <a:rPr lang="ru-RU" i="1" dirty="0"/>
              <a:t>- питание учащихся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55000" y="3448050"/>
            <a:ext cx="1462088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8,1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11950" y="3448050"/>
            <a:ext cx="1412875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7,8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844088" y="3448050"/>
            <a:ext cx="14668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8,4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137150" y="3448050"/>
            <a:ext cx="1393825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7,3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42950" y="4959350"/>
            <a:ext cx="4278313" cy="395288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Пенсионное обеспечение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266113" y="4959350"/>
            <a:ext cx="1462087" cy="395288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r>
              <a:rPr lang="ru-RU" dirty="0"/>
              <a:t>,76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723063" y="4959350"/>
            <a:ext cx="1412875" cy="395288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r>
              <a:rPr lang="ru-RU" dirty="0"/>
              <a:t>,65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855200" y="4959350"/>
            <a:ext cx="1466850" cy="395288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r>
              <a:rPr lang="ru-RU" dirty="0"/>
              <a:t>,80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151438" y="4959350"/>
            <a:ext cx="1390650" cy="395288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2,55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1838" y="2662238"/>
            <a:ext cx="4278312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Охрана семьи и детства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255000" y="2662238"/>
            <a:ext cx="1462088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53,5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711950" y="2662238"/>
            <a:ext cx="1412875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52,2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9844088" y="2662238"/>
            <a:ext cx="1466850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54,8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140325" y="2662238"/>
            <a:ext cx="1390650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52,8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41363" y="4456113"/>
            <a:ext cx="4268787" cy="468312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      - выплаты опекунам и попечителям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272463" y="4456113"/>
            <a:ext cx="1454150" cy="468312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25,3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729413" y="4456113"/>
            <a:ext cx="1408112" cy="468312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24,3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861550" y="4456113"/>
            <a:ext cx="1466850" cy="468312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26,3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137150" y="4456113"/>
            <a:ext cx="1411288" cy="468312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25,4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41363" y="3879850"/>
            <a:ext cx="4276725" cy="541338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</a:t>
            </a:r>
            <a:r>
              <a:rPr lang="ru-RU" i="1" dirty="0"/>
              <a:t>- компенсация за присмотр  и уход за ребенком в ДДУ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264525" y="3879850"/>
            <a:ext cx="1462088" cy="54133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20,1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721475" y="3879850"/>
            <a:ext cx="1412875" cy="54133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20,1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9853613" y="3879850"/>
            <a:ext cx="1466850" cy="54133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20,1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137150" y="3879850"/>
            <a:ext cx="1403350" cy="54133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20,1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35013" y="5959475"/>
            <a:ext cx="4283075" cy="395288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«Старшее поколение»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266113" y="5959475"/>
            <a:ext cx="1462087" cy="395288"/>
          </a:xfrm>
          <a:prstGeom prst="roundRect">
            <a:avLst>
              <a:gd name="adj" fmla="val 773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0,15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724650" y="5959475"/>
            <a:ext cx="1412875" cy="395288"/>
          </a:xfrm>
          <a:prstGeom prst="roundRect">
            <a:avLst>
              <a:gd name="adj" fmla="val 773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0,15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842500" y="5959475"/>
            <a:ext cx="1485900" cy="395288"/>
          </a:xfrm>
          <a:prstGeom prst="roundRect">
            <a:avLst>
              <a:gd name="adj" fmla="val 773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0,15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138738" y="5959475"/>
            <a:ext cx="1408112" cy="395288"/>
          </a:xfrm>
          <a:prstGeom prst="roundRect">
            <a:avLst>
              <a:gd name="adj" fmla="val 773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0,15</a:t>
            </a:r>
          </a:p>
        </p:txBody>
      </p:sp>
      <p:sp>
        <p:nvSpPr>
          <p:cNvPr id="49213" name="TextBox 21"/>
          <p:cNvSpPr txBox="1">
            <a:spLocks noChangeArrowheads="1"/>
          </p:cNvSpPr>
          <p:nvPr/>
        </p:nvSpPr>
        <p:spPr bwMode="auto">
          <a:xfrm>
            <a:off x="2276475" y="80963"/>
            <a:ext cx="817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latin typeface="Calibri" panose="020F0502020204030204" pitchFamily="34" charset="0"/>
              </a:rPr>
              <a:t>Планируемые расходы по разделу «Социальная политика»</a:t>
            </a:r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9214" name="Picture 2" descr="Министерство труда и социального развития Ом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90525"/>
            <a:ext cx="156368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15" name="TextBox 74"/>
          <p:cNvSpPr txBox="1">
            <a:spLocks noChangeArrowheads="1"/>
          </p:cNvSpPr>
          <p:nvPr/>
        </p:nvSpPr>
        <p:spPr bwMode="auto">
          <a:xfrm>
            <a:off x="10344150" y="282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4734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22313" y="2668588"/>
          <a:ext cx="10587036" cy="7000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9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1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0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latin typeface="Calibri" panose="020F0502020204030204" pitchFamily="34" charset="0"/>
                        </a:rPr>
                        <a:t>Физическая культура и спорт</a:t>
                      </a:r>
                      <a:endParaRPr lang="ru-RU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97,7</a:t>
                      </a:r>
                      <a:endParaRPr lang="ru-RU" sz="2200" b="1" dirty="0"/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105,2</a:t>
                      </a:r>
                      <a:endParaRPr lang="ru-RU" sz="2200" b="1" dirty="0"/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106,3</a:t>
                      </a:r>
                      <a:endParaRPr lang="ru-RU" sz="2200" b="1" dirty="0"/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107,5</a:t>
                      </a:r>
                      <a:endParaRPr lang="ru-RU" sz="2200" b="1" dirty="0"/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722339" y="4016259"/>
            <a:ext cx="4287037" cy="57438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Спортивные мероприятия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258237" y="4016259"/>
            <a:ext cx="1440000" cy="57438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1,3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844831" y="4016259"/>
            <a:ext cx="1440000" cy="57438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1,3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98446" y="4016259"/>
            <a:ext cx="1440000" cy="57438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1,3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1406" y="3404192"/>
            <a:ext cx="4278758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</a:rPr>
              <a:t>Содержание спортивных школ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55232" y="3404192"/>
            <a:ext cx="1440000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105,0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844832" y="3404192"/>
            <a:ext cx="1440000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106,2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698447" y="3404192"/>
            <a:ext cx="1440000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103,9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745288" y="2263775"/>
            <a:ext cx="1295400" cy="307975"/>
          </a:xfrm>
          <a:prstGeom prst="roundRect">
            <a:avLst>
              <a:gd name="adj" fmla="val 712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2024 год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329613" y="2265363"/>
            <a:ext cx="1295400" cy="307975"/>
          </a:xfrm>
          <a:prstGeom prst="roundRect">
            <a:avLst>
              <a:gd name="adj" fmla="val 712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2025 год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75838" y="2265363"/>
            <a:ext cx="1295400" cy="307975"/>
          </a:xfrm>
          <a:prstGeom prst="roundRect">
            <a:avLst>
              <a:gd name="adj" fmla="val 712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2026 год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60963" y="2263775"/>
            <a:ext cx="1295400" cy="307975"/>
          </a:xfrm>
          <a:prstGeom prst="roundRect">
            <a:avLst>
              <a:gd name="adj" fmla="val 712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20</a:t>
            </a:r>
            <a:r>
              <a:rPr lang="en-US" sz="2200" b="1" dirty="0">
                <a:solidFill>
                  <a:schemeClr val="tx1"/>
                </a:solidFill>
              </a:rPr>
              <a:t>2</a:t>
            </a:r>
            <a:r>
              <a:rPr lang="ru-RU" sz="2200" b="1" dirty="0">
                <a:solidFill>
                  <a:schemeClr val="tx1"/>
                </a:solidFill>
              </a:rPr>
              <a:t>3 год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23892" y="4011976"/>
            <a:ext cx="1440000" cy="57438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2,2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23893" y="3399909"/>
            <a:ext cx="1440000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/>
              <a:t>95,5</a:t>
            </a:r>
          </a:p>
        </p:txBody>
      </p:sp>
      <p:sp>
        <p:nvSpPr>
          <p:cNvPr id="50226" name="TextBox 21"/>
          <p:cNvSpPr txBox="1">
            <a:spLocks noChangeArrowheads="1"/>
          </p:cNvSpPr>
          <p:nvPr/>
        </p:nvSpPr>
        <p:spPr bwMode="auto">
          <a:xfrm>
            <a:off x="2987675" y="44450"/>
            <a:ext cx="6216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latin typeface="Calibri" panose="020F0502020204030204" pitchFamily="34" charset="0"/>
              </a:rPr>
              <a:t>Планируемые расходы </a:t>
            </a:r>
          </a:p>
          <a:p>
            <a:pPr algn="ctr"/>
            <a:r>
              <a:rPr lang="ru-RU" altLang="ru-RU" sz="2600" b="1">
                <a:latin typeface="Calibri" panose="020F0502020204030204" pitchFamily="34" charset="0"/>
              </a:rPr>
              <a:t>по разделу </a:t>
            </a:r>
            <a:r>
              <a:rPr lang="ru-RU" altLang="ru-RU" sz="2800" b="1">
                <a:latin typeface="Calibri" panose="020F0502020204030204" pitchFamily="34" charset="0"/>
              </a:rPr>
              <a:t>бюджетной классификации</a:t>
            </a:r>
            <a:endParaRPr lang="ru-RU" altLang="ru-RU" sz="2600" b="1">
              <a:latin typeface="Calibri" panose="020F0502020204030204" pitchFamily="34" charset="0"/>
            </a:endParaRPr>
          </a:p>
          <a:p>
            <a:pPr algn="ctr"/>
            <a:r>
              <a:rPr lang="ru-RU" altLang="ru-RU" sz="2600" b="1">
                <a:latin typeface="Calibri" panose="020F0502020204030204" pitchFamily="34" charset="0"/>
              </a:rPr>
              <a:t> «Физическая культура и спорт»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pic>
        <p:nvPicPr>
          <p:cNvPr id="5022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42913"/>
            <a:ext cx="12954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28" name="TextBox 74"/>
          <p:cNvSpPr txBox="1">
            <a:spLocks noChangeArrowheads="1"/>
          </p:cNvSpPr>
          <p:nvPr/>
        </p:nvSpPr>
        <p:spPr bwMode="auto">
          <a:xfrm>
            <a:off x="10518775" y="1982788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1406" y="4870840"/>
            <a:ext cx="4287037" cy="79040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/>
              <a:t>на выполнение «Майских указов» Президента РФ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67304" y="4870839"/>
            <a:ext cx="1440000" cy="79040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/>
              <a:t>5,8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853898" y="4870839"/>
            <a:ext cx="1440000" cy="79040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/>
              <a:t>5,8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07513" y="4870839"/>
            <a:ext cx="1440000" cy="79040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/>
              <a:t>5,8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32959" y="4866556"/>
            <a:ext cx="1440000" cy="79040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/>
              <a:t>7,8</a:t>
            </a:r>
          </a:p>
        </p:txBody>
      </p:sp>
    </p:spTree>
    <p:extLst>
      <p:ext uri="{BB962C8B-B14F-4D97-AF65-F5344CB8AC3E}">
        <p14:creationId xmlns:p14="http://schemas.microsoft.com/office/powerpoint/2010/main" val="176650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1"/>
          <p:cNvSpPr txBox="1">
            <a:spLocks noChangeArrowheads="1"/>
          </p:cNvSpPr>
          <p:nvPr/>
        </p:nvSpPr>
        <p:spPr bwMode="auto">
          <a:xfrm>
            <a:off x="1831975" y="71438"/>
            <a:ext cx="86074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Объем дотаций на выравнивание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бюджетной обеспеченности поселений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Республики Татарстан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874713" y="1268413"/>
          <a:ext cx="10477500" cy="534987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00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2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2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2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 marT="45728" marB="45728" anchor="ctr">
                    <a:lnR w="12700" cap="flat" cmpd="sng" algn="ctr">
                      <a:solidFill>
                        <a:srgbClr val="47A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8" marB="45728" anchor="ctr">
                    <a:lnL w="12700" cap="flat" cmpd="sng" algn="ctr">
                      <a:solidFill>
                        <a:srgbClr val="47A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8" marB="45728" anchor="ctr">
                    <a:lnT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8" marB="45728" anchor="ctr">
                    <a:lnT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8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8" marB="45728" anchor="ctr">
                    <a:lnT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21,2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8" marB="45728" anchor="ctr">
                    <a:lnT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20,7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8" marB="45728" anchor="ctr">
                    <a:lnT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9,4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28" marB="45728" anchor="ctr">
                    <a:lnT w="12700" cap="flat" cmpd="sng" algn="ctr">
                      <a:solidFill>
                        <a:srgbClr val="54B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48">
                <a:tc>
                  <a:txBody>
                    <a:bodyPr/>
                    <a:lstStyle/>
                    <a:p>
                      <a:pPr algn="just"/>
                      <a:r>
                        <a:rPr lang="ru-RU" sz="1700" i="1" dirty="0" smtClean="0"/>
                        <a:t>     в том числе:</a:t>
                      </a:r>
                    </a:p>
                  </a:txBody>
                  <a:tcPr marL="91454" marR="91454" marT="45728" marB="4572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54" marR="91454" marT="45728" marB="4572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54" marR="91454" marT="45728" marB="4572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/>
                    </a:p>
                  </a:txBody>
                  <a:tcPr marL="91454" marR="91454" marT="45728" marB="4572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215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Расходы на передачу бюджетам поселений </a:t>
                      </a:r>
                      <a:r>
                        <a:rPr lang="ru-RU" sz="1700" b="1" dirty="0" smtClean="0"/>
                        <a:t>дотаций на выравнивание уровня бюджетной обеспеченности поселений</a:t>
                      </a:r>
                      <a:r>
                        <a:rPr lang="ru-RU" sz="1700" dirty="0" smtClean="0"/>
                        <a:t>, источником </a:t>
                      </a:r>
                      <a:r>
                        <a:rPr lang="ru-RU" sz="1700" dirty="0" err="1" smtClean="0"/>
                        <a:t>софинансирования</a:t>
                      </a:r>
                      <a:r>
                        <a:rPr lang="ru-RU" sz="1700" dirty="0" smtClean="0"/>
                        <a:t> которых являются, в том числе, </a:t>
                      </a:r>
                      <a:r>
                        <a:rPr lang="ru-RU" sz="1700" u="sng" dirty="0" smtClean="0"/>
                        <a:t>субсидии</a:t>
                      </a:r>
                      <a:r>
                        <a:rPr lang="ru-RU" sz="1700" dirty="0" smtClean="0"/>
                        <a:t> на выравнивание уровня бюджетной обеспеченности поселений, входящих в состав муниципального района, и  предоставление  иных форм межбюджетных трансфертов бюджетам поселений, входящих в состав муниципального района</a:t>
                      </a:r>
                    </a:p>
                  </a:txBody>
                  <a:tcPr marL="91454" marR="91454" marT="45728" marB="4572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6,733</a:t>
                      </a:r>
                      <a:endParaRPr lang="ru-RU" sz="1900" b="1" dirty="0"/>
                    </a:p>
                  </a:txBody>
                  <a:tcPr marL="91454" marR="91454" marT="45728" marB="4572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6,989</a:t>
                      </a:r>
                      <a:endParaRPr lang="ru-RU" sz="1900" b="1" dirty="0"/>
                    </a:p>
                  </a:txBody>
                  <a:tcPr marL="91454" marR="91454" marT="45728" marB="4572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7,165</a:t>
                      </a:r>
                      <a:endParaRPr lang="ru-RU" sz="1900" b="1" dirty="0"/>
                    </a:p>
                  </a:txBody>
                  <a:tcPr marL="91454" marR="91454" marT="45728" marB="4572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48">
                <a:tc>
                  <a:txBody>
                    <a:bodyPr/>
                    <a:lstStyle/>
                    <a:p>
                      <a:r>
                        <a:rPr lang="ru-RU" sz="1700" i="1" baseline="0" dirty="0" smtClean="0"/>
                        <a:t>        из них</a:t>
                      </a:r>
                      <a:r>
                        <a:rPr lang="ru-RU" sz="1700" i="1" dirty="0" smtClean="0"/>
                        <a:t>:</a:t>
                      </a:r>
                      <a:endParaRPr lang="ru-RU" sz="1700" i="1" dirty="0"/>
                    </a:p>
                  </a:txBody>
                  <a:tcPr marL="91454" marR="91454" marT="45728" marB="45728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dirty="0"/>
                    </a:p>
                  </a:txBody>
                  <a:tcPr marL="91454" marR="91454" marT="45728" marB="45728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dirty="0"/>
                    </a:p>
                  </a:txBody>
                  <a:tcPr marL="91454" marR="91454" marT="45728" marB="45728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dirty="0"/>
                    </a:p>
                  </a:txBody>
                  <a:tcPr marL="91454" marR="91454" marT="45728" marB="4572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48">
                <a:tc>
                  <a:txBody>
                    <a:bodyPr/>
                    <a:lstStyle/>
                    <a:p>
                      <a:pPr marL="357188" indent="0"/>
                      <a:r>
                        <a:rPr lang="ru-RU" sz="1700" i="1" dirty="0" smtClean="0"/>
                        <a:t>субсидии</a:t>
                      </a:r>
                      <a:r>
                        <a:rPr lang="ru-RU" sz="1700" i="1" baseline="0" dirty="0" smtClean="0"/>
                        <a:t> из бюджета Республики Татарстан</a:t>
                      </a:r>
                      <a:endParaRPr lang="ru-RU" sz="1700" i="1" dirty="0"/>
                    </a:p>
                  </a:txBody>
                  <a:tcPr marL="91454" marR="91454" marT="45728" marB="45728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i="1" dirty="0" smtClean="0"/>
                        <a:t>6,666</a:t>
                      </a:r>
                      <a:endParaRPr lang="ru-RU" sz="1900" i="1" dirty="0"/>
                    </a:p>
                  </a:txBody>
                  <a:tcPr marL="91454" marR="91454" marT="45728" marB="45728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i="1" dirty="0" smtClean="0"/>
                        <a:t>6,919</a:t>
                      </a:r>
                      <a:endParaRPr lang="ru-RU" sz="1900" i="1" dirty="0"/>
                    </a:p>
                  </a:txBody>
                  <a:tcPr marL="91454" marR="91454" marT="45728" marB="45728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i="1" dirty="0" smtClean="0"/>
                        <a:t>7,094</a:t>
                      </a:r>
                      <a:endParaRPr lang="ru-RU" sz="1900" i="1" dirty="0"/>
                    </a:p>
                  </a:txBody>
                  <a:tcPr marL="91454" marR="91454" marT="45728" marB="45728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48">
                <a:tc>
                  <a:txBody>
                    <a:bodyPr/>
                    <a:lstStyle/>
                    <a:p>
                      <a:pPr marL="357188" indent="0"/>
                      <a:r>
                        <a:rPr lang="ru-RU" sz="1700" i="1" dirty="0" smtClean="0"/>
                        <a:t>средства Азнакаевского муниципального района</a:t>
                      </a:r>
                      <a:endParaRPr lang="ru-RU" sz="1700" i="1" dirty="0"/>
                    </a:p>
                  </a:txBody>
                  <a:tcPr marL="91454" marR="91454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i="1" dirty="0" smtClean="0"/>
                        <a:t>0,067</a:t>
                      </a:r>
                      <a:endParaRPr lang="ru-RU" sz="1900" i="1" dirty="0"/>
                    </a:p>
                  </a:txBody>
                  <a:tcPr marL="91454" marR="91454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i="1" dirty="0" smtClean="0"/>
                        <a:t>0,070</a:t>
                      </a:r>
                      <a:endParaRPr lang="ru-RU" sz="1900" i="1" dirty="0"/>
                    </a:p>
                  </a:txBody>
                  <a:tcPr marL="91454" marR="91454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i="1" dirty="0" smtClean="0"/>
                        <a:t>0,071</a:t>
                      </a:r>
                      <a:endParaRPr lang="ru-RU" sz="1900" i="1" dirty="0"/>
                    </a:p>
                  </a:txBody>
                  <a:tcPr marL="91454" marR="91454" marT="45728" marB="45728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27890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/>
                        <a:t>Дотации на выравнивание бюджетной обеспеченности поселений</a:t>
                      </a:r>
                      <a:r>
                        <a:rPr lang="ru-RU" sz="1700" dirty="0" smtClean="0"/>
                        <a:t>, источником финансового обеспечения которых являются </a:t>
                      </a:r>
                      <a:r>
                        <a:rPr lang="ru-RU" sz="1700" u="sng" dirty="0" smtClean="0"/>
                        <a:t>субвенции</a:t>
                      </a:r>
                      <a:r>
                        <a:rPr lang="ru-RU" sz="1700" dirty="0" smtClean="0"/>
                        <a:t> бюджетам муниципальных районов на реализацию государственных полномочий по расчету и предоставлению дотаций поселениям</a:t>
                      </a:r>
                    </a:p>
                  </a:txBody>
                  <a:tcPr marL="91454" marR="91454" marT="45728" marB="45728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14,493</a:t>
                      </a:r>
                      <a:endParaRPr lang="ru-RU" sz="1900" b="1" dirty="0"/>
                    </a:p>
                  </a:txBody>
                  <a:tcPr marL="91454" marR="91454" marT="45728" marB="45728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13,765</a:t>
                      </a:r>
                      <a:endParaRPr lang="ru-RU" sz="1900" b="1" dirty="0"/>
                    </a:p>
                  </a:txBody>
                  <a:tcPr marL="91454" marR="91454" marT="45728" marB="45728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2,202</a:t>
                      </a:r>
                      <a:endParaRPr lang="ru-RU" sz="1900" b="1" dirty="0"/>
                    </a:p>
                  </a:txBody>
                  <a:tcPr marL="91454" marR="91454" marT="45728" marB="45728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1240" name="TextBox 74"/>
          <p:cNvSpPr txBox="1">
            <a:spLocks noChangeArrowheads="1"/>
          </p:cNvSpPr>
          <p:nvPr/>
        </p:nvSpPr>
        <p:spPr bwMode="auto">
          <a:xfrm>
            <a:off x="10363200" y="800100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6643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207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52406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 txBox="1">
            <a:spLocks/>
          </p:cNvSpPr>
          <p:nvPr/>
        </p:nvSpPr>
        <p:spPr bwMode="auto">
          <a:xfrm>
            <a:off x="2019300" y="728663"/>
            <a:ext cx="8145463" cy="5889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>
                <a:cs typeface="Arial" charset="0"/>
              </a:rPr>
              <a:t>Программно-целевой бюджет</a:t>
            </a:r>
            <a:endParaRPr lang="ru-RU" sz="2800" dirty="0">
              <a:latin typeface="+mn-lt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 bwMode="auto">
          <a:xfrm>
            <a:off x="2747963" y="2024063"/>
            <a:ext cx="6661150" cy="9302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cs typeface="Arial" charset="0"/>
              </a:rPr>
              <a:t>9 государственных </a:t>
            </a:r>
            <a:endParaRPr lang="ru-RU" sz="2800" b="1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cs typeface="Arial" charset="0"/>
              </a:rPr>
              <a:t> 15 муниципальных программ</a:t>
            </a:r>
            <a:endParaRPr lang="ru-RU" sz="2800" dirty="0">
              <a:latin typeface="+mn-lt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 bwMode="auto">
          <a:xfrm>
            <a:off x="3963988" y="3573463"/>
            <a:ext cx="4219575" cy="5889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cs typeface="Arial" charset="0"/>
              </a:rPr>
              <a:t>2 </a:t>
            </a:r>
            <a:r>
              <a:rPr lang="ru-RU" sz="2800" b="1" dirty="0">
                <a:cs typeface="Arial" charset="0"/>
              </a:rPr>
              <a:t>млрд. </a:t>
            </a:r>
            <a:r>
              <a:rPr lang="ru-RU" sz="2800" b="1" dirty="0" smtClean="0">
                <a:cs typeface="Arial" charset="0"/>
              </a:rPr>
              <a:t>103 </a:t>
            </a:r>
            <a:r>
              <a:rPr lang="ru-RU" sz="2800" b="1" dirty="0">
                <a:cs typeface="Arial" charset="0"/>
              </a:rPr>
              <a:t>млн. рублей</a:t>
            </a:r>
            <a:endParaRPr lang="ru-RU" sz="2800" dirty="0">
              <a:latin typeface="+mn-lt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 bwMode="auto">
          <a:xfrm>
            <a:off x="3878263" y="5445125"/>
            <a:ext cx="4435475" cy="863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cs typeface="Arial" charset="0"/>
              </a:rPr>
              <a:t>90% </a:t>
            </a:r>
            <a:r>
              <a:rPr lang="ru-RU" sz="2800" b="1" dirty="0">
                <a:cs typeface="Arial" charset="0"/>
              </a:rPr>
              <a:t>от общего объема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>
                <a:latin typeface="+mn-lt"/>
                <a:cs typeface="Arial" charset="0"/>
              </a:rPr>
              <a:t>расходов</a:t>
            </a:r>
            <a:endParaRPr lang="ru-RU" sz="2800" dirty="0">
              <a:latin typeface="+mn-lt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5508626" y="4311650"/>
            <a:ext cx="1174750" cy="949325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7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1517" y="944724"/>
            <a:ext cx="7217282" cy="498926"/>
          </a:xfrm>
          <a:prstGeom prst="roundRect">
            <a:avLst>
              <a:gd name="adj" fmla="val 832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Наименование раздела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71208" y="944724"/>
            <a:ext cx="15247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2025г.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55212" y="944724"/>
            <a:ext cx="1516651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2026г.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395691" y="944724"/>
            <a:ext cx="15243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2024г.</a:t>
            </a:r>
          </a:p>
        </p:txBody>
      </p:sp>
      <p:sp>
        <p:nvSpPr>
          <p:cNvPr id="34830" name="TextBox 21"/>
          <p:cNvSpPr txBox="1">
            <a:spLocks noChangeArrowheads="1"/>
          </p:cNvSpPr>
          <p:nvPr/>
        </p:nvSpPr>
        <p:spPr bwMode="auto">
          <a:xfrm>
            <a:off x="10450513" y="512763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9962" y="3050087"/>
            <a:ext cx="7217282" cy="52305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Реализация государственной программы «Обеспечение качественным жильем и услугами жилищно-коммунального хозяйства населения Республики Татарстан»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69653" y="3050087"/>
            <a:ext cx="1524756" cy="52305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18 566,0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555396" y="3050087"/>
            <a:ext cx="1514424" cy="52305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18 566,0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93736" y="3050087"/>
            <a:ext cx="1524756" cy="52305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18 566,0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9778" y="2490408"/>
            <a:ext cx="7217282" cy="504162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Реализация государственной программы «Социальная поддержка граждан Республики Татарстан»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969469" y="2490408"/>
            <a:ext cx="1524756" cy="504162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55 144,3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555212" y="2490408"/>
            <a:ext cx="1514424" cy="504162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56 469,6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393552" y="2490408"/>
            <a:ext cx="1524756" cy="504162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53 815,8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21517" y="1897177"/>
            <a:ext cx="7217282" cy="537714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Реализация государственной программы «Развитие здравоохранения Республики Татарстан»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971208" y="1897177"/>
            <a:ext cx="1524756" cy="537714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1 095,3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0556951" y="1897177"/>
            <a:ext cx="1514424" cy="537714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1 129,0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395291" y="1897177"/>
            <a:ext cx="1524756" cy="537714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1 066,3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19520" y="4008903"/>
            <a:ext cx="7217282" cy="376913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Государственная программа «Развитие транспортной системы Республики Татарстан»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969211" y="4008903"/>
            <a:ext cx="1524756" cy="376913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351,3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0550460" y="4008903"/>
            <a:ext cx="1514424" cy="376913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351,3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393294" y="4008903"/>
            <a:ext cx="1524756" cy="376913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351,3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9336" y="1479454"/>
            <a:ext cx="11945364" cy="381919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Государственные программы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2337" y="5921174"/>
            <a:ext cx="7217282" cy="286813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Реализация государственной программы «Развитие юстиции в Республике Татарстан»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72028" y="5921174"/>
            <a:ext cx="1524756" cy="286813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5,8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53277" y="5921174"/>
            <a:ext cx="1514424" cy="286813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6,0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96111" y="5921174"/>
            <a:ext cx="1524756" cy="286813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5,6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9520" y="4444489"/>
            <a:ext cx="7217282" cy="753982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Реализация государственной программы «Развитие сельского хозяйства и регулирование рынков сельскохозяйственной продукции, сырья и продовольствия в Республики Татарстан»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969211" y="4444489"/>
            <a:ext cx="1524756" cy="753982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16 128,3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550460" y="4444489"/>
            <a:ext cx="1514424" cy="753982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1 701,6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93294" y="4444489"/>
            <a:ext cx="1524756" cy="753982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14 945,9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2337" y="6249178"/>
            <a:ext cx="7217282" cy="522924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Реализация государственной программы «Развитие молодежной политики в Республике Татарстан»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972028" y="6249178"/>
            <a:ext cx="1524756" cy="522924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19 191,0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553277" y="6249178"/>
            <a:ext cx="1514424" cy="522924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19 209,7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96111" y="6249178"/>
            <a:ext cx="1524756" cy="522924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19 173,1</a:t>
            </a:r>
          </a:p>
        </p:txBody>
      </p:sp>
      <p:sp>
        <p:nvSpPr>
          <p:cNvPr id="34918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19520" y="3623605"/>
            <a:ext cx="7217282" cy="33483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Реализация государственной программы «Защита населения и территории от ЧС»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969211" y="3623605"/>
            <a:ext cx="1524756" cy="33483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33,6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550460" y="3623605"/>
            <a:ext cx="1514424" cy="33483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0,0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393294" y="3623605"/>
            <a:ext cx="1524756" cy="33483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33,6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6539" y="5257144"/>
            <a:ext cx="7217282" cy="605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Реализация государственной программы «Управление государственным имуществом Республики Татарстан»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976230" y="5257144"/>
            <a:ext cx="1524756" cy="605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50,4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557479" y="5257144"/>
            <a:ext cx="1514424" cy="605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0,0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00313" y="5257144"/>
            <a:ext cx="1524756" cy="605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48,5</a:t>
            </a:r>
          </a:p>
        </p:txBody>
      </p:sp>
    </p:spTree>
    <p:extLst>
      <p:ext uri="{BB962C8B-B14F-4D97-AF65-F5344CB8AC3E}">
        <p14:creationId xmlns:p14="http://schemas.microsoft.com/office/powerpoint/2010/main" val="15037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1"/>
          <p:cNvSpPr txBox="1">
            <a:spLocks noChangeArrowheads="1"/>
          </p:cNvSpPr>
          <p:nvPr/>
        </p:nvSpPr>
        <p:spPr bwMode="auto">
          <a:xfrm>
            <a:off x="10485438" y="97155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9871" y="3465060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«Охрана окружающей среды в Азнакаевском муниципальном районе Республики Татарстан»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950744" y="3465060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4 742,0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530253" y="3465060"/>
            <a:ext cx="1516651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4 742,0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75226" y="3465060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4 742,0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1834" y="2324271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«Развитие образования Азнакаевского муниципального района»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952707" y="2324271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1 594 314,5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536710" y="2324271"/>
            <a:ext cx="1516651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1 584 805,0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377189" y="2324271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1 601 511,7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9871" y="4041124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«Защита населения и территорий от ЧС, обеспечение пожарной безопасности и безопасности людей на водных объектах»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950744" y="4041124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9 283,8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530253" y="4041124"/>
            <a:ext cx="1516651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9 283,8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375226" y="4041124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9 283,7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415" y="2888996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«Развитие культуры в Азнакаевском муниципальном районе»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948288" y="2888996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226 439,4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532291" y="2888996"/>
            <a:ext cx="1516651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228 013,8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372770" y="2888996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224 966,9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07415" y="4617188"/>
            <a:ext cx="7206106" cy="40387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«Развитие здравоохранения Республики Татарстан»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948288" y="4617188"/>
            <a:ext cx="1524755" cy="40387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700,9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532291" y="4617188"/>
            <a:ext cx="1516651" cy="40387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700,9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372770" y="4617188"/>
            <a:ext cx="1516269" cy="40387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700,9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9871" y="1854947"/>
            <a:ext cx="11932838" cy="42002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Муниципальные программы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7368" y="5661360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E3ECD0">
              <a:alpha val="8902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комплексная программа по профилактике правонарушений в Азнакаевском муниципальном районе Республике Татарстан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937580" y="5661360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E3ECD0">
              <a:alpha val="8902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39 591,4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526011" y="5661360"/>
            <a:ext cx="1527303" cy="504000"/>
          </a:xfrm>
          <a:prstGeom prst="roundRect">
            <a:avLst>
              <a:gd name="adj" fmla="val 8320"/>
            </a:avLst>
          </a:prstGeom>
          <a:solidFill>
            <a:srgbClr val="E3ECD0">
              <a:alpha val="8902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39 711,4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366490" y="5661360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E3ECD0">
              <a:alpha val="8902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39 476,3</a:t>
            </a:r>
          </a:p>
        </p:txBody>
      </p:sp>
      <p:sp>
        <p:nvSpPr>
          <p:cNvPr id="35918" name="TextBox 21"/>
          <p:cNvSpPr txBox="1">
            <a:spLocks noChangeArrowheads="1"/>
          </p:cNvSpPr>
          <p:nvPr/>
        </p:nvSpPr>
        <p:spPr bwMode="auto">
          <a:xfrm>
            <a:off x="1163638" y="7938"/>
            <a:ext cx="98647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(продолжение)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952707" y="1304764"/>
            <a:ext cx="15247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2025г.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536711" y="1304764"/>
            <a:ext cx="1516651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2026г.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77190" y="1304764"/>
            <a:ext cx="15243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2024г.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1135" y="6237368"/>
            <a:ext cx="7206106" cy="504000"/>
          </a:xfrm>
          <a:prstGeom prst="roundRect">
            <a:avLst>
              <a:gd name="adj" fmla="val 8320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«Целевая подготовка специалистов в учреждениях высшего профессионального образования»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931347" y="6237368"/>
            <a:ext cx="1524755" cy="504000"/>
          </a:xfrm>
          <a:prstGeom prst="roundRect">
            <a:avLst>
              <a:gd name="adj" fmla="val 8320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202,5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519778" y="6237368"/>
            <a:ext cx="1527303" cy="504000"/>
          </a:xfrm>
          <a:prstGeom prst="roundRect">
            <a:avLst>
              <a:gd name="adj" fmla="val 8320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202,5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360257" y="6237368"/>
            <a:ext cx="1516269" cy="504000"/>
          </a:xfrm>
          <a:prstGeom prst="roundRect">
            <a:avLst>
              <a:gd name="adj" fmla="val 8320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202,5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11834" y="1311166"/>
            <a:ext cx="7217282" cy="498926"/>
          </a:xfrm>
          <a:prstGeom prst="roundRect">
            <a:avLst>
              <a:gd name="adj" fmla="val 832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Наименование раздела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6718" y="5085240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 целевая программа  «Реализация государственной национальной политики в Азнакаевском муниципальном районе Республике Татарстан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956930" y="5085240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330,7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0545361" y="5085240"/>
            <a:ext cx="1527303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334,0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385840" y="5085240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327,5</a:t>
            </a:r>
          </a:p>
        </p:txBody>
      </p:sp>
    </p:spTree>
    <p:extLst>
      <p:ext uri="{BB962C8B-B14F-4D97-AF65-F5344CB8AC3E}">
        <p14:creationId xmlns:p14="http://schemas.microsoft.com/office/powerpoint/2010/main" val="42433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1"/>
          <p:cNvSpPr txBox="1">
            <a:spLocks noChangeArrowheads="1"/>
          </p:cNvSpPr>
          <p:nvPr/>
        </p:nvSpPr>
        <p:spPr bwMode="auto">
          <a:xfrm>
            <a:off x="10521950" y="981075"/>
            <a:ext cx="1477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06562" y="3145296"/>
            <a:ext cx="7199412" cy="545836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«Энергосбережение и повышение </a:t>
            </a:r>
            <a:r>
              <a:rPr lang="ru-RU" sz="1500" dirty="0" err="1"/>
              <a:t>энергоэффективности</a:t>
            </a:r>
            <a:r>
              <a:rPr lang="ru-RU" sz="1500" dirty="0"/>
              <a:t> в </a:t>
            </a:r>
            <a:r>
              <a:rPr lang="ru-RU" sz="1500" dirty="0" err="1"/>
              <a:t>Азнакаевском</a:t>
            </a:r>
            <a:r>
              <a:rPr lang="ru-RU" sz="1500" dirty="0"/>
              <a:t> муниципальном районе Республики Татарстан»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940741" y="3145296"/>
            <a:ext cx="1524755" cy="545836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47,6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524744" y="3145296"/>
            <a:ext cx="1516651" cy="545836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47,6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365223" y="3145296"/>
            <a:ext cx="1516269" cy="545836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47,6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6562" y="3750853"/>
            <a:ext cx="7199412" cy="4921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«Развитие физической культуры и спорта в </a:t>
            </a:r>
            <a:r>
              <a:rPr lang="ru-RU" sz="1500" dirty="0" err="1"/>
              <a:t>Азнакаевском</a:t>
            </a:r>
            <a:r>
              <a:rPr lang="ru-RU" sz="1500" dirty="0"/>
              <a:t> муниципальном районе Республики Татарстан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940741" y="3750853"/>
            <a:ext cx="1524755" cy="4921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103 610,5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524744" y="3750853"/>
            <a:ext cx="1516651" cy="4921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104 853,6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365223" y="3750853"/>
            <a:ext cx="1516269" cy="4921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102 522,5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09957" y="6195584"/>
            <a:ext cx="7200331" cy="481866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Итого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943480" y="6195584"/>
            <a:ext cx="1531160" cy="481866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2 100 971,6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0527885" y="6195584"/>
            <a:ext cx="1524082" cy="481866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2 081 365,5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366601" y="6195584"/>
            <a:ext cx="1522639" cy="481866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2 102 869,0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11834" y="2539740"/>
            <a:ext cx="7199412" cy="554568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долгосрочная целевая программа по улучшению условий  охраны труда в </a:t>
            </a:r>
            <a:r>
              <a:rPr lang="ru-RU" sz="1500" dirty="0" err="1"/>
              <a:t>Азнакаевском</a:t>
            </a:r>
            <a:r>
              <a:rPr lang="ru-RU" sz="1500" dirty="0"/>
              <a:t>  муниципальном  районе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946013" y="2539740"/>
            <a:ext cx="1524755" cy="554568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9,0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530016" y="2539740"/>
            <a:ext cx="1516651" cy="554568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9,0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370495" y="2539740"/>
            <a:ext cx="1516269" cy="554568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9,0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4360" y="4918562"/>
            <a:ext cx="7199412" cy="57648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«Развитие молодежной политики в </a:t>
            </a:r>
            <a:r>
              <a:rPr lang="ru-RU" sz="1500" dirty="0" err="1"/>
              <a:t>Азнакаевском</a:t>
            </a:r>
            <a:r>
              <a:rPr lang="ru-RU" sz="1500" dirty="0"/>
              <a:t> муниципальном районе Республики Татарстан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948539" y="4918562"/>
            <a:ext cx="1524755" cy="57648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10 750,8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532542" y="4918562"/>
            <a:ext cx="1516651" cy="57648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10 825,7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73021" y="4918562"/>
            <a:ext cx="1516269" cy="57648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10 680,8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1834" y="1927782"/>
            <a:ext cx="7206106" cy="54843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«Старшее поколение в </a:t>
            </a:r>
            <a:r>
              <a:rPr lang="ru-RU" sz="1500" dirty="0" err="1"/>
              <a:t>Азнакаевском</a:t>
            </a:r>
            <a:r>
              <a:rPr lang="ru-RU" sz="1500" dirty="0"/>
              <a:t> муниципальном районе Республики Татарстан»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952707" y="1927782"/>
            <a:ext cx="1524755" cy="54843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150,0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536710" y="1927782"/>
            <a:ext cx="1516651" cy="54843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150,0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77189" y="1927782"/>
            <a:ext cx="1516269" cy="54843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150,0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4360" y="4296277"/>
            <a:ext cx="7199412" cy="56678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«Реализация антикоррупционной политики </a:t>
            </a:r>
            <a:r>
              <a:rPr lang="ru-RU" sz="1500" dirty="0" err="1"/>
              <a:t>Азнакаевского</a:t>
            </a:r>
            <a:r>
              <a:rPr lang="ru-RU" sz="1500" dirty="0"/>
              <a:t> муниципального района»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48539" y="4296277"/>
            <a:ext cx="1524755" cy="56678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25,0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532542" y="4296277"/>
            <a:ext cx="1516651" cy="56678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25,0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73021" y="4296277"/>
            <a:ext cx="1516269" cy="56678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25,0</a:t>
            </a:r>
          </a:p>
        </p:txBody>
      </p:sp>
      <p:sp>
        <p:nvSpPr>
          <p:cNvPr id="36951" name="TextBox 21"/>
          <p:cNvSpPr txBox="1">
            <a:spLocks noChangeArrowheads="1"/>
          </p:cNvSpPr>
          <p:nvPr/>
        </p:nvSpPr>
        <p:spPr bwMode="auto">
          <a:xfrm>
            <a:off x="1163638" y="7938"/>
            <a:ext cx="98647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(окончание)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952707" y="1365336"/>
            <a:ext cx="15247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2025г.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536711" y="1365336"/>
            <a:ext cx="1516651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2026г.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377190" y="1365336"/>
            <a:ext cx="15243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2024г.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11834" y="1371738"/>
            <a:ext cx="7217282" cy="498926"/>
          </a:xfrm>
          <a:prstGeom prst="roundRect">
            <a:avLst>
              <a:gd name="adj" fmla="val 832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Наименование раздела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14360" y="5553086"/>
            <a:ext cx="7199412" cy="57648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Муниципальная программа «Развитие муниципальной службы в </a:t>
            </a:r>
            <a:r>
              <a:rPr lang="ru-RU" sz="1500" dirty="0" err="1"/>
              <a:t>Азнакаевском</a:t>
            </a:r>
            <a:r>
              <a:rPr lang="ru-RU" sz="1500" dirty="0"/>
              <a:t> муниципальном районе Республики Татарстан»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948539" y="5553086"/>
            <a:ext cx="1524755" cy="57648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207,5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532542" y="5553086"/>
            <a:ext cx="1516651" cy="57648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228,0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73021" y="5553086"/>
            <a:ext cx="1516269" cy="57648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216,5</a:t>
            </a:r>
          </a:p>
        </p:txBody>
      </p:sp>
    </p:spTree>
    <p:extLst>
      <p:ext uri="{BB962C8B-B14F-4D97-AF65-F5344CB8AC3E}">
        <p14:creationId xmlns:p14="http://schemas.microsoft.com/office/powerpoint/2010/main" val="12008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>
            <a:off x="1577146" y="1195043"/>
            <a:ext cx="9037707" cy="714375"/>
          </a:xfrm>
          <a:prstGeom prst="chevron">
            <a:avLst>
              <a:gd name="adj" fmla="val 72261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Обеспечить качественное исполнение бюджетов </a:t>
            </a:r>
          </a:p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текущего года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1577146" y="1990381"/>
            <a:ext cx="9037707" cy="549275"/>
          </a:xfrm>
          <a:prstGeom prst="chevron">
            <a:avLst>
              <a:gd name="adj" fmla="val 88603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Усилить работу по сбору доходов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577146" y="4230343"/>
            <a:ext cx="9037707" cy="1133475"/>
          </a:xfrm>
          <a:prstGeom prst="chevron">
            <a:avLst>
              <a:gd name="adj" fmla="val 38308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Рационально и эффективно использовать средства расходной части, включая бюджетные и внебюджетные источники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577146" y="2619031"/>
            <a:ext cx="9037707" cy="636587"/>
          </a:xfrm>
          <a:prstGeom prst="chevron">
            <a:avLst>
              <a:gd name="adj" fmla="val 70818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Максимально сократить задолженность по налогам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577146" y="3336580"/>
            <a:ext cx="9037707" cy="812800"/>
          </a:xfrm>
          <a:prstGeom prst="chevron">
            <a:avLst>
              <a:gd name="adj" fmla="val 54891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Завершить работу по мобилизации имущественных налогов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577146" y="5444780"/>
            <a:ext cx="9037707" cy="874712"/>
          </a:xfrm>
          <a:prstGeom prst="chevron">
            <a:avLst>
              <a:gd name="adj" fmla="val 45455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Обеспечить эффективное и полное использование </a:t>
            </a:r>
            <a:br>
              <a:rPr lang="ru-RU" sz="2400" b="1" dirty="0">
                <a:latin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</a:rPr>
              <a:t>бюджетных средств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472" name="TextBox 21"/>
          <p:cNvSpPr txBox="1">
            <a:spLocks noChangeArrowheads="1"/>
          </p:cNvSpPr>
          <p:nvPr/>
        </p:nvSpPr>
        <p:spPr bwMode="auto">
          <a:xfrm>
            <a:off x="4091828" y="280849"/>
            <a:ext cx="4008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2"/>
                </a:solidFill>
              </a:rPr>
              <a:t>Задачи на 2024 год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015" y="1437198"/>
            <a:ext cx="92545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"/>
              </a:rPr>
              <a:t>Место нахождения (юридический адрес):</a:t>
            </a:r>
            <a:endParaRPr lang="ru-RU" sz="1600" dirty="0">
              <a:latin typeface="roboto"/>
            </a:endParaRPr>
          </a:p>
          <a:p>
            <a:r>
              <a:rPr lang="ru-RU" sz="1600" dirty="0">
                <a:latin typeface="roboto"/>
              </a:rPr>
              <a:t>423330, Республика Татарстан, г. Азнакаево, ул. </a:t>
            </a:r>
            <a:r>
              <a:rPr lang="ru-RU" sz="1600" dirty="0" err="1">
                <a:latin typeface="roboto"/>
              </a:rPr>
              <a:t>М.Султангалиева</a:t>
            </a:r>
            <a:r>
              <a:rPr lang="ru-RU" sz="1600" dirty="0">
                <a:latin typeface="roboto"/>
              </a:rPr>
              <a:t>, д.37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Режим </a:t>
            </a:r>
            <a:r>
              <a:rPr lang="ru-RU" sz="1600" b="1" dirty="0">
                <a:latin typeface="roboto"/>
              </a:rPr>
              <a:t>работы: </a:t>
            </a:r>
            <a:r>
              <a:rPr lang="ru-RU" sz="1600" dirty="0">
                <a:latin typeface="roboto"/>
              </a:rPr>
              <a:t>с 08.00 - 17.00, обед с 12.00 - 13.00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Прием </a:t>
            </a:r>
            <a:r>
              <a:rPr lang="ru-RU" sz="1600" b="1" dirty="0">
                <a:latin typeface="roboto"/>
              </a:rPr>
              <a:t>граждан: </a:t>
            </a:r>
            <a:r>
              <a:rPr lang="ru-RU" sz="1600" dirty="0">
                <a:latin typeface="roboto"/>
              </a:rPr>
              <a:t>день приема - вторник, часы приема: 14.00 - 16.00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E-</a:t>
            </a:r>
            <a:r>
              <a:rPr lang="ru-RU" sz="1600" b="1" dirty="0" err="1" smtClean="0">
                <a:latin typeface="roboto"/>
              </a:rPr>
              <a:t>mail</a:t>
            </a:r>
            <a:r>
              <a:rPr lang="ru-RU" sz="1600" b="1" dirty="0" smtClean="0">
                <a:latin typeface="roboto"/>
              </a:rPr>
              <a:t>: </a:t>
            </a:r>
            <a:r>
              <a:rPr lang="ru-RU" sz="1600" u="sng" dirty="0" smtClean="0">
                <a:latin typeface="roboto"/>
              </a:rPr>
              <a:t>azna.fbp@tatar.ru</a:t>
            </a:r>
            <a:endParaRPr lang="ru-RU" sz="1600" u="sng" dirty="0">
              <a:latin typeface="roboto"/>
            </a:endParaRPr>
          </a:p>
          <a:p>
            <a:endParaRPr lang="ru-RU" sz="1600" dirty="0">
              <a:latin typeface="roboto"/>
            </a:endParaRPr>
          </a:p>
          <a:p>
            <a:r>
              <a:rPr lang="ru-RU" sz="1600" b="1" dirty="0">
                <a:latin typeface="roboto"/>
              </a:rPr>
              <a:t>Председатель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>
                <a:latin typeface="roboto"/>
              </a:rPr>
              <a:t>Гурьянова Людмила Кирилловна, телефон: </a:t>
            </a:r>
            <a:r>
              <a:rPr lang="ru-RU" sz="1600" i="1" u="sng" dirty="0">
                <a:latin typeface="roboto"/>
              </a:rPr>
              <a:t>(885592) 7-54-16</a:t>
            </a:r>
          </a:p>
          <a:p>
            <a:r>
              <a:rPr lang="ru-RU" sz="1600" b="1" dirty="0">
                <a:latin typeface="roboto"/>
              </a:rPr>
              <a:t>Заместитель председателя 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>
                <a:latin typeface="roboto"/>
              </a:rPr>
              <a:t>Зиганшина Замира </a:t>
            </a:r>
            <a:r>
              <a:rPr lang="ru-RU" sz="1600" i="1" dirty="0" err="1">
                <a:latin typeface="roboto"/>
              </a:rPr>
              <a:t>Темиргалиевна</a:t>
            </a:r>
            <a:r>
              <a:rPr lang="ru-RU" sz="1600" i="1" dirty="0">
                <a:latin typeface="roboto"/>
              </a:rPr>
              <a:t>, телефон: </a:t>
            </a:r>
            <a:r>
              <a:rPr lang="ru-RU" sz="1600" i="1" u="sng" dirty="0">
                <a:latin typeface="roboto"/>
              </a:rPr>
              <a:t>(885592) 7-56-69</a:t>
            </a:r>
          </a:p>
          <a:p>
            <a:r>
              <a:rPr lang="ru-RU" sz="1600" b="1" dirty="0">
                <a:latin typeface="roboto"/>
              </a:rPr>
              <a:t>Начальник бюджетного отдела 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Шангареева</a:t>
            </a:r>
            <a:r>
              <a:rPr lang="ru-RU" sz="1600" i="1" dirty="0">
                <a:latin typeface="roboto"/>
              </a:rPr>
              <a:t> Гузель </a:t>
            </a:r>
            <a:r>
              <a:rPr lang="ru-RU" sz="1600" i="1" dirty="0" err="1">
                <a:latin typeface="roboto"/>
              </a:rPr>
              <a:t>Фаатовна</a:t>
            </a:r>
            <a:r>
              <a:rPr lang="ru-RU" sz="1600" i="1" dirty="0">
                <a:latin typeface="roboto"/>
              </a:rPr>
              <a:t>, телефон: </a:t>
            </a:r>
            <a:r>
              <a:rPr lang="ru-RU" sz="1600" i="1" u="sng" dirty="0">
                <a:latin typeface="roboto"/>
              </a:rPr>
              <a:t>(885592) 7-56-69</a:t>
            </a:r>
          </a:p>
          <a:p>
            <a:r>
              <a:rPr lang="ru-RU" sz="1600" b="1" dirty="0">
                <a:latin typeface="roboto"/>
              </a:rPr>
              <a:t>Начальник отдела прогнозирования и экономического анализа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Ситдикова</a:t>
            </a:r>
            <a:r>
              <a:rPr lang="ru-RU" sz="1600" i="1" dirty="0">
                <a:latin typeface="roboto"/>
              </a:rPr>
              <a:t> Рамзия </a:t>
            </a:r>
            <a:r>
              <a:rPr lang="ru-RU" sz="1600" i="1" dirty="0" err="1">
                <a:latin typeface="roboto"/>
              </a:rPr>
              <a:t>Галимзяновна</a:t>
            </a:r>
            <a:r>
              <a:rPr lang="ru-RU" sz="1600" i="1" dirty="0">
                <a:latin typeface="roboto"/>
              </a:rPr>
              <a:t>, телефон: </a:t>
            </a:r>
            <a:r>
              <a:rPr lang="ru-RU" sz="1600" i="1" u="sng" dirty="0">
                <a:latin typeface="roboto"/>
              </a:rPr>
              <a:t>(885592) 7-54-20</a:t>
            </a:r>
          </a:p>
          <a:p>
            <a:r>
              <a:rPr lang="ru-RU" sz="1600" b="1" smtClean="0">
                <a:latin typeface="roboto"/>
              </a:rPr>
              <a:t>Начальник </a:t>
            </a:r>
            <a:r>
              <a:rPr lang="ru-RU" sz="1600" b="1" dirty="0">
                <a:latin typeface="roboto"/>
              </a:rPr>
              <a:t>отдела учета и отчетности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Исламшина</a:t>
            </a:r>
            <a:r>
              <a:rPr lang="ru-RU" sz="1600" i="1" dirty="0">
                <a:latin typeface="roboto"/>
              </a:rPr>
              <a:t> Лилия </a:t>
            </a:r>
            <a:r>
              <a:rPr lang="ru-RU" sz="1600" i="1" dirty="0" err="1">
                <a:latin typeface="roboto"/>
              </a:rPr>
              <a:t>Раисовна</a:t>
            </a:r>
            <a:r>
              <a:rPr lang="ru-RU" sz="1600" i="1" dirty="0">
                <a:latin typeface="roboto"/>
              </a:rPr>
              <a:t>, телефон: </a:t>
            </a:r>
            <a:r>
              <a:rPr lang="ru-RU" sz="1600" i="1" u="sng" dirty="0">
                <a:latin typeface="roboto"/>
              </a:rPr>
              <a:t>(885592) 7-52-37</a:t>
            </a:r>
          </a:p>
          <a:p>
            <a:r>
              <a:rPr lang="ru-RU" sz="1600" b="1" dirty="0">
                <a:latin typeface="roboto"/>
              </a:rPr>
              <a:t> </a:t>
            </a:r>
            <a:endParaRPr lang="ru-RU" sz="1600" dirty="0">
              <a:latin typeface="roboto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05555" y="993236"/>
            <a:ext cx="493646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Контактная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информация: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2024-2026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pic>
        <p:nvPicPr>
          <p:cNvPr id="28678" name="Picture 8" descr="Книга: &quot;Бюджетный кодекс Российской Федерации с изменениями и дополнениями  на 2020 г.&quot;. Купить книгу, читать рецензии | ISBN 978-5-04-109982-4 |  Лабири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071688"/>
            <a:ext cx="15875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Книга: &quot;Налоговый кодекс Российской Федерации на 02.02.2020 г. Части 1 и  2&quot;. Купить книгу, читать рецензии | ISBN 978-5-04-110113-8 | Лабирин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179638"/>
            <a:ext cx="138588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9138"/>
            <a:ext cx="101282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8" y="2024063"/>
            <a:ext cx="10144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993900"/>
            <a:ext cx="10128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7852">
            <a:off x="6380163" y="2608263"/>
            <a:ext cx="263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7852">
            <a:off x="7939088" y="2603500"/>
            <a:ext cx="2651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6637">
            <a:off x="9663113" y="2674938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21"/>
          <p:cNvSpPr txBox="1">
            <a:spLocks noChangeArrowheads="1"/>
          </p:cNvSpPr>
          <p:nvPr/>
        </p:nvSpPr>
        <p:spPr bwMode="auto">
          <a:xfrm>
            <a:off x="8837613" y="3141663"/>
            <a:ext cx="1543050" cy="116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Calibri" panose="020F0502020204030204" pitchFamily="34" charset="0"/>
              </a:rPr>
              <a:t>Закон </a:t>
            </a:r>
          </a:p>
          <a:p>
            <a:pPr algn="ctr" eaLnBrk="1" hangingPunct="1"/>
            <a:r>
              <a:rPr lang="ru-RU" sz="1400" b="1" dirty="0">
                <a:latin typeface="Calibri" panose="020F0502020204030204" pitchFamily="34" charset="0"/>
              </a:rPr>
              <a:t>о бюджете Республики Татарстан на </a:t>
            </a:r>
            <a:r>
              <a:rPr lang="ru-RU" sz="1400" b="1" dirty="0" smtClean="0">
                <a:latin typeface="Calibri" panose="020F0502020204030204" pitchFamily="34" charset="0"/>
              </a:rPr>
              <a:t>2024-2026 </a:t>
            </a:r>
            <a:r>
              <a:rPr lang="ru-RU" sz="1400" b="1" dirty="0">
                <a:latin typeface="Calibri" panose="020F0502020204030204" pitchFamily="34" charset="0"/>
              </a:rPr>
              <a:t>гг.</a:t>
            </a:r>
          </a:p>
        </p:txBody>
      </p:sp>
      <p:sp>
        <p:nvSpPr>
          <p:cNvPr id="28687" name="TextBox 21"/>
          <p:cNvSpPr txBox="1">
            <a:spLocks noChangeArrowheads="1"/>
          </p:cNvSpPr>
          <p:nvPr/>
        </p:nvSpPr>
        <p:spPr bwMode="auto">
          <a:xfrm>
            <a:off x="5519738" y="3146425"/>
            <a:ext cx="1543050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>
                <a:latin typeface="Calibri" panose="020F0502020204030204" pitchFamily="34" charset="0"/>
              </a:rPr>
              <a:t>Положение </a:t>
            </a:r>
          </a:p>
          <a:p>
            <a:pPr algn="ctr" eaLnBrk="1" hangingPunct="1"/>
            <a:r>
              <a:rPr lang="ru-RU" sz="1400" b="1">
                <a:latin typeface="Calibri" panose="020F0502020204030204" pitchFamily="34" charset="0"/>
              </a:rPr>
              <a:t>о бюджетном процессе </a:t>
            </a:r>
          </a:p>
          <a:p>
            <a:pPr algn="ctr" eaLnBrk="1" hangingPunct="1"/>
            <a:r>
              <a:rPr lang="ru-RU" sz="1400" b="1">
                <a:latin typeface="Calibri" panose="020F0502020204030204" pitchFamily="34" charset="0"/>
              </a:rPr>
              <a:t>АМР РТ </a:t>
            </a:r>
          </a:p>
        </p:txBody>
      </p:sp>
      <p:sp>
        <p:nvSpPr>
          <p:cNvPr id="28688" name="TextBox 21"/>
          <p:cNvSpPr txBox="1">
            <a:spLocks noChangeArrowheads="1"/>
          </p:cNvSpPr>
          <p:nvPr/>
        </p:nvSpPr>
        <p:spPr bwMode="auto">
          <a:xfrm>
            <a:off x="7175500" y="3146425"/>
            <a:ext cx="1543050" cy="116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Calibri" panose="020F0502020204030204" pitchFamily="34" charset="0"/>
              </a:rPr>
              <a:t>Прогноз социально-экономического развития АМР РТ на </a:t>
            </a:r>
            <a:r>
              <a:rPr lang="ru-RU" sz="1400" b="1" dirty="0" smtClean="0">
                <a:latin typeface="Calibri" panose="020F0502020204030204" pitchFamily="34" charset="0"/>
              </a:rPr>
              <a:t>2024-2026 </a:t>
            </a:r>
            <a:r>
              <a:rPr lang="ru-RU" sz="1400" b="1" dirty="0">
                <a:latin typeface="Calibri" panose="020F0502020204030204" pitchFamily="34" charset="0"/>
              </a:rPr>
              <a:t>гг.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5986462" y="227013"/>
            <a:ext cx="434975" cy="8496300"/>
          </a:xfrm>
          <a:prstGeom prst="leftBrace">
            <a:avLst>
              <a:gd name="adj1" fmla="val 6144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90" name="TextBox 21"/>
          <p:cNvSpPr txBox="1">
            <a:spLocks noChangeArrowheads="1"/>
          </p:cNvSpPr>
          <p:nvPr/>
        </p:nvSpPr>
        <p:spPr bwMode="auto">
          <a:xfrm>
            <a:off x="5051425" y="5930900"/>
            <a:ext cx="2282825" cy="738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Calibri" panose="020F0502020204030204" pitchFamily="34" charset="0"/>
              </a:rPr>
              <a:t>Бюджет </a:t>
            </a:r>
            <a:r>
              <a:rPr lang="ru-RU" sz="1400" b="1" dirty="0" err="1">
                <a:latin typeface="Calibri" panose="020F0502020204030204" pitchFamily="34" charset="0"/>
              </a:rPr>
              <a:t>Азнакаевского</a:t>
            </a:r>
            <a:r>
              <a:rPr lang="ru-RU" sz="1400" b="1" dirty="0">
                <a:latin typeface="Calibri" panose="020F0502020204030204" pitchFamily="34" charset="0"/>
              </a:rPr>
              <a:t> муниципального района на </a:t>
            </a:r>
            <a:r>
              <a:rPr lang="ru-RU" sz="1400" b="1" dirty="0" smtClean="0">
                <a:latin typeface="Calibri" panose="020F0502020204030204" pitchFamily="34" charset="0"/>
              </a:rPr>
              <a:t>2026-2026 </a:t>
            </a:r>
            <a:r>
              <a:rPr lang="ru-RU" sz="1400" b="1" dirty="0">
                <a:latin typeface="Calibri" panose="020F0502020204030204" pitchFamily="34" charset="0"/>
              </a:rPr>
              <a:t>годы</a:t>
            </a:r>
          </a:p>
        </p:txBody>
      </p:sp>
      <p:pic>
        <p:nvPicPr>
          <p:cNvPr id="28691" name="Picture 16" descr="Забавная &quot;Пачка денег&quot; 5000 рублей — купить в интернет-магазине OZON с  быстрой доставко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822825"/>
            <a:ext cx="18176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349500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2024-2026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1811338" y="2276475"/>
            <a:ext cx="3024187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628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МИНИСТЕРТСВО ФИНАНСОВ</a:t>
            </a: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РЕСПУБЛИКИ ТАТАРСТАН</a:t>
            </a:r>
          </a:p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762875" y="2276475"/>
            <a:ext cx="268922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ФЕДЕРАЛЬНАЯ</a:t>
            </a: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НАЛОГОВАЯ СЛУЖБА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4" name="Picture 2" descr="Федеральная налоговая служба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325688"/>
            <a:ext cx="581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847850" y="5899150"/>
            <a:ext cx="25558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ОТРАСЛЕВЫЕ МИНИСТЕРСТВА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449763"/>
            <a:ext cx="20875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075613" y="5899150"/>
            <a:ext cx="22637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МУНИЦИПАЛИТЕТЫ</a:t>
            </a:r>
            <a:endParaRPr lang="ru-RU" sz="14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8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541838"/>
            <a:ext cx="13652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4972050" y="5732463"/>
            <a:ext cx="2463800" cy="3381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>
                <a:latin typeface="Calibri" panose="020F0502020204030204" pitchFamily="34" charset="0"/>
              </a:rPr>
              <a:t>Местные бюджеты</a:t>
            </a:r>
            <a:endParaRPr lang="ru-RU" sz="700" b="1">
              <a:latin typeface="Calibri" panose="020F0502020204030204" pitchFamily="34" charset="0"/>
            </a:endParaRPr>
          </a:p>
        </p:txBody>
      </p:sp>
      <p:pic>
        <p:nvPicPr>
          <p:cNvPr id="29710" name="Picture 19" descr="Пин от пользователя Andrey Malikov на доске Человечки для презентации |  Презентац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87738"/>
            <a:ext cx="2578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4401344" y="3169444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>
            <a:off x="6973531" y="3169942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>
            <a:off x="3673475" y="4305300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10800000">
            <a:off x="7706739" y="4304859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5762626" y="3384550"/>
            <a:ext cx="919162" cy="17938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167313" y="2276475"/>
            <a:ext cx="226377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МИНИСТЕРСТВО ЭКОНОМИКИ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17" name="Picture 15" descr="Министерство экономического развития Российской Федерац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346325"/>
            <a:ext cx="515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30" y="556591"/>
            <a:ext cx="10031896" cy="5909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Всего сформировано 29 бюджетов</a:t>
            </a:r>
          </a:p>
        </p:txBody>
      </p:sp>
      <p:sp>
        <p:nvSpPr>
          <p:cNvPr id="17416" name="TextBox 21"/>
          <p:cNvSpPr>
            <a:spLocks noChangeArrowheads="1"/>
          </p:cNvSpPr>
          <p:nvPr/>
        </p:nvSpPr>
        <p:spPr bwMode="auto">
          <a:xfrm>
            <a:off x="7015297" y="173182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1</a:t>
            </a:r>
          </a:p>
          <a:p>
            <a:pPr algn="ctr" eaLnBrk="1" hangingPunct="1">
              <a:defRPr/>
            </a:pPr>
            <a:r>
              <a:rPr lang="ru-RU" b="1" u="sng" dirty="0">
                <a:latin typeface="Calibri" panose="020F0502020204030204" pitchFamily="34" charset="0"/>
              </a:rPr>
              <a:t>бюджет </a:t>
            </a:r>
            <a:r>
              <a:rPr lang="ru-RU" b="1" u="sng" dirty="0" smtClean="0">
                <a:latin typeface="Calibri" panose="020F0502020204030204" pitchFamily="34" charset="0"/>
              </a:rPr>
              <a:t>муниципального района</a:t>
            </a:r>
          </a:p>
          <a:p>
            <a:pPr algn="ctr">
              <a:defRPr/>
            </a:pPr>
            <a:r>
              <a:rPr lang="ru-RU" sz="1300" b="1" dirty="0">
                <a:latin typeface="Calibri" panose="020F0502020204030204" pitchFamily="34" charset="0"/>
              </a:rPr>
              <a:t>Азнакаевский муниципальный </a:t>
            </a:r>
            <a:r>
              <a:rPr lang="ru-RU" sz="1300" b="1" dirty="0" smtClean="0">
                <a:latin typeface="Calibri" panose="020F0502020204030204" pitchFamily="34" charset="0"/>
              </a:rPr>
              <a:t>район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17417" name="TextBox 21"/>
          <p:cNvSpPr>
            <a:spLocks noChangeArrowheads="1"/>
          </p:cNvSpPr>
          <p:nvPr/>
        </p:nvSpPr>
        <p:spPr bwMode="auto">
          <a:xfrm>
            <a:off x="7012540" y="288381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бюджета городских поселений</a:t>
            </a:r>
          </a:p>
          <a:p>
            <a:pPr algn="ctr"/>
            <a:r>
              <a:rPr lang="ru-RU" sz="1300" b="1" dirty="0">
                <a:latin typeface="Calibri" panose="020F0502020204030204" pitchFamily="34" charset="0"/>
              </a:rPr>
              <a:t>г. </a:t>
            </a:r>
            <a:r>
              <a:rPr lang="ru-RU" sz="1300" b="1" dirty="0" smtClean="0">
                <a:latin typeface="Calibri" panose="020F0502020204030204" pitchFamily="34" charset="0"/>
              </a:rPr>
              <a:t>Азнакаево, </a:t>
            </a:r>
            <a:r>
              <a:rPr lang="ru-RU" sz="1300" b="1" dirty="0" err="1" smtClean="0">
                <a:latin typeface="Calibri" panose="020F0502020204030204" pitchFamily="34" charset="0"/>
              </a:rPr>
              <a:t>пгт</a:t>
            </a:r>
            <a:r>
              <a:rPr lang="ru-RU" sz="1300" b="1" dirty="0">
                <a:latin typeface="Calibri" panose="020F0502020204030204" pitchFamily="34" charset="0"/>
              </a:rPr>
              <a:t>. </a:t>
            </a:r>
            <a:r>
              <a:rPr lang="ru-RU" sz="1300" b="1" dirty="0" smtClean="0">
                <a:latin typeface="Calibri" panose="020F0502020204030204" pitchFamily="34" charset="0"/>
              </a:rPr>
              <a:t>Актюбинский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7418" name="TextBox 21"/>
          <p:cNvSpPr>
            <a:spLocks noChangeArrowheads="1"/>
          </p:cNvSpPr>
          <p:nvPr/>
        </p:nvSpPr>
        <p:spPr bwMode="auto">
          <a:xfrm>
            <a:off x="7012540" y="4035805"/>
            <a:ext cx="4755391" cy="2311956"/>
          </a:xfrm>
          <a:prstGeom prst="roundRect">
            <a:avLst>
              <a:gd name="adj" fmla="val 5408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26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бюджетов сельских поселений</a:t>
            </a:r>
          </a:p>
          <a:p>
            <a:pPr algn="ctr"/>
            <a:r>
              <a:rPr lang="ru-RU" sz="1300" b="1" dirty="0" err="1">
                <a:latin typeface="Calibri" panose="020F0502020204030204" pitchFamily="34" charset="0"/>
              </a:rPr>
              <a:t>Агерзинское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Алькеевское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Асеевское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Бирючевское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Вахитовское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Ильбяковское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Карамалинское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Масягутовское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Сарлинское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smtClean="0"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Тумутукское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Урсаевское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Учаллинское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Чемодуровское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6344823" y="1537253"/>
            <a:ext cx="720725" cy="5187398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50448" y="1820033"/>
            <a:ext cx="4783137" cy="4156075"/>
          </a:xfrm>
          <a:prstGeom prst="snip2Diag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TextBox 21"/>
          <p:cNvSpPr>
            <a:spLocks noChangeArrowheads="1"/>
          </p:cNvSpPr>
          <p:nvPr/>
        </p:nvSpPr>
        <p:spPr bwMode="auto">
          <a:xfrm>
            <a:off x="3977727" y="2206625"/>
            <a:ext cx="246538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latin typeface="Calibri" panose="020F0502020204030204" pitchFamily="34" charset="0"/>
              </a:rPr>
              <a:t>Азнакаевский муниципальный район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544413" y="57034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700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512064" y="87736"/>
            <a:ext cx="11451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/>
              <a:t>ОСНОВНЫЕ НАПРАВЛЕНИЯ </a:t>
            </a:r>
            <a:endParaRPr lang="ru-RU" sz="2400" dirty="0"/>
          </a:p>
          <a:p>
            <a:pPr algn="ctr"/>
            <a:r>
              <a:rPr lang="ru-RU" sz="2400" b="1" dirty="0"/>
              <a:t>бюджетной и налоговой политики </a:t>
            </a:r>
            <a:endParaRPr lang="ru-RU" sz="2400" dirty="0"/>
          </a:p>
          <a:p>
            <a:pPr algn="ctr"/>
            <a:r>
              <a:rPr lang="ru-RU" sz="2400" b="1" dirty="0" err="1"/>
              <a:t>Азнакаевского</a:t>
            </a:r>
            <a:r>
              <a:rPr lang="ru-RU" sz="2400" b="1" dirty="0"/>
              <a:t> муниципального района Республики Татарстан </a:t>
            </a:r>
            <a:endParaRPr lang="ru-RU" sz="2400" dirty="0"/>
          </a:p>
          <a:p>
            <a:pPr algn="ctr"/>
            <a:r>
              <a:rPr lang="ru-RU" sz="2400" b="1" dirty="0"/>
              <a:t>на 2024 год и на плановый период 2025 и 2026 годов</a:t>
            </a:r>
            <a:endParaRPr lang="ru-RU" sz="2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35643" y="1987297"/>
            <a:ext cx="5627757" cy="1218708"/>
          </a:xfrm>
          <a:prstGeom prst="round2DiagRect">
            <a:avLst>
              <a:gd name="adj1" fmla="val 29962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ежегодное обеспечение достижения целевых показателей по заработной плате отдельных категорий работников бюджетной сферы, установленных Указом Президента Российской Федерации от 7 мая 2012 года № 597 «О мероприятиях по реализации государственной социальной политики»;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35643" y="3293001"/>
            <a:ext cx="5627757" cy="740209"/>
          </a:xfrm>
          <a:prstGeom prst="round2DiagRect">
            <a:avLst>
              <a:gd name="adj1" fmla="val 3245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поиску резервов в процессе формирования и исполнения расходной части бюджета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35643" y="4122342"/>
            <a:ext cx="5627757" cy="816663"/>
          </a:xfrm>
          <a:prstGeom prst="round2DiagRect">
            <a:avLst>
              <a:gd name="adj1" fmla="val 37687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</a:rPr>
              <a:t>Будет продолжена работа по обеспечению открытости и прозрачности бюджета, формированию «Бюджета для граждан», размещению необходимой информации на едином портале бюджетной системы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335643" y="5026001"/>
            <a:ext cx="5627757" cy="678764"/>
          </a:xfrm>
          <a:prstGeom prst="round2DiagRect">
            <a:avLst>
              <a:gd name="adj1" fmla="val 38933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Эффективное использование муниципального имущества 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06790" y="5793897"/>
            <a:ext cx="5627757" cy="829503"/>
          </a:xfrm>
          <a:prstGeom prst="round2DiagRect">
            <a:avLst>
              <a:gd name="adj1" fmla="val 4194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Максимальное использование земель, находящихся в муниципальной собственности, и земель, собственность на которые не разграничена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2653" y="3045372"/>
            <a:ext cx="5600147" cy="1088637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До 1 января 2025 года продлено действие налоговых преференций по налогу на имущество организаций в отношении объектов социально-культурной сферы, используемых организациями для нужд здравоохранения, физической культуры, и садоводческих и огороднических товариществ.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79797" y="4233065"/>
            <a:ext cx="5600147" cy="834689"/>
          </a:xfrm>
          <a:prstGeom prst="round2DiagRect">
            <a:avLst>
              <a:gd name="adj1" fmla="val 3485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формирование бюджета на основе государственных и муниципальных программ с учетом контроля эффективности их реализации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92653" y="5161742"/>
            <a:ext cx="5600147" cy="440271"/>
          </a:xfrm>
          <a:prstGeom prst="round2DiagRect">
            <a:avLst>
              <a:gd name="adj1" fmla="val 4868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обеспечение расходных полномочий местного уровня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2653" y="5683809"/>
            <a:ext cx="5600147" cy="405734"/>
          </a:xfrm>
          <a:prstGeom prst="round2DiagRect">
            <a:avLst>
              <a:gd name="adj1" fmla="val 451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Оптимизация бюджетных расходов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653" y="6171339"/>
            <a:ext cx="5600147" cy="470350"/>
          </a:xfrm>
          <a:prstGeom prst="round2DiagRect">
            <a:avLst>
              <a:gd name="adj1" fmla="val 3979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качества оказываемых государственных и муниципальных услуг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9798" y="2079836"/>
            <a:ext cx="5600147" cy="890864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Стимулирование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экономической и инвестиционной активности, обеспечение благоприятного инвестиционного климата, развитие инфраструктуры для поддержки инвестиционной и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69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8"/>
            <a:ext cx="10783888" cy="5746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Процесс формирования и рассмотрения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 бюджета </a:t>
            </a:r>
            <a:r>
              <a:rPr lang="ru-RU" altLang="ru-RU" dirty="0" err="1">
                <a:latin typeface="+mj-lt"/>
              </a:rPr>
              <a:t>Азнакаевского</a:t>
            </a:r>
            <a:r>
              <a:rPr lang="ru-RU" altLang="ru-RU" dirty="0">
                <a:latin typeface="+mj-lt"/>
              </a:rPr>
              <a:t> муниципального района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на </a:t>
            </a:r>
            <a:r>
              <a:rPr lang="ru-RU" altLang="ru-RU" dirty="0" smtClean="0">
                <a:latin typeface="+mj-lt"/>
              </a:rPr>
              <a:t>2024 </a:t>
            </a:r>
            <a:r>
              <a:rPr lang="ru-RU" altLang="ru-RU" dirty="0">
                <a:latin typeface="+mj-lt"/>
              </a:rPr>
              <a:t>год и на плановый период </a:t>
            </a:r>
            <a:r>
              <a:rPr lang="ru-RU" altLang="ru-RU" dirty="0" smtClean="0">
                <a:latin typeface="+mj-lt"/>
              </a:rPr>
              <a:t>2025-2026 </a:t>
            </a:r>
            <a:r>
              <a:rPr lang="ru-RU" altLang="ru-RU" dirty="0">
                <a:latin typeface="+mj-lt"/>
              </a:rPr>
              <a:t>годов</a:t>
            </a:r>
          </a:p>
          <a:p>
            <a:pPr>
              <a:defRPr/>
            </a:pPr>
            <a:endParaRPr lang="ru-RU" sz="32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7099" y="1493838"/>
            <a:ext cx="8316913" cy="12049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4000"/>
              </a:lnSpc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Исполнительный комитет района вносит проект решения о бюджете на рассмотрение в Азнакаевский районный Совет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63" y="1530350"/>
            <a:ext cx="2879725" cy="11318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07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ноября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2023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7099" y="2935289"/>
            <a:ext cx="8316913" cy="9271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заседаний постоянных комиссий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63" y="2838450"/>
            <a:ext cx="2879725" cy="1130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06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2023 года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67100" y="4252913"/>
            <a:ext cx="8316913" cy="925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публичных слушаний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63" y="4149725"/>
            <a:ext cx="2879725" cy="11318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08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2023 года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67100" y="5568949"/>
            <a:ext cx="8316913" cy="925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Рассмотрение проекта решения о бюджете на заседании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63" y="5465763"/>
            <a:ext cx="2879725" cy="113188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14 декабря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2023 года</a:t>
            </a:r>
          </a:p>
        </p:txBody>
      </p:sp>
    </p:spTree>
    <p:extLst>
      <p:ext uri="{BB962C8B-B14F-4D97-AF65-F5344CB8AC3E}">
        <p14:creationId xmlns:p14="http://schemas.microsoft.com/office/powerpoint/2010/main" val="414916454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334963" y="46038"/>
            <a:ext cx="11547475" cy="14398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>
                <a:latin typeface="+mj-lt"/>
              </a:rPr>
              <a:t>Местные </a:t>
            </a:r>
            <a:r>
              <a:rPr lang="ru-RU" sz="3600" dirty="0" smtClean="0">
                <a:latin typeface="+mj-lt"/>
              </a:rPr>
              <a:t>бюджеты</a:t>
            </a:r>
          </a:p>
          <a:p>
            <a:pPr>
              <a:defRPr/>
            </a:pPr>
            <a:r>
              <a:rPr lang="ru-RU" sz="3600" dirty="0" err="1" smtClean="0">
                <a:latin typeface="+mj-lt"/>
              </a:rPr>
              <a:t>Азнакаевского</a:t>
            </a:r>
            <a:r>
              <a:rPr lang="ru-RU" sz="3600" dirty="0" smtClean="0">
                <a:latin typeface="+mj-lt"/>
              </a:rPr>
              <a:t> муниципального района</a:t>
            </a:r>
            <a:endParaRPr lang="ru-RU" sz="3600" dirty="0">
              <a:latin typeface="+mj-lt"/>
            </a:endParaRPr>
          </a:p>
          <a:p>
            <a:pPr>
              <a:defRPr/>
            </a:pPr>
            <a:r>
              <a:rPr lang="ru-RU" sz="3600" dirty="0">
                <a:latin typeface="+mj-lt"/>
              </a:rPr>
              <a:t>Республики Татарстан</a:t>
            </a:r>
          </a:p>
        </p:txBody>
      </p:sp>
      <p:grpSp>
        <p:nvGrpSpPr>
          <p:cNvPr id="23555" name="Группа 2"/>
          <p:cNvGrpSpPr>
            <a:grpSpLocks/>
          </p:cNvGrpSpPr>
          <p:nvPr/>
        </p:nvGrpSpPr>
        <p:grpSpPr bwMode="auto">
          <a:xfrm>
            <a:off x="1379538" y="1738313"/>
            <a:ext cx="9393237" cy="4843462"/>
            <a:chOff x="1621764" y="1737826"/>
            <a:chExt cx="9394170" cy="4843287"/>
          </a:xfrm>
        </p:grpSpPr>
        <p:grpSp>
          <p:nvGrpSpPr>
            <p:cNvPr id="23556" name="Группа 4"/>
            <p:cNvGrpSpPr>
              <a:grpSpLocks/>
            </p:cNvGrpSpPr>
            <p:nvPr/>
          </p:nvGrpSpPr>
          <p:grpSpPr bwMode="auto">
            <a:xfrm>
              <a:off x="1621764" y="1737826"/>
              <a:ext cx="9394170" cy="3799650"/>
              <a:chOff x="1547119" y="1485900"/>
              <a:chExt cx="9394170" cy="334914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547119" y="3050237"/>
                <a:ext cx="2699018" cy="1716853"/>
              </a:xfrm>
              <a:prstGeom prst="roundRect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муниципального района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685918" y="3055834"/>
                <a:ext cx="2907002" cy="177981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бюджета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городских 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8032700" y="3088016"/>
                <a:ext cx="2908589" cy="174763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26</a:t>
                </a:r>
                <a:endParaRPr lang="ru-RU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бюджетов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сельских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" name="Правая фигурная скобка 1"/>
              <p:cNvSpPr/>
              <p:nvPr/>
            </p:nvSpPr>
            <p:spPr>
              <a:xfrm rot="5400000" flipH="1">
                <a:off x="6121772" y="-1921797"/>
                <a:ext cx="244865" cy="939417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455484" y="1485900"/>
                <a:ext cx="5369458" cy="88151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29 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бюджетов всех уровней</a:t>
                </a:r>
              </a:p>
            </p:txBody>
          </p:sp>
        </p:grpSp>
        <p:sp>
          <p:nvSpPr>
            <p:cNvPr id="11" name="Правая фигурная скобка 10"/>
            <p:cNvSpPr/>
            <p:nvPr/>
          </p:nvSpPr>
          <p:spPr>
            <a:xfrm rot="5400000">
              <a:off x="6165661" y="1130787"/>
              <a:ext cx="306376" cy="939417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73309" y="6119168"/>
              <a:ext cx="3589695" cy="46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бездефицитные бюджеты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98903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4538</TotalTime>
  <Words>3543</Words>
  <Application>Microsoft Office PowerPoint</Application>
  <PresentationFormat>Широкоэкранный</PresentationFormat>
  <Paragraphs>1086</Paragraphs>
  <Slides>35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50" baseType="lpstr">
      <vt:lpstr>Arial</vt:lpstr>
      <vt:lpstr>Arial Narrow</vt:lpstr>
      <vt:lpstr>Calibri</vt:lpstr>
      <vt:lpstr>Candara</vt:lpstr>
      <vt:lpstr>Franklin Gothic Book</vt:lpstr>
      <vt:lpstr>Franklin Gothic Medium</vt:lpstr>
      <vt:lpstr>roboto</vt:lpstr>
      <vt:lpstr>Segoe UI Symbol</vt:lpstr>
      <vt:lpstr>Symbol</vt:lpstr>
      <vt:lpstr>Times New Roman</vt:lpstr>
      <vt:lpstr>Wingdings 2</vt:lpstr>
      <vt:lpstr>Волна</vt:lpstr>
      <vt:lpstr>1_Волна</vt:lpstr>
      <vt:lpstr>2_Волна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Замира Т. Зиганшина</cp:lastModifiedBy>
  <cp:revision>320</cp:revision>
  <cp:lastPrinted>2023-11-30T11:12:05Z</cp:lastPrinted>
  <dcterms:created xsi:type="dcterms:W3CDTF">2017-01-19T11:20:56Z</dcterms:created>
  <dcterms:modified xsi:type="dcterms:W3CDTF">2025-02-18T08:35:19Z</dcterms:modified>
</cp:coreProperties>
</file>