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7" r:id="rId2"/>
    <p:sldMasterId id="2147483700" r:id="rId3"/>
    <p:sldMasterId id="2147483712" r:id="rId4"/>
  </p:sldMasterIdLst>
  <p:notesMasterIdLst>
    <p:notesMasterId r:id="rId23"/>
  </p:notesMasterIdLst>
  <p:sldIdLst>
    <p:sldId id="278" r:id="rId5"/>
    <p:sldId id="280" r:id="rId6"/>
    <p:sldId id="295" r:id="rId7"/>
    <p:sldId id="357" r:id="rId8"/>
    <p:sldId id="345" r:id="rId9"/>
    <p:sldId id="346" r:id="rId10"/>
    <p:sldId id="289" r:id="rId11"/>
    <p:sldId id="294" r:id="rId12"/>
    <p:sldId id="348" r:id="rId13"/>
    <p:sldId id="349" r:id="rId14"/>
    <p:sldId id="350" r:id="rId15"/>
    <p:sldId id="351" r:id="rId16"/>
    <p:sldId id="352" r:id="rId17"/>
    <p:sldId id="353" r:id="rId18"/>
    <p:sldId id="354" r:id="rId19"/>
    <p:sldId id="355" r:id="rId20"/>
    <p:sldId id="356" r:id="rId21"/>
    <p:sldId id="358" r:id="rId22"/>
  </p:sldIdLst>
  <p:sldSz cx="9906000" cy="6858000" type="A4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120" userDrawn="1">
          <p15:clr>
            <a:srgbClr val="A4A3A4"/>
          </p15:clr>
        </p15:guide>
        <p15:guide id="3" orient="horz" pos="218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EA6C2"/>
    <a:srgbClr val="D0D3EB"/>
    <a:srgbClr val="FFB37A"/>
    <a:srgbClr val="4E67C8"/>
    <a:srgbClr val="DBEEF4"/>
    <a:srgbClr val="B7DEE8"/>
    <a:srgbClr val="93CDDD"/>
    <a:srgbClr val="009999"/>
    <a:srgbClr val="33CCCC"/>
    <a:srgbClr val="00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E3FDE45-AF77-4B5C-9715-49D594BDF05E}" styleName="Светлый стиль 1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158" autoAdjust="0"/>
    <p:restoredTop sz="94356" autoAdjust="0"/>
  </p:normalViewPr>
  <p:slideViewPr>
    <p:cSldViewPr snapToGrid="0" showGuides="1">
      <p:cViewPr varScale="1">
        <p:scale>
          <a:sx n="112" d="100"/>
          <a:sy n="112" d="100"/>
        </p:scale>
        <p:origin x="1608" y="96"/>
      </p:cViewPr>
      <p:guideLst>
        <p:guide pos="3120"/>
        <p:guide orient="horz" pos="218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81768C-DDB5-4AF6-B7AE-9C0378D0D305}" type="datetimeFigureOut">
              <a:rPr lang="ru-RU" smtClean="0"/>
              <a:pPr/>
              <a:t>13.02.2025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709613" y="744538"/>
            <a:ext cx="537845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C6FD2E-6D76-4A3B-8D93-DCBD3082DA7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5132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09613" y="744538"/>
            <a:ext cx="5378450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C6FD2E-6D76-4A3B-8D93-DCBD3082DA70}" type="slidenum">
              <a:rPr lang="ru-RU" smtClean="0">
                <a:solidFill>
                  <a:prstClr val="black"/>
                </a:solidFill>
              </a:rPr>
              <a:pPr/>
              <a:t>3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20136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4813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A2C0CC50-6BFD-40D6-B848-7649871C1110}" type="slidenum">
              <a:rPr lang="ru-RU" altLang="ru-RU">
                <a:latin typeface="Calibri" panose="020F0502020204030204" pitchFamily="34" charset="0"/>
              </a:rPr>
              <a:pPr/>
              <a:t>4</a:t>
            </a:fld>
            <a:endParaRPr lang="ru-RU" altLang="ru-RU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72733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47650" y="228600"/>
            <a:ext cx="9420606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63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29304" y="5353963"/>
            <a:ext cx="9450324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600200"/>
            <a:ext cx="8420100" cy="1780108"/>
          </a:xfrm>
        </p:spPr>
        <p:txBody>
          <a:bodyPr anchor="b">
            <a:normAutofit/>
          </a:bodyPr>
          <a:lstStyle>
            <a:lvl1pPr>
              <a:defRPr sz="3575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556001"/>
            <a:ext cx="69342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1625">
                <a:solidFill>
                  <a:srgbClr val="FFFFFF"/>
                </a:solidFill>
              </a:defRPr>
            </a:lvl1pPr>
            <a:lvl2pPr marL="3714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42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144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85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573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2288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600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71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B5ED397-3552-4850-BBA2-49735E92433E}" type="datetimeFigureOut">
              <a:rPr lang="ru-RU" smtClean="0"/>
              <a:pPr>
                <a:defRPr/>
              </a:pPr>
              <a:t>13.02.2025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C0C44-A4AE-4BDC-8C0A-9F0E7CEF223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1370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CBD5D2C-8A93-4856-B9DF-1E196E823864}" type="datetimeFigureOut">
              <a:rPr lang="ru-RU" smtClean="0"/>
              <a:pPr>
                <a:defRPr/>
              </a:pPr>
              <a:t>13.02.2025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817CA-4254-4DE3-9631-54F035B1794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8584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47650" y="228600"/>
            <a:ext cx="9420606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63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40C9A43-4326-4256-9AB0-463285986922}" type="datetimeFigureOut">
              <a:rPr lang="ru-RU" smtClean="0"/>
              <a:pPr>
                <a:defRPr/>
              </a:pPr>
              <a:t>13.02.2025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14DAA-E6D3-4804-AC3D-B8ED267707B4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29304" y="714191"/>
            <a:ext cx="9450324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1447802"/>
            <a:ext cx="222885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1447800"/>
            <a:ext cx="652145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30456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95300" y="277813"/>
            <a:ext cx="8915400" cy="58531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ABD466-4B9E-4CBD-9429-A173ED9E1475}" type="datetimeFigureOut">
              <a:rPr lang="ru-RU" smtClean="0"/>
              <a:pPr>
                <a:defRPr/>
              </a:pPr>
              <a:t>13.02.2025</a:t>
            </a:fld>
            <a:endParaRPr lang="ru-RU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E372633-0BA7-4591-85BA-D0AFFFA2D503}" type="slidenum">
              <a:rPr lang="ru-RU" smtClean="0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smtClean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56447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7815"/>
            <a:ext cx="89154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95300" y="1600202"/>
            <a:ext cx="8915400" cy="4530725"/>
          </a:xfrm>
        </p:spPr>
        <p:txBody>
          <a:bodyPr/>
          <a:lstStyle/>
          <a:p>
            <a:pPr lvl="0"/>
            <a:r>
              <a:rPr lang="ru-RU" noProof="0" smtClean="0"/>
              <a:t>Вставка таблицы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ABD466-4B9E-4CBD-9429-A173ED9E1475}" type="datetimeFigureOut">
              <a:rPr lang="ru-RU" smtClean="0"/>
              <a:pPr>
                <a:defRPr/>
              </a:pPr>
              <a:t>13.02.2025</a:t>
            </a:fld>
            <a:endParaRPr 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E372633-0BA7-4591-85BA-D0AFFFA2D503}" type="slidenum">
              <a:rPr lang="ru-RU" smtClean="0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smtClean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40393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7815"/>
            <a:ext cx="89154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95300" y="1600202"/>
            <a:ext cx="437515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035550" y="1600202"/>
            <a:ext cx="437515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ABD466-4B9E-4CBD-9429-A173ED9E1475}" type="datetimeFigureOut">
              <a:rPr lang="ru-RU" smtClean="0"/>
              <a:pPr>
                <a:defRPr/>
              </a:pPr>
              <a:t>13.02.2025</a:t>
            </a:fld>
            <a:endParaRPr 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E372633-0BA7-4591-85BA-D0AFFFA2D503}" type="slidenum">
              <a:rPr lang="ru-RU" smtClean="0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smtClean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61461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47650" y="228600"/>
            <a:ext cx="9420606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63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29304" y="5353963"/>
            <a:ext cx="9450324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600200"/>
            <a:ext cx="8420100" cy="1780108"/>
          </a:xfrm>
        </p:spPr>
        <p:txBody>
          <a:bodyPr anchor="b">
            <a:normAutofit/>
          </a:bodyPr>
          <a:lstStyle>
            <a:lvl1pPr>
              <a:defRPr sz="3575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556001"/>
            <a:ext cx="69342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1625">
                <a:solidFill>
                  <a:srgbClr val="FFFFFF"/>
                </a:solidFill>
              </a:defRPr>
            </a:lvl1pPr>
            <a:lvl2pPr marL="3714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42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144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85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573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2288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600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71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BF43B8-6DDE-49C8-89FA-86102E1E4F05}" type="slidenum">
              <a:rPr lang="ru-RU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4977150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C3FE93-58FD-4C93-AC2D-6FAA18F24EF8}" type="slidenum">
              <a:rPr lang="ru-RU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4030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47650" y="228600"/>
            <a:ext cx="9420606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63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551392" y="4203592"/>
            <a:ext cx="3116132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74295" tIns="37148" rIns="74295" bIns="37148" numCol="1" anchor="t" anchorCtr="0" compatLnSpc="1">
            <a:prstTxWarp prst="textNoShape">
              <a:avLst/>
            </a:prstTxWarp>
          </a:bodyPr>
          <a:lstStyle/>
          <a:p>
            <a:endParaRPr lang="en-US" sz="1463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837597" y="4075290"/>
            <a:ext cx="6006558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74295" tIns="37148" rIns="74295" bIns="37148" numCol="1" anchor="t" anchorCtr="0" compatLnSpc="1">
            <a:prstTxWarp prst="textNoShape">
              <a:avLst/>
            </a:prstTxWarp>
          </a:bodyPr>
          <a:lstStyle/>
          <a:p>
            <a:endParaRPr lang="en-US" sz="1463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3064455" y="4087562"/>
            <a:ext cx="5923645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74295" tIns="37148" rIns="74295" bIns="37148" numCol="1" anchor="t" anchorCtr="0" compatLnSpc="1">
            <a:prstTxWarp prst="textNoShape">
              <a:avLst/>
            </a:prstTxWarp>
          </a:bodyPr>
          <a:lstStyle/>
          <a:p>
            <a:endParaRPr lang="en-US" sz="1463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6076947" y="4074176"/>
            <a:ext cx="3583667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74295" tIns="37148" rIns="74295" bIns="37148" numCol="1" anchor="t" anchorCtr="0" compatLnSpc="1">
            <a:prstTxWarp prst="textNoShape">
              <a:avLst/>
            </a:prstTxWarp>
          </a:bodyPr>
          <a:lstStyle/>
          <a:p>
            <a:endParaRPr lang="en-US" sz="1463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29304" y="4058555"/>
            <a:ext cx="9450324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74295" tIns="37148" rIns="74295" bIns="37148" numCol="1" anchor="t" anchorCtr="0" compatLnSpc="1">
            <a:prstTxWarp prst="textNoShape">
              <a:avLst/>
            </a:prstTxWarp>
          </a:bodyPr>
          <a:lstStyle/>
          <a:p>
            <a:endParaRPr lang="en-US" sz="1463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535" y="2463560"/>
            <a:ext cx="8420100" cy="1524000"/>
          </a:xfrm>
        </p:spPr>
        <p:txBody>
          <a:bodyPr anchor="t">
            <a:normAutofit/>
          </a:bodyPr>
          <a:lstStyle>
            <a:lvl1pPr algn="ctr">
              <a:defRPr sz="3575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1312" y="1437449"/>
            <a:ext cx="6952545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1625">
                <a:solidFill>
                  <a:srgbClr val="FFFFFF"/>
                </a:solidFill>
              </a:defRPr>
            </a:lvl1pPr>
            <a:lvl2pPr marL="371475" indent="0">
              <a:buNone/>
              <a:defRPr sz="1463">
                <a:solidFill>
                  <a:schemeClr val="tx1">
                    <a:tint val="75000"/>
                  </a:schemeClr>
                </a:solidFill>
              </a:defRPr>
            </a:lvl2pPr>
            <a:lvl3pPr marL="74295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114425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4pPr>
            <a:lvl5pPr marL="1485900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5pPr>
            <a:lvl6pPr marL="1857375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6pPr>
            <a:lvl7pPr marL="2228850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7pPr>
            <a:lvl8pPr marL="2600325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8pPr>
            <a:lvl9pPr marL="2971800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A8971D-511E-412E-A37D-63DA06B909BB}" type="slidenum">
              <a:rPr lang="ru-RU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21345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7929FC-FE3B-431A-8034-D25D85C087DB}" type="slidenum">
              <a:rPr lang="ru-RU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733043" y="2679192"/>
            <a:ext cx="4140708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032248" y="2679192"/>
            <a:ext cx="4140708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81802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3044" y="2678114"/>
            <a:ext cx="4140708" cy="639762"/>
          </a:xfrm>
        </p:spPr>
        <p:txBody>
          <a:bodyPr anchor="ctr"/>
          <a:lstStyle>
            <a:lvl1pPr marL="0" indent="0" algn="ctr">
              <a:buNone/>
              <a:defRPr sz="1950" b="0">
                <a:solidFill>
                  <a:schemeClr val="tx2"/>
                </a:solidFill>
                <a:latin typeface="+mj-lt"/>
              </a:defRPr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3777" y="3429002"/>
            <a:ext cx="4138393" cy="2697163"/>
          </a:xfrm>
        </p:spPr>
        <p:txBody>
          <a:bodyPr/>
          <a:lstStyle>
            <a:lvl1pPr>
              <a:defRPr sz="1625"/>
            </a:lvl1pPr>
            <a:lvl2pPr>
              <a:defRPr sz="1463"/>
            </a:lvl2pPr>
            <a:lvl3pPr>
              <a:defRPr sz="1300"/>
            </a:lvl3pPr>
            <a:lvl4pPr>
              <a:defRPr sz="1138"/>
            </a:lvl4pPr>
            <a:lvl5pPr>
              <a:defRPr sz="1138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5550" y="2678113"/>
            <a:ext cx="4140708" cy="639762"/>
          </a:xfrm>
        </p:spPr>
        <p:txBody>
          <a:bodyPr anchor="ctr"/>
          <a:lstStyle>
            <a:lvl1pPr marL="0" indent="0" algn="ctr">
              <a:buNone/>
              <a:defRPr sz="1950" b="0" i="0">
                <a:solidFill>
                  <a:schemeClr val="tx2"/>
                </a:solidFill>
                <a:latin typeface="+mj-lt"/>
              </a:defRPr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3429002"/>
            <a:ext cx="4140708" cy="2697163"/>
          </a:xfrm>
        </p:spPr>
        <p:txBody>
          <a:bodyPr/>
          <a:lstStyle>
            <a:lvl1pPr>
              <a:defRPr sz="1625"/>
            </a:lvl1pPr>
            <a:lvl2pPr>
              <a:defRPr sz="1463"/>
            </a:lvl2pPr>
            <a:lvl3pPr>
              <a:defRPr sz="1300"/>
            </a:lvl3pPr>
            <a:lvl4pPr>
              <a:defRPr sz="1138"/>
            </a:lvl4pPr>
            <a:lvl5pPr>
              <a:defRPr sz="1138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9A834E-7349-4F02-8E43-FE6E8BC1649D}" type="slidenum">
              <a:rPr lang="ru-RU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8156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DE80224-D642-4ED9-9109-22EA19770730}" type="datetimeFigureOut">
              <a:rPr lang="ru-RU" smtClean="0"/>
              <a:pPr>
                <a:defRPr/>
              </a:pPr>
              <a:t>13.02.2025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A68FD-5373-4A53-977B-08D3F212AD4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70338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2DF57C-E941-4436-830E-2018817F5B2D}" type="slidenum">
              <a:rPr lang="ru-RU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587691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47650" y="228600"/>
            <a:ext cx="9420606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63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29304" y="714191"/>
            <a:ext cx="9450324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6A9036-9134-4004-BB11-F379E65E6011}" type="slidenum">
              <a:rPr lang="ru-RU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52603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47650" y="228600"/>
            <a:ext cx="9420606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63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D58A54-8D35-416A-9847-A6CC37328A9E}" type="slidenum">
              <a:rPr lang="ru-RU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90600" y="3581402"/>
            <a:ext cx="36322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488"/>
              </a:spcAft>
              <a:buNone/>
              <a:defRPr sz="1463">
                <a:solidFill>
                  <a:schemeClr val="tx2"/>
                </a:solidFill>
              </a:defRPr>
            </a:lvl1pPr>
            <a:lvl2pPr marL="371475" indent="0">
              <a:buNone/>
              <a:defRPr sz="975"/>
            </a:lvl2pPr>
            <a:lvl3pPr marL="742950" indent="0">
              <a:buNone/>
              <a:defRPr sz="813"/>
            </a:lvl3pPr>
            <a:lvl4pPr marL="1114425" indent="0">
              <a:buNone/>
              <a:defRPr sz="731"/>
            </a:lvl4pPr>
            <a:lvl5pPr marL="1485900" indent="0">
              <a:buNone/>
              <a:defRPr sz="731"/>
            </a:lvl5pPr>
            <a:lvl6pPr marL="1857375" indent="0">
              <a:buNone/>
              <a:defRPr sz="731"/>
            </a:lvl6pPr>
            <a:lvl7pPr marL="2228850" indent="0">
              <a:buNone/>
              <a:defRPr sz="731"/>
            </a:lvl7pPr>
            <a:lvl8pPr marL="2600325" indent="0">
              <a:buNone/>
              <a:defRPr sz="731"/>
            </a:lvl8pPr>
            <a:lvl9pPr marL="2971800" indent="0">
              <a:buNone/>
              <a:defRPr sz="73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29304" y="714191"/>
            <a:ext cx="9450324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90600" y="2286000"/>
            <a:ext cx="3632200" cy="1252728"/>
          </a:xfrm>
        </p:spPr>
        <p:txBody>
          <a:bodyPr anchor="b">
            <a:noAutofit/>
          </a:bodyPr>
          <a:lstStyle>
            <a:lvl1pPr algn="l">
              <a:defRPr sz="26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9626" y="1828800"/>
            <a:ext cx="4229416" cy="3810000"/>
          </a:xfrm>
        </p:spPr>
        <p:txBody>
          <a:bodyPr anchor="ctr"/>
          <a:lstStyle>
            <a:lvl1pPr>
              <a:buClr>
                <a:schemeClr val="bg1"/>
              </a:buClr>
              <a:defRPr sz="1788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1625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463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3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300">
                <a:solidFill>
                  <a:schemeClr val="tx2"/>
                </a:solidFill>
              </a:defRPr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16119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47650" y="228600"/>
            <a:ext cx="9420606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63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29304" y="5353963"/>
            <a:ext cx="9450324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80335" y="338667"/>
            <a:ext cx="4130366" cy="2429934"/>
          </a:xfrm>
        </p:spPr>
        <p:txBody>
          <a:bodyPr anchor="b">
            <a:normAutofit/>
          </a:bodyPr>
          <a:lstStyle>
            <a:lvl1pPr algn="l">
              <a:defRPr sz="2275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74029" y="2785533"/>
            <a:ext cx="4136672" cy="2421467"/>
          </a:xfrm>
        </p:spPr>
        <p:txBody>
          <a:bodyPr>
            <a:normAutofit/>
          </a:bodyPr>
          <a:lstStyle>
            <a:lvl1pPr marL="0" indent="0">
              <a:buNone/>
              <a:defRPr sz="1463">
                <a:solidFill>
                  <a:srgbClr val="FFFFFF"/>
                </a:solidFill>
              </a:defRPr>
            </a:lvl1pPr>
            <a:lvl2pPr marL="371475" indent="0">
              <a:buNone/>
              <a:defRPr sz="975"/>
            </a:lvl2pPr>
            <a:lvl3pPr marL="742950" indent="0">
              <a:buNone/>
              <a:defRPr sz="813"/>
            </a:lvl3pPr>
            <a:lvl4pPr marL="1114425" indent="0">
              <a:buNone/>
              <a:defRPr sz="731"/>
            </a:lvl4pPr>
            <a:lvl5pPr marL="1485900" indent="0">
              <a:buNone/>
              <a:defRPr sz="731"/>
            </a:lvl5pPr>
            <a:lvl6pPr marL="1857375" indent="0">
              <a:buNone/>
              <a:defRPr sz="731"/>
            </a:lvl6pPr>
            <a:lvl7pPr marL="2228850" indent="0">
              <a:buNone/>
              <a:defRPr sz="731"/>
            </a:lvl7pPr>
            <a:lvl8pPr marL="2600325" indent="0">
              <a:buNone/>
              <a:defRPr sz="731"/>
            </a:lvl8pPr>
            <a:lvl9pPr marL="2971800" indent="0">
              <a:buNone/>
              <a:defRPr sz="73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67470C-E3C8-4C53-BEDE-7FD28EE5EE48}" type="slidenum">
              <a:rPr lang="ru-RU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08050" y="1371600"/>
            <a:ext cx="386334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2600">
                <a:solidFill>
                  <a:schemeClr val="bg1"/>
                </a:solidFill>
              </a:defRPr>
            </a:lvl1pPr>
            <a:lvl2pPr marL="371475" indent="0">
              <a:buNone/>
              <a:defRPr sz="2275"/>
            </a:lvl2pPr>
            <a:lvl3pPr marL="742950" indent="0">
              <a:buNone/>
              <a:defRPr sz="1950"/>
            </a:lvl3pPr>
            <a:lvl4pPr marL="1114425" indent="0">
              <a:buNone/>
              <a:defRPr sz="1625"/>
            </a:lvl4pPr>
            <a:lvl5pPr marL="1485900" indent="0">
              <a:buNone/>
              <a:defRPr sz="1625"/>
            </a:lvl5pPr>
            <a:lvl6pPr marL="1857375" indent="0">
              <a:buNone/>
              <a:defRPr sz="1625"/>
            </a:lvl6pPr>
            <a:lvl7pPr marL="2228850" indent="0">
              <a:buNone/>
              <a:defRPr sz="1625"/>
            </a:lvl7pPr>
            <a:lvl8pPr marL="2600325" indent="0">
              <a:buNone/>
              <a:defRPr sz="1625"/>
            </a:lvl8pPr>
            <a:lvl9pPr marL="2971800" indent="0">
              <a:buNone/>
              <a:defRPr sz="1625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570161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B71BCA-7651-449C-ABDC-763287883D05}" type="slidenum">
              <a:rPr lang="ru-RU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529717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47650" y="228600"/>
            <a:ext cx="9420606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63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7004AB-E97A-4FB2-A7AC-6834450A8A36}" type="slidenum">
              <a:rPr lang="ru-RU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29304" y="714191"/>
            <a:ext cx="9450324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1447802"/>
            <a:ext cx="222885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1447800"/>
            <a:ext cx="652145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190383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7815"/>
            <a:ext cx="89154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95300" y="1600202"/>
            <a:ext cx="8915400" cy="4530725"/>
          </a:xfrm>
        </p:spPr>
        <p:txBody>
          <a:bodyPr/>
          <a:lstStyle/>
          <a:p>
            <a:pPr lvl="0"/>
            <a:r>
              <a:rPr lang="ru-RU" noProof="0" smtClean="0"/>
              <a:t>Вставка таблицы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D7CC1B-CE93-4335-A201-164B497E08F5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027203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47650" y="228600"/>
            <a:ext cx="9420606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63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29304" y="5353963"/>
            <a:ext cx="9450324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600200"/>
            <a:ext cx="8420100" cy="1780108"/>
          </a:xfrm>
        </p:spPr>
        <p:txBody>
          <a:bodyPr anchor="b">
            <a:normAutofit/>
          </a:bodyPr>
          <a:lstStyle>
            <a:lvl1pPr>
              <a:defRPr sz="3575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556001"/>
            <a:ext cx="69342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1625">
                <a:solidFill>
                  <a:srgbClr val="FFFFFF"/>
                </a:solidFill>
              </a:defRPr>
            </a:lvl1pPr>
            <a:lvl2pPr marL="3714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42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144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85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573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2288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600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71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BF43B8-6DDE-49C8-89FA-86102E1E4F05}" type="slidenum">
              <a:rPr lang="ru-RU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4957400"/>
      </p:ext>
    </p:extLst>
  </p:cSld>
  <p:clrMapOvr>
    <a:masterClrMapping/>
  </p:clrMapOvr>
  <p:hf hdr="0" ft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C3FE93-58FD-4C93-AC2D-6FAA18F24EF8}" type="slidenum">
              <a:rPr lang="ru-RU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04110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47650" y="228600"/>
            <a:ext cx="9420606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63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551392" y="4203592"/>
            <a:ext cx="3116132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74295" tIns="37148" rIns="74295" bIns="37148" numCol="1" anchor="t" anchorCtr="0" compatLnSpc="1">
            <a:prstTxWarp prst="textNoShape">
              <a:avLst/>
            </a:prstTxWarp>
          </a:bodyPr>
          <a:lstStyle/>
          <a:p>
            <a:endParaRPr lang="en-US" sz="1463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837597" y="4075290"/>
            <a:ext cx="6006558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74295" tIns="37148" rIns="74295" bIns="37148" numCol="1" anchor="t" anchorCtr="0" compatLnSpc="1">
            <a:prstTxWarp prst="textNoShape">
              <a:avLst/>
            </a:prstTxWarp>
          </a:bodyPr>
          <a:lstStyle/>
          <a:p>
            <a:endParaRPr lang="en-US" sz="1463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3064455" y="4087562"/>
            <a:ext cx="5923645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74295" tIns="37148" rIns="74295" bIns="37148" numCol="1" anchor="t" anchorCtr="0" compatLnSpc="1">
            <a:prstTxWarp prst="textNoShape">
              <a:avLst/>
            </a:prstTxWarp>
          </a:bodyPr>
          <a:lstStyle/>
          <a:p>
            <a:endParaRPr lang="en-US" sz="1463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6076947" y="4074176"/>
            <a:ext cx="3583667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74295" tIns="37148" rIns="74295" bIns="37148" numCol="1" anchor="t" anchorCtr="0" compatLnSpc="1">
            <a:prstTxWarp prst="textNoShape">
              <a:avLst/>
            </a:prstTxWarp>
          </a:bodyPr>
          <a:lstStyle/>
          <a:p>
            <a:endParaRPr lang="en-US" sz="1463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29304" y="4058555"/>
            <a:ext cx="9450324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74295" tIns="37148" rIns="74295" bIns="37148" numCol="1" anchor="t" anchorCtr="0" compatLnSpc="1">
            <a:prstTxWarp prst="textNoShape">
              <a:avLst/>
            </a:prstTxWarp>
          </a:bodyPr>
          <a:lstStyle/>
          <a:p>
            <a:endParaRPr lang="en-US" sz="1463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535" y="2463560"/>
            <a:ext cx="8420100" cy="1524000"/>
          </a:xfrm>
        </p:spPr>
        <p:txBody>
          <a:bodyPr anchor="t">
            <a:normAutofit/>
          </a:bodyPr>
          <a:lstStyle>
            <a:lvl1pPr algn="ctr">
              <a:defRPr sz="3575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1312" y="1437449"/>
            <a:ext cx="6952545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1625">
                <a:solidFill>
                  <a:srgbClr val="FFFFFF"/>
                </a:solidFill>
              </a:defRPr>
            </a:lvl1pPr>
            <a:lvl2pPr marL="371475" indent="0">
              <a:buNone/>
              <a:defRPr sz="1463">
                <a:solidFill>
                  <a:schemeClr val="tx1">
                    <a:tint val="75000"/>
                  </a:schemeClr>
                </a:solidFill>
              </a:defRPr>
            </a:lvl2pPr>
            <a:lvl3pPr marL="74295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114425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4pPr>
            <a:lvl5pPr marL="1485900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5pPr>
            <a:lvl6pPr marL="1857375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6pPr>
            <a:lvl7pPr marL="2228850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7pPr>
            <a:lvl8pPr marL="2600325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8pPr>
            <a:lvl9pPr marL="2971800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A8971D-511E-412E-A37D-63DA06B909BB}" type="slidenum">
              <a:rPr lang="ru-RU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3967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47650" y="228600"/>
            <a:ext cx="9420606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63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551392" y="4203592"/>
            <a:ext cx="3116132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74295" tIns="37148" rIns="74295" bIns="37148" numCol="1" anchor="t" anchorCtr="0" compatLnSpc="1">
            <a:prstTxWarp prst="textNoShape">
              <a:avLst/>
            </a:prstTxWarp>
          </a:bodyPr>
          <a:lstStyle/>
          <a:p>
            <a:endParaRPr lang="en-US" sz="1463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837597" y="4075290"/>
            <a:ext cx="6006558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74295" tIns="37148" rIns="74295" bIns="37148" numCol="1" anchor="t" anchorCtr="0" compatLnSpc="1">
            <a:prstTxWarp prst="textNoShape">
              <a:avLst/>
            </a:prstTxWarp>
          </a:bodyPr>
          <a:lstStyle/>
          <a:p>
            <a:endParaRPr lang="en-US" sz="1463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3064455" y="4087562"/>
            <a:ext cx="5923645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74295" tIns="37148" rIns="74295" bIns="37148" numCol="1" anchor="t" anchorCtr="0" compatLnSpc="1">
            <a:prstTxWarp prst="textNoShape">
              <a:avLst/>
            </a:prstTxWarp>
          </a:bodyPr>
          <a:lstStyle/>
          <a:p>
            <a:endParaRPr lang="en-US" sz="1463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6076947" y="4074176"/>
            <a:ext cx="3583667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74295" tIns="37148" rIns="74295" bIns="37148" numCol="1" anchor="t" anchorCtr="0" compatLnSpc="1">
            <a:prstTxWarp prst="textNoShape">
              <a:avLst/>
            </a:prstTxWarp>
          </a:bodyPr>
          <a:lstStyle/>
          <a:p>
            <a:endParaRPr lang="en-US" sz="1463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29304" y="4058555"/>
            <a:ext cx="9450324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74295" tIns="37148" rIns="74295" bIns="37148" numCol="1" anchor="t" anchorCtr="0" compatLnSpc="1">
            <a:prstTxWarp prst="textNoShape">
              <a:avLst/>
            </a:prstTxWarp>
          </a:bodyPr>
          <a:lstStyle/>
          <a:p>
            <a:endParaRPr lang="en-US" sz="1463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535" y="2463560"/>
            <a:ext cx="8420100" cy="1524000"/>
          </a:xfrm>
        </p:spPr>
        <p:txBody>
          <a:bodyPr anchor="t">
            <a:normAutofit/>
          </a:bodyPr>
          <a:lstStyle>
            <a:lvl1pPr algn="ctr">
              <a:defRPr sz="3575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1312" y="1437449"/>
            <a:ext cx="6952545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1625">
                <a:solidFill>
                  <a:srgbClr val="FFFFFF"/>
                </a:solidFill>
              </a:defRPr>
            </a:lvl1pPr>
            <a:lvl2pPr marL="371475" indent="0">
              <a:buNone/>
              <a:defRPr sz="1463">
                <a:solidFill>
                  <a:schemeClr val="tx1">
                    <a:tint val="75000"/>
                  </a:schemeClr>
                </a:solidFill>
              </a:defRPr>
            </a:lvl2pPr>
            <a:lvl3pPr marL="74295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114425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4pPr>
            <a:lvl5pPr marL="1485900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5pPr>
            <a:lvl6pPr marL="1857375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6pPr>
            <a:lvl7pPr marL="2228850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7pPr>
            <a:lvl8pPr marL="2600325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8pPr>
            <a:lvl9pPr marL="2971800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4B4CF15-F076-4295-9C58-78361254D99A}" type="datetimeFigureOut">
              <a:rPr lang="ru-RU" smtClean="0"/>
              <a:pPr>
                <a:defRPr/>
              </a:pPr>
              <a:t>13.02.2025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8D185-AA89-4C02-86D7-3A45B03302E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925041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7929FC-FE3B-431A-8034-D25D85C087DB}" type="slidenum">
              <a:rPr lang="ru-RU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733043" y="2679192"/>
            <a:ext cx="4140708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032248" y="2679192"/>
            <a:ext cx="4140708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06804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3044" y="2678114"/>
            <a:ext cx="4140708" cy="639762"/>
          </a:xfrm>
        </p:spPr>
        <p:txBody>
          <a:bodyPr anchor="ctr"/>
          <a:lstStyle>
            <a:lvl1pPr marL="0" indent="0" algn="ctr">
              <a:buNone/>
              <a:defRPr sz="1950" b="0">
                <a:solidFill>
                  <a:schemeClr val="tx2"/>
                </a:solidFill>
                <a:latin typeface="+mj-lt"/>
              </a:defRPr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3777" y="3429002"/>
            <a:ext cx="4138393" cy="2697163"/>
          </a:xfrm>
        </p:spPr>
        <p:txBody>
          <a:bodyPr/>
          <a:lstStyle>
            <a:lvl1pPr>
              <a:defRPr sz="1625"/>
            </a:lvl1pPr>
            <a:lvl2pPr>
              <a:defRPr sz="1463"/>
            </a:lvl2pPr>
            <a:lvl3pPr>
              <a:defRPr sz="1300"/>
            </a:lvl3pPr>
            <a:lvl4pPr>
              <a:defRPr sz="1138"/>
            </a:lvl4pPr>
            <a:lvl5pPr>
              <a:defRPr sz="1138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5550" y="2678113"/>
            <a:ext cx="4140708" cy="639762"/>
          </a:xfrm>
        </p:spPr>
        <p:txBody>
          <a:bodyPr anchor="ctr"/>
          <a:lstStyle>
            <a:lvl1pPr marL="0" indent="0" algn="ctr">
              <a:buNone/>
              <a:defRPr sz="1950" b="0" i="0">
                <a:solidFill>
                  <a:schemeClr val="tx2"/>
                </a:solidFill>
                <a:latin typeface="+mj-lt"/>
              </a:defRPr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3429002"/>
            <a:ext cx="4140708" cy="2697163"/>
          </a:xfrm>
        </p:spPr>
        <p:txBody>
          <a:bodyPr/>
          <a:lstStyle>
            <a:lvl1pPr>
              <a:defRPr sz="1625"/>
            </a:lvl1pPr>
            <a:lvl2pPr>
              <a:defRPr sz="1463"/>
            </a:lvl2pPr>
            <a:lvl3pPr>
              <a:defRPr sz="1300"/>
            </a:lvl3pPr>
            <a:lvl4pPr>
              <a:defRPr sz="1138"/>
            </a:lvl4pPr>
            <a:lvl5pPr>
              <a:defRPr sz="1138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9A834E-7349-4F02-8E43-FE6E8BC1649D}" type="slidenum">
              <a:rPr lang="ru-RU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457752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2DF57C-E941-4436-830E-2018817F5B2D}" type="slidenum">
              <a:rPr lang="ru-RU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134317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47650" y="228600"/>
            <a:ext cx="9420606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63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29304" y="714191"/>
            <a:ext cx="9450324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6A9036-9134-4004-BB11-F379E65E6011}" type="slidenum">
              <a:rPr lang="ru-RU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481205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47650" y="228600"/>
            <a:ext cx="9420606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63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D58A54-8D35-416A-9847-A6CC37328A9E}" type="slidenum">
              <a:rPr lang="ru-RU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90600" y="3581402"/>
            <a:ext cx="36322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488"/>
              </a:spcAft>
              <a:buNone/>
              <a:defRPr sz="1463">
                <a:solidFill>
                  <a:schemeClr val="tx2"/>
                </a:solidFill>
              </a:defRPr>
            </a:lvl1pPr>
            <a:lvl2pPr marL="371475" indent="0">
              <a:buNone/>
              <a:defRPr sz="975"/>
            </a:lvl2pPr>
            <a:lvl3pPr marL="742950" indent="0">
              <a:buNone/>
              <a:defRPr sz="813"/>
            </a:lvl3pPr>
            <a:lvl4pPr marL="1114425" indent="0">
              <a:buNone/>
              <a:defRPr sz="731"/>
            </a:lvl4pPr>
            <a:lvl5pPr marL="1485900" indent="0">
              <a:buNone/>
              <a:defRPr sz="731"/>
            </a:lvl5pPr>
            <a:lvl6pPr marL="1857375" indent="0">
              <a:buNone/>
              <a:defRPr sz="731"/>
            </a:lvl6pPr>
            <a:lvl7pPr marL="2228850" indent="0">
              <a:buNone/>
              <a:defRPr sz="731"/>
            </a:lvl7pPr>
            <a:lvl8pPr marL="2600325" indent="0">
              <a:buNone/>
              <a:defRPr sz="731"/>
            </a:lvl8pPr>
            <a:lvl9pPr marL="2971800" indent="0">
              <a:buNone/>
              <a:defRPr sz="73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29304" y="714191"/>
            <a:ext cx="9450324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90600" y="2286000"/>
            <a:ext cx="3632200" cy="1252728"/>
          </a:xfrm>
        </p:spPr>
        <p:txBody>
          <a:bodyPr anchor="b">
            <a:noAutofit/>
          </a:bodyPr>
          <a:lstStyle>
            <a:lvl1pPr algn="l">
              <a:defRPr sz="26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9626" y="1828800"/>
            <a:ext cx="4229416" cy="3810000"/>
          </a:xfrm>
        </p:spPr>
        <p:txBody>
          <a:bodyPr anchor="ctr"/>
          <a:lstStyle>
            <a:lvl1pPr>
              <a:buClr>
                <a:schemeClr val="bg1"/>
              </a:buClr>
              <a:defRPr sz="1788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1625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463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3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300">
                <a:solidFill>
                  <a:schemeClr val="tx2"/>
                </a:solidFill>
              </a:defRPr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450654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47650" y="228600"/>
            <a:ext cx="9420606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63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29304" y="5353963"/>
            <a:ext cx="9450324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80335" y="338667"/>
            <a:ext cx="4130366" cy="2429934"/>
          </a:xfrm>
        </p:spPr>
        <p:txBody>
          <a:bodyPr anchor="b">
            <a:normAutofit/>
          </a:bodyPr>
          <a:lstStyle>
            <a:lvl1pPr algn="l">
              <a:defRPr sz="2275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74029" y="2785533"/>
            <a:ext cx="4136672" cy="2421467"/>
          </a:xfrm>
        </p:spPr>
        <p:txBody>
          <a:bodyPr>
            <a:normAutofit/>
          </a:bodyPr>
          <a:lstStyle>
            <a:lvl1pPr marL="0" indent="0">
              <a:buNone/>
              <a:defRPr sz="1463">
                <a:solidFill>
                  <a:srgbClr val="FFFFFF"/>
                </a:solidFill>
              </a:defRPr>
            </a:lvl1pPr>
            <a:lvl2pPr marL="371475" indent="0">
              <a:buNone/>
              <a:defRPr sz="975"/>
            </a:lvl2pPr>
            <a:lvl3pPr marL="742950" indent="0">
              <a:buNone/>
              <a:defRPr sz="813"/>
            </a:lvl3pPr>
            <a:lvl4pPr marL="1114425" indent="0">
              <a:buNone/>
              <a:defRPr sz="731"/>
            </a:lvl4pPr>
            <a:lvl5pPr marL="1485900" indent="0">
              <a:buNone/>
              <a:defRPr sz="731"/>
            </a:lvl5pPr>
            <a:lvl6pPr marL="1857375" indent="0">
              <a:buNone/>
              <a:defRPr sz="731"/>
            </a:lvl6pPr>
            <a:lvl7pPr marL="2228850" indent="0">
              <a:buNone/>
              <a:defRPr sz="731"/>
            </a:lvl7pPr>
            <a:lvl8pPr marL="2600325" indent="0">
              <a:buNone/>
              <a:defRPr sz="731"/>
            </a:lvl8pPr>
            <a:lvl9pPr marL="2971800" indent="0">
              <a:buNone/>
              <a:defRPr sz="73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67470C-E3C8-4C53-BEDE-7FD28EE5EE48}" type="slidenum">
              <a:rPr lang="ru-RU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08050" y="1371600"/>
            <a:ext cx="386334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2600">
                <a:solidFill>
                  <a:schemeClr val="bg1"/>
                </a:solidFill>
              </a:defRPr>
            </a:lvl1pPr>
            <a:lvl2pPr marL="371475" indent="0">
              <a:buNone/>
              <a:defRPr sz="2275"/>
            </a:lvl2pPr>
            <a:lvl3pPr marL="742950" indent="0">
              <a:buNone/>
              <a:defRPr sz="1950"/>
            </a:lvl3pPr>
            <a:lvl4pPr marL="1114425" indent="0">
              <a:buNone/>
              <a:defRPr sz="1625"/>
            </a:lvl4pPr>
            <a:lvl5pPr marL="1485900" indent="0">
              <a:buNone/>
              <a:defRPr sz="1625"/>
            </a:lvl5pPr>
            <a:lvl6pPr marL="1857375" indent="0">
              <a:buNone/>
              <a:defRPr sz="1625"/>
            </a:lvl6pPr>
            <a:lvl7pPr marL="2228850" indent="0">
              <a:buNone/>
              <a:defRPr sz="1625"/>
            </a:lvl7pPr>
            <a:lvl8pPr marL="2600325" indent="0">
              <a:buNone/>
              <a:defRPr sz="1625"/>
            </a:lvl8pPr>
            <a:lvl9pPr marL="2971800" indent="0">
              <a:buNone/>
              <a:defRPr sz="1625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01837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B71BCA-7651-449C-ABDC-763287883D05}" type="slidenum">
              <a:rPr lang="ru-RU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668054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47650" y="228600"/>
            <a:ext cx="9420606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63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7004AB-E97A-4FB2-A7AC-6834450A8A36}" type="slidenum">
              <a:rPr lang="ru-RU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29304" y="714191"/>
            <a:ext cx="9450324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1447802"/>
            <a:ext cx="222885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1447800"/>
            <a:ext cx="652145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056980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57212" y="5349904"/>
            <a:ext cx="9348788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4295" tIns="37148" rIns="74295" bIns="37148" anchor="t" compatLnSpc="1"/>
          <a:lstStyle/>
          <a:p>
            <a:endParaRPr lang="en-US" sz="1463">
              <a:solidFill>
                <a:prstClr val="black"/>
              </a:solidFill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412750" y="4853413"/>
            <a:ext cx="916305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12750" y="3886200"/>
            <a:ext cx="9163050" cy="914400"/>
          </a:xfrm>
        </p:spPr>
        <p:txBody>
          <a:bodyPr anchor="b"/>
          <a:lstStyle>
            <a:lvl1pPr marL="0" indent="0" algn="l">
              <a:buNone/>
              <a:defRPr sz="1950">
                <a:solidFill>
                  <a:schemeClr val="tx2">
                    <a:shade val="75000"/>
                  </a:schemeClr>
                </a:solidFill>
              </a:defRPr>
            </a:lvl1pPr>
            <a:lvl2pPr marL="371475" indent="0" algn="ctr">
              <a:buNone/>
            </a:lvl2pPr>
            <a:lvl3pPr marL="742950" indent="0" algn="ctr">
              <a:buNone/>
            </a:lvl3pPr>
            <a:lvl4pPr marL="1114425" indent="0" algn="ctr">
              <a:buNone/>
            </a:lvl4pPr>
            <a:lvl5pPr marL="1485900" indent="0" algn="ctr">
              <a:buNone/>
            </a:lvl5pPr>
            <a:lvl6pPr marL="1857375" indent="0" algn="ctr">
              <a:buNone/>
            </a:lvl6pPr>
            <a:lvl7pPr marL="2228850" indent="0" algn="ctr">
              <a:buNone/>
            </a:lvl7pPr>
            <a:lvl8pPr marL="2600325" indent="0" algn="ctr">
              <a:buNone/>
            </a:lvl8pPr>
            <a:lvl9pPr marL="29718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612BA-AE69-4D42-B177-C87439102382}" type="datetimeFigureOut">
              <a:rPr lang="ru-RU" smtClean="0">
                <a:solidFill>
                  <a:srgbClr val="F0A22E">
                    <a:shade val="75000"/>
                  </a:srgbClr>
                </a:solidFill>
              </a:rPr>
              <a:pPr/>
              <a:t>13.02.2025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915400" y="6473952"/>
            <a:ext cx="822198" cy="246888"/>
          </a:xfrm>
        </p:spPr>
        <p:txBody>
          <a:bodyPr/>
          <a:lstStyle/>
          <a:p>
            <a:fld id="{EDA23935-9159-4276-89A6-A3E83AD680BD}" type="slidenum">
              <a:rPr lang="ru-RU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939735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612BA-AE69-4D42-B177-C87439102382}" type="datetimeFigureOut">
              <a:rPr lang="ru-RU" smtClean="0">
                <a:solidFill>
                  <a:srgbClr val="F0A22E">
                    <a:shade val="75000"/>
                  </a:srgbClr>
                </a:solidFill>
              </a:rPr>
              <a:pPr/>
              <a:t>13.02.2025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879850" y="76202"/>
            <a:ext cx="3136900" cy="288925"/>
          </a:xfrm>
        </p:spPr>
        <p:txBody>
          <a:bodyPr/>
          <a:lstStyle/>
          <a:p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915400" y="6473952"/>
            <a:ext cx="822198" cy="246888"/>
          </a:xfrm>
        </p:spPr>
        <p:txBody>
          <a:bodyPr/>
          <a:lstStyle/>
          <a:p>
            <a:fld id="{EDA23935-9159-4276-89A6-A3E83AD680BD}" type="slidenum">
              <a:rPr lang="ru-RU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099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3485F67-1EF8-4CDE-A699-363D84E9F144}" type="datetimeFigureOut">
              <a:rPr lang="ru-RU" smtClean="0"/>
              <a:pPr>
                <a:defRPr/>
              </a:pPr>
              <a:t>13.02.2025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4C1CE-154A-49F5-B7D2-BDB61CEC3EF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733043" y="2679192"/>
            <a:ext cx="4140708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032248" y="2679192"/>
            <a:ext cx="4140708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00633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57212" y="3444904"/>
            <a:ext cx="9348788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4295" tIns="37148" rIns="74295" bIns="37148" anchor="t" compatLnSpc="1"/>
          <a:lstStyle/>
          <a:p>
            <a:endParaRPr lang="en-US" sz="1463">
              <a:solidFill>
                <a:prstClr val="white"/>
              </a:solidFill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412750" y="1676400"/>
            <a:ext cx="9163050" cy="1219200"/>
          </a:xfrm>
        </p:spPr>
        <p:txBody>
          <a:bodyPr anchor="b"/>
          <a:lstStyle>
            <a:lvl1pPr marL="0" indent="0" algn="r">
              <a:buNone/>
              <a:defRPr sz="1625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463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612BA-AE69-4D42-B177-C87439102382}" type="datetimeFigureOut">
              <a:rPr lang="ru-RU" smtClean="0">
                <a:solidFill>
                  <a:srgbClr val="F0A22E">
                    <a:shade val="75000"/>
                  </a:srgbClr>
                </a:solidFill>
              </a:rPr>
              <a:pPr/>
              <a:t>13.02.2025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23935-9159-4276-89A6-A3E83AD680BD}" type="slidenum">
              <a:rPr lang="ru-RU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95514" y="2947087"/>
            <a:ext cx="94107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7138669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26898" y="457200"/>
            <a:ext cx="94107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30200" y="1600200"/>
            <a:ext cx="4540250" cy="4724400"/>
          </a:xfrm>
        </p:spPr>
        <p:txBody>
          <a:bodyPr/>
          <a:lstStyle>
            <a:lvl1pPr>
              <a:defRPr sz="2275"/>
            </a:lvl1pPr>
            <a:lvl2pPr>
              <a:defRPr sz="1950"/>
            </a:lvl2pPr>
            <a:lvl3pPr>
              <a:defRPr sz="1625"/>
            </a:lvl3pPr>
            <a:lvl4pPr>
              <a:defRPr sz="1463"/>
            </a:lvl4pPr>
            <a:lvl5pPr>
              <a:defRPr sz="1463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5035550" y="1600200"/>
            <a:ext cx="4705350" cy="4724400"/>
          </a:xfrm>
        </p:spPr>
        <p:txBody>
          <a:bodyPr/>
          <a:lstStyle>
            <a:lvl1pPr>
              <a:defRPr sz="2275"/>
            </a:lvl1pPr>
            <a:lvl2pPr>
              <a:defRPr sz="1950"/>
            </a:lvl2pPr>
            <a:lvl3pPr>
              <a:defRPr sz="1625"/>
            </a:lvl3pPr>
            <a:lvl4pPr>
              <a:defRPr sz="1463"/>
            </a:lvl4pPr>
            <a:lvl5pPr>
              <a:defRPr sz="1463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612BA-AE69-4D42-B177-C87439102382}" type="datetimeFigureOut">
              <a:rPr lang="ru-RU" smtClean="0">
                <a:solidFill>
                  <a:srgbClr val="F0A22E">
                    <a:shade val="75000"/>
                  </a:srgbClr>
                </a:solidFill>
              </a:rPr>
              <a:pPr/>
              <a:t>13.02.2025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23935-9159-4276-89A6-A3E83AD680BD}" type="slidenum">
              <a:rPr lang="ru-RU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903371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30200" y="5410200"/>
            <a:ext cx="932815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4898" y="666750"/>
            <a:ext cx="4648102" cy="639762"/>
          </a:xfrm>
        </p:spPr>
        <p:txBody>
          <a:bodyPr anchor="ctr"/>
          <a:lstStyle>
            <a:lvl1pPr marL="0" indent="0">
              <a:buNone/>
              <a:defRPr sz="1463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1625" b="1"/>
            </a:lvl2pPr>
            <a:lvl3pPr>
              <a:buNone/>
              <a:defRPr sz="1463" b="1"/>
            </a:lvl3pPr>
            <a:lvl4pPr>
              <a:buNone/>
              <a:defRPr sz="1300" b="1"/>
            </a:lvl4pPr>
            <a:lvl5pPr>
              <a:buNone/>
              <a:defRPr sz="13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5032111" y="666750"/>
            <a:ext cx="4649928" cy="639762"/>
          </a:xfrm>
        </p:spPr>
        <p:txBody>
          <a:bodyPr anchor="ctr"/>
          <a:lstStyle>
            <a:lvl1pPr marL="0" indent="0">
              <a:buNone/>
              <a:defRPr sz="1463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1625" b="1"/>
            </a:lvl2pPr>
            <a:lvl3pPr>
              <a:buNone/>
              <a:defRPr sz="1463" b="1"/>
            </a:lvl3pPr>
            <a:lvl4pPr>
              <a:buNone/>
              <a:defRPr sz="1300" b="1"/>
            </a:lvl4pPr>
            <a:lvl5pPr>
              <a:buNone/>
              <a:defRPr sz="13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304898" y="1316039"/>
            <a:ext cx="4648102" cy="3941763"/>
          </a:xfrm>
        </p:spPr>
        <p:txBody>
          <a:bodyPr/>
          <a:lstStyle>
            <a:lvl1pPr>
              <a:defRPr sz="1950"/>
            </a:lvl1pPr>
            <a:lvl2pPr>
              <a:defRPr sz="1625"/>
            </a:lvl2pPr>
            <a:lvl3pPr>
              <a:defRPr sz="1463"/>
            </a:lvl3pPr>
            <a:lvl4pPr>
              <a:defRPr sz="1300"/>
            </a:lvl4pPr>
            <a:lvl5pPr>
              <a:defRPr sz="13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5036124" y="1316039"/>
            <a:ext cx="4645914" cy="3941763"/>
          </a:xfrm>
        </p:spPr>
        <p:txBody>
          <a:bodyPr/>
          <a:lstStyle>
            <a:lvl1pPr>
              <a:defRPr sz="1950"/>
            </a:lvl1pPr>
            <a:lvl2pPr>
              <a:defRPr sz="1625"/>
            </a:lvl2pPr>
            <a:lvl3pPr>
              <a:defRPr sz="1463"/>
            </a:lvl3pPr>
            <a:lvl4pPr>
              <a:defRPr sz="1300"/>
            </a:lvl4pPr>
            <a:lvl5pPr>
              <a:defRPr sz="13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612BA-AE69-4D42-B177-C87439102382}" type="datetimeFigureOut">
              <a:rPr lang="ru-RU" smtClean="0">
                <a:solidFill>
                  <a:srgbClr val="F0A22E">
                    <a:shade val="75000"/>
                  </a:srgbClr>
                </a:solidFill>
              </a:rPr>
              <a:pPr/>
              <a:t>13.02.2025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915400" y="6477000"/>
            <a:ext cx="825500" cy="246888"/>
          </a:xfrm>
        </p:spPr>
        <p:txBody>
          <a:bodyPr/>
          <a:lstStyle/>
          <a:p>
            <a:fld id="{EDA23935-9159-4276-89A6-A3E83AD680BD}" type="slidenum">
              <a:rPr lang="ru-RU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57212" y="6019802"/>
            <a:ext cx="9348788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4295" tIns="37148" rIns="74295" bIns="37148" anchor="t" compatLnSpc="1"/>
          <a:lstStyle/>
          <a:p>
            <a:endParaRPr lang="en-US" sz="1463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899393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26898" y="457200"/>
            <a:ext cx="94107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612BA-AE69-4D42-B177-C87439102382}" type="datetimeFigureOut">
              <a:rPr lang="ru-RU" smtClean="0">
                <a:solidFill>
                  <a:srgbClr val="F0A22E">
                    <a:shade val="75000"/>
                  </a:srgbClr>
                </a:solidFill>
              </a:rPr>
              <a:pPr/>
              <a:t>13.02.2025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23935-9159-4276-89A6-A3E83AD680BD}" type="slidenum">
              <a:rPr lang="ru-RU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703492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612BA-AE69-4D42-B177-C87439102382}" type="datetimeFigureOut">
              <a:rPr lang="ru-RU" smtClean="0">
                <a:solidFill>
                  <a:srgbClr val="F0A22E">
                    <a:shade val="75000"/>
                  </a:srgbClr>
                </a:solidFill>
              </a:rPr>
              <a:pPr/>
              <a:t>13.02.2025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23935-9159-4276-89A6-A3E83AD680BD}" type="slidenum">
              <a:rPr lang="ru-RU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420168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57212" y="5849119"/>
            <a:ext cx="9348788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4295" tIns="37148" rIns="74295" bIns="37148" anchor="t" compatLnSpc="1"/>
          <a:lstStyle/>
          <a:p>
            <a:endParaRPr lang="en-US" sz="1463">
              <a:solidFill>
                <a:prstClr val="black"/>
              </a:solidFill>
            </a:endParaRPr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95300" y="5486400"/>
            <a:ext cx="9163050" cy="520700"/>
          </a:xfrm>
        </p:spPr>
        <p:txBody>
          <a:bodyPr anchor="ctr"/>
          <a:lstStyle>
            <a:lvl1pPr algn="l">
              <a:buNone/>
              <a:defRPr sz="1625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95301" y="609600"/>
            <a:ext cx="3259006" cy="4800600"/>
          </a:xfrm>
        </p:spPr>
        <p:txBody>
          <a:bodyPr/>
          <a:lstStyle>
            <a:lvl1pPr marL="0" indent="0">
              <a:buNone/>
              <a:defRPr sz="1138"/>
            </a:lvl1pPr>
            <a:lvl2pPr>
              <a:buNone/>
              <a:defRPr sz="975"/>
            </a:lvl2pPr>
            <a:lvl3pPr>
              <a:buNone/>
              <a:defRPr sz="813"/>
            </a:lvl3pPr>
            <a:lvl4pPr>
              <a:buNone/>
              <a:defRPr sz="731"/>
            </a:lvl4pPr>
            <a:lvl5pPr>
              <a:buNone/>
              <a:defRPr sz="73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872971" y="609600"/>
            <a:ext cx="5785379" cy="4800600"/>
          </a:xfrm>
        </p:spPr>
        <p:txBody>
          <a:bodyPr/>
          <a:lstStyle>
            <a:lvl1pPr>
              <a:defRPr sz="2600"/>
            </a:lvl1pPr>
            <a:lvl2pPr>
              <a:defRPr sz="2275"/>
            </a:lvl2pPr>
            <a:lvl3pPr>
              <a:defRPr sz="1950"/>
            </a:lvl3pPr>
            <a:lvl4pPr>
              <a:defRPr sz="1625"/>
            </a:lvl4pPr>
            <a:lvl5pPr>
              <a:defRPr sz="1625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612BA-AE69-4D42-B177-C87439102382}" type="datetimeFigureOut">
              <a:rPr lang="ru-RU" smtClean="0">
                <a:solidFill>
                  <a:srgbClr val="F0A22E">
                    <a:shade val="75000"/>
                  </a:srgbClr>
                </a:solidFill>
              </a:rPr>
              <a:pPr/>
              <a:t>13.02.2025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23935-9159-4276-89A6-A3E83AD680BD}" type="slidenum">
              <a:rPr lang="ru-RU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136398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797300" y="616634"/>
            <a:ext cx="54483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26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612BA-AE69-4D42-B177-C87439102382}" type="datetimeFigureOut">
              <a:rPr lang="ru-RU" smtClean="0">
                <a:solidFill>
                  <a:srgbClr val="F0A22E">
                    <a:shade val="75000"/>
                  </a:srgbClr>
                </a:solidFill>
              </a:rPr>
              <a:pPr/>
              <a:t>13.02.2025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23935-9159-4276-89A6-A3E83AD680BD}" type="slidenum">
              <a:rPr lang="ru-RU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412750" y="4993760"/>
            <a:ext cx="6356350" cy="522288"/>
          </a:xfrm>
        </p:spPr>
        <p:txBody>
          <a:bodyPr anchor="ctr"/>
          <a:lstStyle>
            <a:lvl1pPr algn="l">
              <a:buNone/>
              <a:defRPr sz="1625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412750" y="5533218"/>
            <a:ext cx="6356350" cy="768350"/>
          </a:xfrm>
        </p:spPr>
        <p:txBody>
          <a:bodyPr lIns="109728" tIns="0"/>
          <a:lstStyle>
            <a:lvl1pPr marL="0" indent="0">
              <a:buNone/>
              <a:defRPr sz="1138"/>
            </a:lvl1pPr>
            <a:lvl2pPr>
              <a:defRPr sz="975"/>
            </a:lvl2pPr>
            <a:lvl3pPr>
              <a:defRPr sz="813"/>
            </a:lvl3pPr>
            <a:lvl4pPr>
              <a:defRPr sz="731"/>
            </a:lvl4pPr>
            <a:lvl5pPr>
              <a:defRPr sz="73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663736444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612BA-AE69-4D42-B177-C87439102382}" type="datetimeFigureOut">
              <a:rPr lang="ru-RU" smtClean="0">
                <a:solidFill>
                  <a:srgbClr val="F0A22E">
                    <a:shade val="75000"/>
                  </a:srgbClr>
                </a:solidFill>
              </a:rPr>
              <a:pPr/>
              <a:t>13.02.2025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23935-9159-4276-89A6-A3E83AD680BD}" type="slidenum">
              <a:rPr lang="ru-RU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12659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429500" y="549278"/>
            <a:ext cx="19812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95300" y="549278"/>
            <a:ext cx="67691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612BA-AE69-4D42-B177-C87439102382}" type="datetimeFigureOut">
              <a:rPr lang="ru-RU" smtClean="0">
                <a:solidFill>
                  <a:srgbClr val="F0A22E">
                    <a:shade val="75000"/>
                  </a:srgbClr>
                </a:solidFill>
              </a:rPr>
              <a:pPr/>
              <a:t>13.02.2025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23935-9159-4276-89A6-A3E83AD680BD}" type="slidenum">
              <a:rPr lang="ru-RU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29960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95300" y="277813"/>
            <a:ext cx="8915400" cy="58531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5996C-DF24-4C30-AFAD-200F4CBDA5F6}" type="slidenum">
              <a:rPr lang="ru-RU">
                <a:solidFill>
                  <a:srgbClr val="F0A22E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8396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3044" y="2678114"/>
            <a:ext cx="4140708" cy="639762"/>
          </a:xfrm>
        </p:spPr>
        <p:txBody>
          <a:bodyPr anchor="ctr"/>
          <a:lstStyle>
            <a:lvl1pPr marL="0" indent="0" algn="ctr">
              <a:buNone/>
              <a:defRPr sz="1950" b="0">
                <a:solidFill>
                  <a:schemeClr val="tx2"/>
                </a:solidFill>
                <a:latin typeface="+mj-lt"/>
              </a:defRPr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3777" y="3429002"/>
            <a:ext cx="4138393" cy="2697163"/>
          </a:xfrm>
        </p:spPr>
        <p:txBody>
          <a:bodyPr/>
          <a:lstStyle>
            <a:lvl1pPr>
              <a:defRPr sz="1625"/>
            </a:lvl1pPr>
            <a:lvl2pPr>
              <a:defRPr sz="1463"/>
            </a:lvl2pPr>
            <a:lvl3pPr>
              <a:defRPr sz="1300"/>
            </a:lvl3pPr>
            <a:lvl4pPr>
              <a:defRPr sz="1138"/>
            </a:lvl4pPr>
            <a:lvl5pPr>
              <a:defRPr sz="1138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5550" y="2678113"/>
            <a:ext cx="4140708" cy="639762"/>
          </a:xfrm>
        </p:spPr>
        <p:txBody>
          <a:bodyPr anchor="ctr"/>
          <a:lstStyle>
            <a:lvl1pPr marL="0" indent="0" algn="ctr">
              <a:buNone/>
              <a:defRPr sz="1950" b="0" i="0">
                <a:solidFill>
                  <a:schemeClr val="tx2"/>
                </a:solidFill>
                <a:latin typeface="+mj-lt"/>
              </a:defRPr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3429002"/>
            <a:ext cx="4140708" cy="2697163"/>
          </a:xfrm>
        </p:spPr>
        <p:txBody>
          <a:bodyPr/>
          <a:lstStyle>
            <a:lvl1pPr>
              <a:defRPr sz="1625"/>
            </a:lvl1pPr>
            <a:lvl2pPr>
              <a:defRPr sz="1463"/>
            </a:lvl2pPr>
            <a:lvl3pPr>
              <a:defRPr sz="1300"/>
            </a:lvl3pPr>
            <a:lvl4pPr>
              <a:defRPr sz="1138"/>
            </a:lvl4pPr>
            <a:lvl5pPr>
              <a:defRPr sz="1138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7110CE7-3A5C-487D-9731-65741B6E5C92}" type="datetimeFigureOut">
              <a:rPr lang="ru-RU" smtClean="0"/>
              <a:pPr>
                <a:defRPr/>
              </a:pPr>
              <a:t>13.02.2025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29D33-2E15-4953-B103-B2CED904C9C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2320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C5F1B8-032F-41C8-827C-506BB6FB2DD2}" type="datetimeFigureOut">
              <a:rPr lang="ru-RU" smtClean="0"/>
              <a:pPr>
                <a:defRPr/>
              </a:pPr>
              <a:t>13.02.2025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78809-6BE8-41E2-9209-675B571A30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7249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47650" y="228600"/>
            <a:ext cx="9420606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63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29304" y="714191"/>
            <a:ext cx="9450324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1442534-D3EE-44E0-AF10-78869DE9387A}" type="datetimeFigureOut">
              <a:rPr lang="ru-RU" smtClean="0"/>
              <a:pPr>
                <a:defRPr/>
              </a:pPr>
              <a:t>13.02.2025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C5491-5D41-4982-9538-1659EAE1A1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2780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47650" y="228600"/>
            <a:ext cx="9420606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63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6283029-31F4-4A4C-A009-569919B5F9A3}" type="datetimeFigureOut">
              <a:rPr lang="ru-RU" smtClean="0"/>
              <a:pPr>
                <a:defRPr/>
              </a:pPr>
              <a:t>13.02.2025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741DC-AC04-4048-9BE6-ED593D75CAA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90600" y="3581402"/>
            <a:ext cx="36322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488"/>
              </a:spcAft>
              <a:buNone/>
              <a:defRPr sz="1463">
                <a:solidFill>
                  <a:schemeClr val="tx2"/>
                </a:solidFill>
              </a:defRPr>
            </a:lvl1pPr>
            <a:lvl2pPr marL="371475" indent="0">
              <a:buNone/>
              <a:defRPr sz="975"/>
            </a:lvl2pPr>
            <a:lvl3pPr marL="742950" indent="0">
              <a:buNone/>
              <a:defRPr sz="813"/>
            </a:lvl3pPr>
            <a:lvl4pPr marL="1114425" indent="0">
              <a:buNone/>
              <a:defRPr sz="731"/>
            </a:lvl4pPr>
            <a:lvl5pPr marL="1485900" indent="0">
              <a:buNone/>
              <a:defRPr sz="731"/>
            </a:lvl5pPr>
            <a:lvl6pPr marL="1857375" indent="0">
              <a:buNone/>
              <a:defRPr sz="731"/>
            </a:lvl6pPr>
            <a:lvl7pPr marL="2228850" indent="0">
              <a:buNone/>
              <a:defRPr sz="731"/>
            </a:lvl7pPr>
            <a:lvl8pPr marL="2600325" indent="0">
              <a:buNone/>
              <a:defRPr sz="731"/>
            </a:lvl8pPr>
            <a:lvl9pPr marL="2971800" indent="0">
              <a:buNone/>
              <a:defRPr sz="73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29304" y="714191"/>
            <a:ext cx="9450324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90600" y="2286000"/>
            <a:ext cx="3632200" cy="1252728"/>
          </a:xfrm>
        </p:spPr>
        <p:txBody>
          <a:bodyPr anchor="b">
            <a:noAutofit/>
          </a:bodyPr>
          <a:lstStyle>
            <a:lvl1pPr algn="l">
              <a:defRPr sz="26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9626" y="1828800"/>
            <a:ext cx="4229416" cy="3810000"/>
          </a:xfrm>
        </p:spPr>
        <p:txBody>
          <a:bodyPr anchor="ctr"/>
          <a:lstStyle>
            <a:lvl1pPr>
              <a:buClr>
                <a:schemeClr val="bg1"/>
              </a:buClr>
              <a:defRPr sz="1788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1625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463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3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300">
                <a:solidFill>
                  <a:schemeClr val="tx2"/>
                </a:solidFill>
              </a:defRPr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4394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47650" y="228600"/>
            <a:ext cx="9420606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63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29304" y="5353963"/>
            <a:ext cx="9450324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80335" y="338667"/>
            <a:ext cx="4130366" cy="2429934"/>
          </a:xfrm>
        </p:spPr>
        <p:txBody>
          <a:bodyPr anchor="b">
            <a:normAutofit/>
          </a:bodyPr>
          <a:lstStyle>
            <a:lvl1pPr algn="l">
              <a:defRPr sz="2275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74029" y="2785533"/>
            <a:ext cx="4136672" cy="2421467"/>
          </a:xfrm>
        </p:spPr>
        <p:txBody>
          <a:bodyPr>
            <a:normAutofit/>
          </a:bodyPr>
          <a:lstStyle>
            <a:lvl1pPr marL="0" indent="0">
              <a:buNone/>
              <a:defRPr sz="1463">
                <a:solidFill>
                  <a:srgbClr val="FFFFFF"/>
                </a:solidFill>
              </a:defRPr>
            </a:lvl1pPr>
            <a:lvl2pPr marL="371475" indent="0">
              <a:buNone/>
              <a:defRPr sz="975"/>
            </a:lvl2pPr>
            <a:lvl3pPr marL="742950" indent="0">
              <a:buNone/>
              <a:defRPr sz="813"/>
            </a:lvl3pPr>
            <a:lvl4pPr marL="1114425" indent="0">
              <a:buNone/>
              <a:defRPr sz="731"/>
            </a:lvl4pPr>
            <a:lvl5pPr marL="1485900" indent="0">
              <a:buNone/>
              <a:defRPr sz="731"/>
            </a:lvl5pPr>
            <a:lvl6pPr marL="1857375" indent="0">
              <a:buNone/>
              <a:defRPr sz="731"/>
            </a:lvl6pPr>
            <a:lvl7pPr marL="2228850" indent="0">
              <a:buNone/>
              <a:defRPr sz="731"/>
            </a:lvl7pPr>
            <a:lvl8pPr marL="2600325" indent="0">
              <a:buNone/>
              <a:defRPr sz="731"/>
            </a:lvl8pPr>
            <a:lvl9pPr marL="2971800" indent="0">
              <a:buNone/>
              <a:defRPr sz="73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F6C7A77-2D96-43BD-B672-14E32EA6EFA4}" type="datetimeFigureOut">
              <a:rPr lang="ru-RU" smtClean="0"/>
              <a:pPr>
                <a:defRPr/>
              </a:pPr>
              <a:t>13.02.2025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08C9B-3DB0-4174-8EF0-8CE32148E23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08050" y="1371600"/>
            <a:ext cx="386334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2600">
                <a:solidFill>
                  <a:schemeClr val="bg1"/>
                </a:solidFill>
              </a:defRPr>
            </a:lvl1pPr>
            <a:lvl2pPr marL="371475" indent="0">
              <a:buNone/>
              <a:defRPr sz="2275"/>
            </a:lvl2pPr>
            <a:lvl3pPr marL="742950" indent="0">
              <a:buNone/>
              <a:defRPr sz="1950"/>
            </a:lvl3pPr>
            <a:lvl4pPr marL="1114425" indent="0">
              <a:buNone/>
              <a:defRPr sz="1625"/>
            </a:lvl4pPr>
            <a:lvl5pPr marL="1485900" indent="0">
              <a:buNone/>
              <a:defRPr sz="1625"/>
            </a:lvl5pPr>
            <a:lvl6pPr marL="1857375" indent="0">
              <a:buNone/>
              <a:defRPr sz="1625"/>
            </a:lvl6pPr>
            <a:lvl7pPr marL="2228850" indent="0">
              <a:buNone/>
              <a:defRPr sz="1625"/>
            </a:lvl7pPr>
            <a:lvl8pPr marL="2600325" indent="0">
              <a:buNone/>
              <a:defRPr sz="1625"/>
            </a:lvl8pPr>
            <a:lvl9pPr marL="2971800" indent="0">
              <a:buNone/>
              <a:defRPr sz="1625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7804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12" Type="http://schemas.openxmlformats.org/officeDocument/2006/relationships/slideLayout" Target="../slideLayouts/slideLayout49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47650" y="228600"/>
            <a:ext cx="9420606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63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29304" y="1679429"/>
            <a:ext cx="9450324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338328"/>
            <a:ext cx="89154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93978" y="6250166"/>
            <a:ext cx="41022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13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DCABD466-4B9E-4CBD-9429-A173ED9E1475}" type="datetimeFigureOut">
              <a:rPr lang="ru-RU" smtClean="0"/>
              <a:pPr>
                <a:defRPr/>
              </a:pPr>
              <a:t>13.02.2025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9776" y="6250166"/>
            <a:ext cx="41022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13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23679" y="6250165"/>
            <a:ext cx="12586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13">
                <a:solidFill>
                  <a:schemeClr val="tx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E372633-0BA7-4591-85BA-D0AFFFA2D503}" type="slidenum">
              <a:rPr lang="ru-RU" smtClean="0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smtClean="0">
              <a:cs typeface="Arial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4740" y="2675467"/>
            <a:ext cx="8025694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78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</p:sldLayoutIdLst>
  <p:txStyles>
    <p:titleStyle>
      <a:lvl1pPr algn="ctr" defTabSz="742950" rtl="0" eaLnBrk="1" latinLnBrk="0" hangingPunct="1">
        <a:spcBef>
          <a:spcPct val="0"/>
        </a:spcBef>
        <a:buNone/>
        <a:defRPr sz="3575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2885" indent="-222885" algn="l" defTabSz="74295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950" kern="1200">
          <a:solidFill>
            <a:schemeClr val="tx2"/>
          </a:solidFill>
          <a:latin typeface="+mn-lt"/>
          <a:ea typeface="+mn-ea"/>
          <a:cs typeface="+mn-cs"/>
        </a:defRPr>
      </a:lvl1pPr>
      <a:lvl2pPr marL="468214" indent="-222885" algn="l" defTabSz="74295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788" kern="1200">
          <a:solidFill>
            <a:schemeClr val="tx2"/>
          </a:solidFill>
          <a:latin typeface="+mn-lt"/>
          <a:ea typeface="+mn-ea"/>
          <a:cs typeface="+mn-cs"/>
        </a:defRPr>
      </a:lvl2pPr>
      <a:lvl3pPr marL="695226" indent="-185738" algn="l" defTabSz="74295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25" kern="1200">
          <a:solidFill>
            <a:schemeClr val="tx2"/>
          </a:solidFill>
          <a:latin typeface="+mn-lt"/>
          <a:ea typeface="+mn-ea"/>
          <a:cs typeface="+mn-cs"/>
        </a:defRPr>
      </a:lvl3pPr>
      <a:lvl4pPr marL="928688" indent="-185738" algn="l" defTabSz="74295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463" kern="1200">
          <a:solidFill>
            <a:schemeClr val="tx2"/>
          </a:solidFill>
          <a:latin typeface="+mn-lt"/>
          <a:ea typeface="+mn-ea"/>
          <a:cs typeface="+mn-cs"/>
        </a:defRPr>
      </a:lvl4pPr>
      <a:lvl5pPr marL="1188720" indent="-185738" algn="l" defTabSz="74295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300" kern="1200">
          <a:solidFill>
            <a:schemeClr val="tx2"/>
          </a:solidFill>
          <a:latin typeface="+mn-lt"/>
          <a:ea typeface="+mn-ea"/>
          <a:cs typeface="+mn-cs"/>
        </a:defRPr>
      </a:lvl5pPr>
      <a:lvl6pPr marL="1448753" indent="-185738" algn="l" defTabSz="742950" rtl="0" eaLnBrk="1" latinLnBrk="0" hangingPunct="1">
        <a:spcBef>
          <a:spcPts val="312"/>
        </a:spcBef>
        <a:buClr>
          <a:schemeClr val="accent1"/>
        </a:buClr>
        <a:buFont typeface="Symbol" pitchFamily="18" charset="2"/>
        <a:buChar char="*"/>
        <a:defRPr sz="1138" kern="1200">
          <a:solidFill>
            <a:schemeClr val="tx2"/>
          </a:solidFill>
          <a:latin typeface="+mn-lt"/>
          <a:ea typeface="+mn-ea"/>
          <a:cs typeface="+mn-cs"/>
        </a:defRPr>
      </a:lvl6pPr>
      <a:lvl7pPr marL="1708785" indent="-185738" algn="l" defTabSz="742950" rtl="0" eaLnBrk="1" latinLnBrk="0" hangingPunct="1">
        <a:spcBef>
          <a:spcPts val="312"/>
        </a:spcBef>
        <a:buClr>
          <a:schemeClr val="accent1"/>
        </a:buClr>
        <a:buFont typeface="Symbol" pitchFamily="18" charset="2"/>
        <a:buChar char="*"/>
        <a:defRPr sz="1138" kern="1200">
          <a:solidFill>
            <a:schemeClr val="tx2"/>
          </a:solidFill>
          <a:latin typeface="+mn-lt"/>
          <a:ea typeface="+mn-ea"/>
          <a:cs typeface="+mn-cs"/>
        </a:defRPr>
      </a:lvl7pPr>
      <a:lvl8pPr marL="1968818" indent="-185738" algn="l" defTabSz="742950" rtl="0" eaLnBrk="1" latinLnBrk="0" hangingPunct="1">
        <a:spcBef>
          <a:spcPts val="312"/>
        </a:spcBef>
        <a:buClr>
          <a:schemeClr val="accent1"/>
        </a:buClr>
        <a:buFont typeface="Symbol" pitchFamily="18" charset="2"/>
        <a:buChar char="*"/>
        <a:defRPr sz="1138" kern="1200">
          <a:solidFill>
            <a:schemeClr val="tx2"/>
          </a:solidFill>
          <a:latin typeface="+mn-lt"/>
          <a:ea typeface="+mn-ea"/>
          <a:cs typeface="+mn-cs"/>
        </a:defRPr>
      </a:lvl8pPr>
      <a:lvl9pPr marL="2228850" indent="-185738" algn="l" defTabSz="742950" rtl="0" eaLnBrk="1" latinLnBrk="0" hangingPunct="1">
        <a:spcBef>
          <a:spcPts val="312"/>
        </a:spcBef>
        <a:buClr>
          <a:schemeClr val="accent1"/>
        </a:buClr>
        <a:buFont typeface="Symbol" pitchFamily="18" charset="2"/>
        <a:buChar char="*"/>
        <a:defRPr sz="1138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1475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4295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14425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48590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57375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00325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297180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47650" y="228600"/>
            <a:ext cx="9420606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63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29304" y="1679429"/>
            <a:ext cx="9450324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338328"/>
            <a:ext cx="89154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93978" y="6250166"/>
            <a:ext cx="41022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13">
                <a:solidFill>
                  <a:schemeClr val="tx2"/>
                </a:solidFill>
              </a:defRPr>
            </a:lvl1pPr>
          </a:lstStyle>
          <a:p>
            <a:fld id="{F893D935-8C4C-47E3-9905-D5D03FBC7C59}" type="datetimeFigureOut">
              <a:rPr lang="ru-RU" smtClean="0"/>
              <a:pPr/>
              <a:t>13.02.2025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9776" y="6250166"/>
            <a:ext cx="41022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13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23679" y="6250165"/>
            <a:ext cx="12586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13">
                <a:solidFill>
                  <a:schemeClr val="tx2"/>
                </a:solidFill>
              </a:defRPr>
            </a:lvl1pPr>
          </a:lstStyle>
          <a:p>
            <a:fld id="{C251889F-6660-4670-8501-6D96FF5EBDF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4740" y="2675467"/>
            <a:ext cx="8025694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6407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ctr" defTabSz="742950" rtl="0" eaLnBrk="1" latinLnBrk="0" hangingPunct="1">
        <a:spcBef>
          <a:spcPct val="0"/>
        </a:spcBef>
        <a:buNone/>
        <a:defRPr sz="3575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2885" indent="-222885" algn="l" defTabSz="74295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950" kern="1200">
          <a:solidFill>
            <a:schemeClr val="tx2"/>
          </a:solidFill>
          <a:latin typeface="+mn-lt"/>
          <a:ea typeface="+mn-ea"/>
          <a:cs typeface="+mn-cs"/>
        </a:defRPr>
      </a:lvl1pPr>
      <a:lvl2pPr marL="468214" indent="-222885" algn="l" defTabSz="74295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788" kern="1200">
          <a:solidFill>
            <a:schemeClr val="tx2"/>
          </a:solidFill>
          <a:latin typeface="+mn-lt"/>
          <a:ea typeface="+mn-ea"/>
          <a:cs typeface="+mn-cs"/>
        </a:defRPr>
      </a:lvl2pPr>
      <a:lvl3pPr marL="695226" indent="-185738" algn="l" defTabSz="74295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25" kern="1200">
          <a:solidFill>
            <a:schemeClr val="tx2"/>
          </a:solidFill>
          <a:latin typeface="+mn-lt"/>
          <a:ea typeface="+mn-ea"/>
          <a:cs typeface="+mn-cs"/>
        </a:defRPr>
      </a:lvl3pPr>
      <a:lvl4pPr marL="928688" indent="-185738" algn="l" defTabSz="74295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463" kern="1200">
          <a:solidFill>
            <a:schemeClr val="tx2"/>
          </a:solidFill>
          <a:latin typeface="+mn-lt"/>
          <a:ea typeface="+mn-ea"/>
          <a:cs typeface="+mn-cs"/>
        </a:defRPr>
      </a:lvl4pPr>
      <a:lvl5pPr marL="1188720" indent="-185738" algn="l" defTabSz="74295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300" kern="1200">
          <a:solidFill>
            <a:schemeClr val="tx2"/>
          </a:solidFill>
          <a:latin typeface="+mn-lt"/>
          <a:ea typeface="+mn-ea"/>
          <a:cs typeface="+mn-cs"/>
        </a:defRPr>
      </a:lvl5pPr>
      <a:lvl6pPr marL="1448753" indent="-185738" algn="l" defTabSz="742950" rtl="0" eaLnBrk="1" latinLnBrk="0" hangingPunct="1">
        <a:spcBef>
          <a:spcPts val="312"/>
        </a:spcBef>
        <a:buClr>
          <a:schemeClr val="accent1"/>
        </a:buClr>
        <a:buFont typeface="Symbol" pitchFamily="18" charset="2"/>
        <a:buChar char="*"/>
        <a:defRPr sz="1138" kern="1200">
          <a:solidFill>
            <a:schemeClr val="tx2"/>
          </a:solidFill>
          <a:latin typeface="+mn-lt"/>
          <a:ea typeface="+mn-ea"/>
          <a:cs typeface="+mn-cs"/>
        </a:defRPr>
      </a:lvl6pPr>
      <a:lvl7pPr marL="1708785" indent="-185738" algn="l" defTabSz="742950" rtl="0" eaLnBrk="1" latinLnBrk="0" hangingPunct="1">
        <a:spcBef>
          <a:spcPts val="312"/>
        </a:spcBef>
        <a:buClr>
          <a:schemeClr val="accent1"/>
        </a:buClr>
        <a:buFont typeface="Symbol" pitchFamily="18" charset="2"/>
        <a:buChar char="*"/>
        <a:defRPr sz="1138" kern="1200">
          <a:solidFill>
            <a:schemeClr val="tx2"/>
          </a:solidFill>
          <a:latin typeface="+mn-lt"/>
          <a:ea typeface="+mn-ea"/>
          <a:cs typeface="+mn-cs"/>
        </a:defRPr>
      </a:lvl7pPr>
      <a:lvl8pPr marL="1968818" indent="-185738" algn="l" defTabSz="742950" rtl="0" eaLnBrk="1" latinLnBrk="0" hangingPunct="1">
        <a:spcBef>
          <a:spcPts val="312"/>
        </a:spcBef>
        <a:buClr>
          <a:schemeClr val="accent1"/>
        </a:buClr>
        <a:buFont typeface="Symbol" pitchFamily="18" charset="2"/>
        <a:buChar char="*"/>
        <a:defRPr sz="1138" kern="1200">
          <a:solidFill>
            <a:schemeClr val="tx2"/>
          </a:solidFill>
          <a:latin typeface="+mn-lt"/>
          <a:ea typeface="+mn-ea"/>
          <a:cs typeface="+mn-cs"/>
        </a:defRPr>
      </a:lvl8pPr>
      <a:lvl9pPr marL="2228850" indent="-185738" algn="l" defTabSz="742950" rtl="0" eaLnBrk="1" latinLnBrk="0" hangingPunct="1">
        <a:spcBef>
          <a:spcPts val="312"/>
        </a:spcBef>
        <a:buClr>
          <a:schemeClr val="accent1"/>
        </a:buClr>
        <a:buFont typeface="Symbol" pitchFamily="18" charset="2"/>
        <a:buChar char="*"/>
        <a:defRPr sz="1138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1475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4295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14425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48590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57375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00325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297180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47650" y="228600"/>
            <a:ext cx="9420606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63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29304" y="1679429"/>
            <a:ext cx="9450324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338328"/>
            <a:ext cx="89154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93978" y="6250166"/>
            <a:ext cx="41022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13">
                <a:solidFill>
                  <a:schemeClr val="tx2"/>
                </a:solidFill>
              </a:defRPr>
            </a:lvl1pPr>
          </a:lstStyle>
          <a:p>
            <a:fld id="{F893D935-8C4C-47E3-9905-D5D03FBC7C59}" type="datetimeFigureOut">
              <a:rPr lang="ru-RU" smtClean="0"/>
              <a:pPr/>
              <a:t>13.02.2025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9776" y="6250166"/>
            <a:ext cx="41022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13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23679" y="6250165"/>
            <a:ext cx="12586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13">
                <a:solidFill>
                  <a:schemeClr val="tx2"/>
                </a:solidFill>
              </a:defRPr>
            </a:lvl1pPr>
          </a:lstStyle>
          <a:p>
            <a:fld id="{C251889F-6660-4670-8501-6D96FF5EBDF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4740" y="2675467"/>
            <a:ext cx="8025694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6217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</p:sldLayoutIdLst>
  <p:txStyles>
    <p:titleStyle>
      <a:lvl1pPr algn="ctr" defTabSz="742950" rtl="0" eaLnBrk="1" latinLnBrk="0" hangingPunct="1">
        <a:spcBef>
          <a:spcPct val="0"/>
        </a:spcBef>
        <a:buNone/>
        <a:defRPr sz="3575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2885" indent="-222885" algn="l" defTabSz="74295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950" kern="1200">
          <a:solidFill>
            <a:schemeClr val="tx2"/>
          </a:solidFill>
          <a:latin typeface="+mn-lt"/>
          <a:ea typeface="+mn-ea"/>
          <a:cs typeface="+mn-cs"/>
        </a:defRPr>
      </a:lvl1pPr>
      <a:lvl2pPr marL="468214" indent="-222885" algn="l" defTabSz="74295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788" kern="1200">
          <a:solidFill>
            <a:schemeClr val="tx2"/>
          </a:solidFill>
          <a:latin typeface="+mn-lt"/>
          <a:ea typeface="+mn-ea"/>
          <a:cs typeface="+mn-cs"/>
        </a:defRPr>
      </a:lvl2pPr>
      <a:lvl3pPr marL="695226" indent="-185738" algn="l" defTabSz="74295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25" kern="1200">
          <a:solidFill>
            <a:schemeClr val="tx2"/>
          </a:solidFill>
          <a:latin typeface="+mn-lt"/>
          <a:ea typeface="+mn-ea"/>
          <a:cs typeface="+mn-cs"/>
        </a:defRPr>
      </a:lvl3pPr>
      <a:lvl4pPr marL="928688" indent="-185738" algn="l" defTabSz="74295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463" kern="1200">
          <a:solidFill>
            <a:schemeClr val="tx2"/>
          </a:solidFill>
          <a:latin typeface="+mn-lt"/>
          <a:ea typeface="+mn-ea"/>
          <a:cs typeface="+mn-cs"/>
        </a:defRPr>
      </a:lvl4pPr>
      <a:lvl5pPr marL="1188720" indent="-185738" algn="l" defTabSz="74295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300" kern="1200">
          <a:solidFill>
            <a:schemeClr val="tx2"/>
          </a:solidFill>
          <a:latin typeface="+mn-lt"/>
          <a:ea typeface="+mn-ea"/>
          <a:cs typeface="+mn-cs"/>
        </a:defRPr>
      </a:lvl5pPr>
      <a:lvl6pPr marL="1448753" indent="-185738" algn="l" defTabSz="742950" rtl="0" eaLnBrk="1" latinLnBrk="0" hangingPunct="1">
        <a:spcBef>
          <a:spcPts val="312"/>
        </a:spcBef>
        <a:buClr>
          <a:schemeClr val="accent1"/>
        </a:buClr>
        <a:buFont typeface="Symbol" pitchFamily="18" charset="2"/>
        <a:buChar char="*"/>
        <a:defRPr sz="1138" kern="1200">
          <a:solidFill>
            <a:schemeClr val="tx2"/>
          </a:solidFill>
          <a:latin typeface="+mn-lt"/>
          <a:ea typeface="+mn-ea"/>
          <a:cs typeface="+mn-cs"/>
        </a:defRPr>
      </a:lvl6pPr>
      <a:lvl7pPr marL="1708785" indent="-185738" algn="l" defTabSz="742950" rtl="0" eaLnBrk="1" latinLnBrk="0" hangingPunct="1">
        <a:spcBef>
          <a:spcPts val="312"/>
        </a:spcBef>
        <a:buClr>
          <a:schemeClr val="accent1"/>
        </a:buClr>
        <a:buFont typeface="Symbol" pitchFamily="18" charset="2"/>
        <a:buChar char="*"/>
        <a:defRPr sz="1138" kern="1200">
          <a:solidFill>
            <a:schemeClr val="tx2"/>
          </a:solidFill>
          <a:latin typeface="+mn-lt"/>
          <a:ea typeface="+mn-ea"/>
          <a:cs typeface="+mn-cs"/>
        </a:defRPr>
      </a:lvl7pPr>
      <a:lvl8pPr marL="1968818" indent="-185738" algn="l" defTabSz="742950" rtl="0" eaLnBrk="1" latinLnBrk="0" hangingPunct="1">
        <a:spcBef>
          <a:spcPts val="312"/>
        </a:spcBef>
        <a:buClr>
          <a:schemeClr val="accent1"/>
        </a:buClr>
        <a:buFont typeface="Symbol" pitchFamily="18" charset="2"/>
        <a:buChar char="*"/>
        <a:defRPr sz="1138" kern="1200">
          <a:solidFill>
            <a:schemeClr val="tx2"/>
          </a:solidFill>
          <a:latin typeface="+mn-lt"/>
          <a:ea typeface="+mn-ea"/>
          <a:cs typeface="+mn-cs"/>
        </a:defRPr>
      </a:lvl8pPr>
      <a:lvl9pPr marL="2228850" indent="-185738" algn="l" defTabSz="742950" rtl="0" eaLnBrk="1" latinLnBrk="0" hangingPunct="1">
        <a:spcBef>
          <a:spcPts val="312"/>
        </a:spcBef>
        <a:buClr>
          <a:schemeClr val="accent1"/>
        </a:buClr>
        <a:buFont typeface="Symbol" pitchFamily="18" charset="2"/>
        <a:buChar char="*"/>
        <a:defRPr sz="1138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1475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4295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14425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48590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57375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00325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297180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57212" y="1050900"/>
            <a:ext cx="9348788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4295" tIns="37148" rIns="74295" bIns="37148" anchor="t" compatLnSpc="1"/>
          <a:lstStyle/>
          <a:p>
            <a:endParaRPr lang="en-US" sz="1463">
              <a:solidFill>
                <a:prstClr val="black"/>
              </a:solidFill>
            </a:endParaRPr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30200" y="1554164"/>
            <a:ext cx="94107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7016750" y="76202"/>
            <a:ext cx="272415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975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8A5612BA-AE69-4D42-B177-C87439102382}" type="datetimeFigureOut">
              <a:rPr lang="ru-RU" smtClean="0">
                <a:solidFill>
                  <a:srgbClr val="F0A22E">
                    <a:shade val="75000"/>
                  </a:srgbClr>
                </a:solidFill>
              </a:rPr>
              <a:pPr/>
              <a:t>13.02.2025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384550" y="76202"/>
            <a:ext cx="36322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975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915400" y="6477002"/>
            <a:ext cx="8255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975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DA23935-9159-4276-89A6-A3E83AD680BD}" type="slidenum">
              <a:rPr lang="ru-RU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30200" y="457200"/>
            <a:ext cx="94107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57212" y="1050900"/>
            <a:ext cx="9348788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4295" tIns="37148" rIns="74295" bIns="37148" anchor="t" compatLnSpc="1"/>
          <a:lstStyle/>
          <a:p>
            <a:endParaRPr lang="en-US" sz="1463">
              <a:solidFill>
                <a:prstClr val="black"/>
              </a:solidFill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57212" y="1057988"/>
            <a:ext cx="9348788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4295" tIns="37148" rIns="74295" bIns="37148" anchor="t" compatLnSpc="1"/>
          <a:lstStyle/>
          <a:p>
            <a:endParaRPr lang="en-US" sz="1463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0324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</p:sldLayoutIdLst>
  <p:txStyles>
    <p:titleStyle>
      <a:lvl1pPr algn="l" rtl="0" eaLnBrk="1" latinLnBrk="0" hangingPunct="1">
        <a:spcBef>
          <a:spcPct val="0"/>
        </a:spcBef>
        <a:buNone/>
        <a:defRPr kumimoji="0" sz="2925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278606" indent="-278606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2600" kern="1200">
          <a:solidFill>
            <a:schemeClr val="tx2"/>
          </a:solidFill>
          <a:latin typeface="+mn-lt"/>
          <a:ea typeface="+mn-ea"/>
          <a:cs typeface="+mn-cs"/>
        </a:defRPr>
      </a:lvl1pPr>
      <a:lvl2pPr marL="603647" indent="-232172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275" kern="1200">
          <a:solidFill>
            <a:schemeClr val="tx2"/>
          </a:solidFill>
          <a:latin typeface="+mn-lt"/>
          <a:ea typeface="+mn-ea"/>
          <a:cs typeface="+mn-cs"/>
        </a:defRPr>
      </a:lvl2pPr>
      <a:lvl3pPr marL="928688" indent="-185738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1950" kern="1200">
          <a:solidFill>
            <a:schemeClr val="tx2"/>
          </a:solidFill>
          <a:latin typeface="+mn-lt"/>
          <a:ea typeface="+mn-ea"/>
          <a:cs typeface="+mn-cs"/>
        </a:defRPr>
      </a:lvl3pPr>
      <a:lvl4pPr marL="1300163" indent="-185738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1625" kern="1200">
          <a:solidFill>
            <a:schemeClr val="tx2"/>
          </a:solidFill>
          <a:latin typeface="+mn-lt"/>
          <a:ea typeface="+mn-ea"/>
          <a:cs typeface="+mn-cs"/>
        </a:defRPr>
      </a:lvl4pPr>
      <a:lvl5pPr marL="1671638" indent="-185738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463" kern="1200">
          <a:solidFill>
            <a:schemeClr val="tx2"/>
          </a:solidFill>
          <a:latin typeface="+mn-lt"/>
          <a:ea typeface="+mn-ea"/>
          <a:cs typeface="+mn-cs"/>
        </a:defRPr>
      </a:lvl5pPr>
      <a:lvl6pPr marL="2043113" indent="-185738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463" kern="1200">
          <a:solidFill>
            <a:schemeClr val="tx2"/>
          </a:solidFill>
          <a:latin typeface="+mn-lt"/>
          <a:ea typeface="+mn-ea"/>
          <a:cs typeface="+mn-cs"/>
        </a:defRPr>
      </a:lvl6pPr>
      <a:lvl7pPr marL="2414588" indent="-185738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300" kern="1200">
          <a:solidFill>
            <a:schemeClr val="tx2"/>
          </a:solidFill>
          <a:latin typeface="+mn-lt"/>
          <a:ea typeface="+mn-ea"/>
          <a:cs typeface="+mn-cs"/>
        </a:defRPr>
      </a:lvl7pPr>
      <a:lvl8pPr marL="2786063" indent="-185738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3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157538" indent="-185738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138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37147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74295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11442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4859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85737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260032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2971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7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C:\Users\Артур\Desktop\Шаблон Администрация\aznakae1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05638" y="2103738"/>
            <a:ext cx="1359123" cy="17090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одзаголовок 8"/>
          <p:cNvSpPr txBox="1">
            <a:spLocks/>
          </p:cNvSpPr>
          <p:nvPr/>
        </p:nvSpPr>
        <p:spPr>
          <a:xfrm>
            <a:off x="5087165" y="3949679"/>
            <a:ext cx="4996070" cy="2011835"/>
          </a:xfrm>
          <a:prstGeom prst="rect">
            <a:avLst/>
          </a:prstGeom>
        </p:spPr>
        <p:txBody>
          <a:bodyPr/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2925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Бюджет для граждан</a:t>
            </a:r>
          </a:p>
          <a:p>
            <a:pPr marL="0" indent="0" algn="ctr">
              <a:buNone/>
            </a:pPr>
            <a:endParaRPr lang="ru-RU" sz="1300" dirty="0">
              <a:ln w="0"/>
              <a:solidFill>
                <a:srgbClr val="0070C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1625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Азнакаевский муниципальный район</a:t>
            </a:r>
          </a:p>
          <a:p>
            <a:pPr marL="0" indent="0" algn="ctr">
              <a:buNone/>
            </a:pPr>
            <a:r>
              <a:rPr lang="ru-RU" sz="1625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Республики Татарстан</a:t>
            </a:r>
          </a:p>
          <a:p>
            <a:pPr marL="0" indent="0" algn="ctr">
              <a:buNone/>
            </a:pPr>
            <a:r>
              <a:rPr lang="ru-RU" sz="2600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 2023</a:t>
            </a:r>
            <a:r>
              <a:rPr lang="ru-RU" sz="1950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г.</a:t>
            </a:r>
          </a:p>
        </p:txBody>
      </p:sp>
      <p:sp>
        <p:nvSpPr>
          <p:cNvPr id="2" name="Прямоугольник с двумя усеченными противолежащими углами 1"/>
          <p:cNvSpPr/>
          <p:nvPr/>
        </p:nvSpPr>
        <p:spPr>
          <a:xfrm>
            <a:off x="570672" y="2221769"/>
            <a:ext cx="4942233" cy="3455818"/>
          </a:xfrm>
          <a:prstGeom prst="snip2DiagRect">
            <a:avLst/>
          </a:prstGeom>
          <a:blipFill dpi="0"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63"/>
          </a:p>
        </p:txBody>
      </p:sp>
    </p:spTree>
    <p:extLst>
      <p:ext uri="{BB962C8B-B14F-4D97-AF65-F5344CB8AC3E}">
        <p14:creationId xmlns:p14="http://schemas.microsoft.com/office/powerpoint/2010/main" val="27193307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1"/>
          <p:cNvSpPr txBox="1">
            <a:spLocks noChangeArrowheads="1"/>
          </p:cNvSpPr>
          <p:nvPr/>
        </p:nvSpPr>
        <p:spPr bwMode="auto">
          <a:xfrm>
            <a:off x="223574" y="753005"/>
            <a:ext cx="9507008" cy="425822"/>
          </a:xfrm>
          <a:prstGeom prst="rect">
            <a:avLst/>
          </a:prstGeom>
          <a:ln>
            <a:noFill/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ru-RU" sz="2167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Расходы по разделу «Образование»</a:t>
            </a: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3588000" y="5086500"/>
            <a:ext cx="2730000" cy="1023750"/>
          </a:xfrm>
          <a:prstGeom prst="roundRect">
            <a:avLst>
              <a:gd name="adj" fmla="val 13420"/>
            </a:avLst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2">
                <a:lumMod val="2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1019812">
              <a:defRPr/>
            </a:pPr>
            <a:r>
              <a:rPr lang="ru-RU" sz="1517" b="1" dirty="0"/>
              <a:t>Школы</a:t>
            </a:r>
          </a:p>
          <a:p>
            <a:pPr algn="ctr" defTabSz="1019812">
              <a:defRPr/>
            </a:pPr>
            <a:r>
              <a:rPr lang="ru-RU" sz="1517" dirty="0"/>
              <a:t>24 учреждения</a:t>
            </a:r>
          </a:p>
          <a:p>
            <a:pPr algn="ctr" defTabSz="1019812">
              <a:defRPr/>
            </a:pPr>
            <a:r>
              <a:rPr lang="ru-RU" sz="1517" dirty="0"/>
              <a:t>7 002 учащихся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19250" y="5086500"/>
            <a:ext cx="2730000" cy="1023750"/>
          </a:xfrm>
          <a:prstGeom prst="roundRect">
            <a:avLst>
              <a:gd name="adj" fmla="val 13420"/>
            </a:avLst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2">
                <a:lumMod val="2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1019812">
              <a:defRPr/>
            </a:pPr>
            <a:r>
              <a:rPr lang="ru-RU" sz="1517" b="1" dirty="0"/>
              <a:t>ДДУ</a:t>
            </a:r>
          </a:p>
          <a:p>
            <a:pPr algn="ctr" defTabSz="1019812">
              <a:defRPr/>
            </a:pPr>
            <a:r>
              <a:rPr lang="ru-RU" sz="1517" dirty="0"/>
              <a:t>25 учреждений</a:t>
            </a:r>
          </a:p>
          <a:p>
            <a:pPr algn="ctr" defTabSz="1019812">
              <a:defRPr/>
            </a:pPr>
            <a:r>
              <a:rPr lang="ru-RU" sz="1517" dirty="0"/>
              <a:t>2 759 воспитанников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805500" y="5086500"/>
            <a:ext cx="2730000" cy="1023750"/>
          </a:xfrm>
          <a:prstGeom prst="roundRect">
            <a:avLst>
              <a:gd name="adj" fmla="val 13420"/>
            </a:avLst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2">
                <a:lumMod val="2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1019812">
              <a:defRPr/>
            </a:pPr>
            <a:r>
              <a:rPr lang="ru-RU" sz="1517" b="1" dirty="0"/>
              <a:t>Дополнительное образование</a:t>
            </a:r>
          </a:p>
          <a:p>
            <a:pPr algn="ctr" defTabSz="1019812">
              <a:defRPr/>
            </a:pPr>
            <a:r>
              <a:rPr lang="ru-RU" sz="1517" dirty="0"/>
              <a:t>6 учреждений</a:t>
            </a:r>
          </a:p>
          <a:p>
            <a:pPr algn="ctr" defTabSz="1019812">
              <a:defRPr/>
            </a:pPr>
            <a:r>
              <a:rPr lang="ru-RU" sz="1517" dirty="0"/>
              <a:t>3 493 обучающихся</a:t>
            </a:r>
          </a:p>
        </p:txBody>
      </p:sp>
      <p:sp>
        <p:nvSpPr>
          <p:cNvPr id="31756" name="TextBox 21"/>
          <p:cNvSpPr txBox="1">
            <a:spLocks noChangeArrowheads="1"/>
          </p:cNvSpPr>
          <p:nvPr/>
        </p:nvSpPr>
        <p:spPr bwMode="auto">
          <a:xfrm>
            <a:off x="8710412" y="845873"/>
            <a:ext cx="1159806" cy="2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300">
                <a:latin typeface="Calibri" panose="020F0502020204030204" pitchFamily="34" charset="0"/>
              </a:rPr>
              <a:t>(млн. рублей)</a:t>
            </a:r>
          </a:p>
        </p:txBody>
      </p:sp>
      <p:graphicFrame>
        <p:nvGraphicFramePr>
          <p:cNvPr id="35" name="Таблица 34"/>
          <p:cNvGraphicFramePr>
            <a:graphicFrameLocks noGrp="1"/>
          </p:cNvGraphicFramePr>
          <p:nvPr/>
        </p:nvGraphicFramePr>
        <p:xfrm>
          <a:off x="63634" y="1186392"/>
          <a:ext cx="9778735" cy="3737112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42556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87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212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212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237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3811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18240"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kern="1200" dirty="0" smtClean="0">
                          <a:latin typeface="Arial" pitchFamily="34" charset="0"/>
                          <a:cs typeface="Arial" pitchFamily="34" charset="0"/>
                        </a:rPr>
                        <a:t>Структура расходов</a:t>
                      </a:r>
                      <a:endParaRPr lang="ru-RU" sz="1500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9069" marR="99069" marT="37163" marB="371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40000"/>
                            <a:lumOff val="60000"/>
                            <a:tint val="66000"/>
                            <a:satMod val="160000"/>
                          </a:schemeClr>
                        </a:gs>
                        <a:gs pos="50000">
                          <a:schemeClr val="accent4">
                            <a:lumMod val="40000"/>
                            <a:lumOff val="60000"/>
                            <a:tint val="44500"/>
                            <a:satMod val="160000"/>
                          </a:schemeClr>
                        </a:gs>
                        <a:gs pos="100000">
                          <a:schemeClr val="accent4">
                            <a:lumMod val="40000"/>
                            <a:lumOff val="6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2022 год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Факт</a:t>
                      </a:r>
                    </a:p>
                  </a:txBody>
                  <a:tcPr marL="99069" marR="99069" marT="37163" marB="371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40000"/>
                            <a:lumOff val="60000"/>
                            <a:tint val="66000"/>
                            <a:satMod val="160000"/>
                          </a:schemeClr>
                        </a:gs>
                        <a:gs pos="50000">
                          <a:schemeClr val="accent4">
                            <a:lumMod val="40000"/>
                            <a:lumOff val="60000"/>
                            <a:tint val="44500"/>
                            <a:satMod val="160000"/>
                          </a:schemeClr>
                        </a:gs>
                        <a:gs pos="100000">
                          <a:schemeClr val="accent4">
                            <a:lumMod val="40000"/>
                            <a:lumOff val="6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2023 год</a:t>
                      </a:r>
                    </a:p>
                  </a:txBody>
                  <a:tcPr marL="99069" marR="99069" marT="37163" marB="371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40000"/>
                            <a:lumOff val="60000"/>
                            <a:tint val="66000"/>
                            <a:satMod val="160000"/>
                          </a:schemeClr>
                        </a:gs>
                        <a:gs pos="50000">
                          <a:schemeClr val="accent4">
                            <a:lumMod val="40000"/>
                            <a:lumOff val="60000"/>
                            <a:tint val="44500"/>
                            <a:satMod val="160000"/>
                          </a:schemeClr>
                        </a:gs>
                        <a:gs pos="100000">
                          <a:schemeClr val="accent4">
                            <a:lumMod val="40000"/>
                            <a:lumOff val="6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400" dirty="0">
                        <a:latin typeface="Calibri" panose="020F0502020204030204" pitchFamily="34" charset="0"/>
                      </a:endParaRPr>
                    </a:p>
                  </a:txBody>
                  <a:tcPr marL="91448" marR="91448" marT="34304" marB="34304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0" lang="ru-RU" sz="12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8" marR="91448" marT="34304" marB="34304" anchor="ctr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0" lang="ru-RU" sz="13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Темп роста, %</a:t>
                      </a:r>
                      <a:endParaRPr kumimoji="0" lang="ru-RU" sz="13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9" marR="99069" marT="37163" marB="371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40000"/>
                            <a:lumOff val="60000"/>
                            <a:tint val="66000"/>
                            <a:satMod val="160000"/>
                          </a:schemeClr>
                        </a:gs>
                        <a:gs pos="50000">
                          <a:schemeClr val="accent4">
                            <a:lumMod val="40000"/>
                            <a:lumOff val="60000"/>
                            <a:tint val="44500"/>
                            <a:satMod val="160000"/>
                          </a:schemeClr>
                        </a:gs>
                        <a:gs pos="100000">
                          <a:schemeClr val="accent4">
                            <a:lumMod val="40000"/>
                            <a:lumOff val="6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8690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1" dirty="0" smtClean="0">
                        <a:latin typeface="Calibri" panose="020F0502020204030204" pitchFamily="34" charset="0"/>
                      </a:endParaRPr>
                    </a:p>
                  </a:txBody>
                  <a:tcPr marL="91448" marR="91448" marT="34304" marB="34304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4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8" marR="91448" marT="34304" marB="34304" anchor="ctr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План</a:t>
                      </a:r>
                    </a:p>
                  </a:txBody>
                  <a:tcPr marL="99069" marR="99069" marT="37163" marB="371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40000"/>
                            <a:lumOff val="60000"/>
                            <a:tint val="66000"/>
                            <a:satMod val="160000"/>
                          </a:schemeClr>
                        </a:gs>
                        <a:gs pos="50000">
                          <a:schemeClr val="accent4">
                            <a:lumMod val="40000"/>
                            <a:lumOff val="60000"/>
                            <a:tint val="44500"/>
                            <a:satMod val="160000"/>
                          </a:schemeClr>
                        </a:gs>
                        <a:gs pos="100000">
                          <a:schemeClr val="accent4">
                            <a:lumMod val="40000"/>
                            <a:lumOff val="6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5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Факт</a:t>
                      </a:r>
                      <a:endParaRPr kumimoji="0" lang="ru-RU" sz="15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9" marR="99069" marT="37163" marB="371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40000"/>
                            <a:lumOff val="60000"/>
                            <a:tint val="66000"/>
                            <a:satMod val="160000"/>
                          </a:schemeClr>
                        </a:gs>
                        <a:gs pos="50000">
                          <a:schemeClr val="accent4">
                            <a:lumMod val="40000"/>
                            <a:lumOff val="60000"/>
                            <a:tint val="44500"/>
                            <a:satMod val="160000"/>
                          </a:schemeClr>
                        </a:gs>
                        <a:gs pos="100000">
                          <a:schemeClr val="accent4">
                            <a:lumMod val="40000"/>
                            <a:lumOff val="6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% исполнения </a:t>
                      </a:r>
                    </a:p>
                  </a:txBody>
                  <a:tcPr marL="99069" marR="99069" marT="37163" marB="371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40000"/>
                            <a:lumOff val="60000"/>
                            <a:tint val="66000"/>
                            <a:satMod val="160000"/>
                          </a:schemeClr>
                        </a:gs>
                        <a:gs pos="50000">
                          <a:schemeClr val="accent4">
                            <a:lumMod val="40000"/>
                            <a:lumOff val="60000"/>
                            <a:tint val="44500"/>
                            <a:satMod val="160000"/>
                          </a:schemeClr>
                        </a:gs>
                        <a:gs pos="100000">
                          <a:schemeClr val="accent4">
                            <a:lumMod val="40000"/>
                            <a:lumOff val="6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1400" dirty="0">
                        <a:latin typeface="Calibri" panose="020F0502020204030204" pitchFamily="34" charset="0"/>
                      </a:endParaRPr>
                    </a:p>
                  </a:txBody>
                  <a:tcPr marL="91448" marR="91448" marT="34304" marB="34304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1697">
                <a:tc>
                  <a:txBody>
                    <a:bodyPr/>
                    <a:lstStyle/>
                    <a:p>
                      <a:pPr marL="92075" indent="0" algn="l" rtl="0" eaLnBrk="1" latinLnBrk="0" hangingPunct="1">
                        <a:tabLst>
                          <a:tab pos="92075" algn="l"/>
                        </a:tabLst>
                        <a:defRPr/>
                      </a:pPr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Дошкольное образование</a:t>
                      </a:r>
                      <a:endParaRPr kumimoji="0" lang="ru-RU" sz="1500" b="0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9" marR="99069" marT="37163" marB="371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 defTabSz="941388" rtl="0" eaLnBrk="1" latinLnBrk="0" hangingPunct="1">
                        <a:defRPr/>
                      </a:pPr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492,5</a:t>
                      </a:r>
                    </a:p>
                  </a:txBody>
                  <a:tcPr marL="99069" marR="99069" marT="37163" marB="371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 defTabSz="941388" rtl="0" eaLnBrk="1" latinLnBrk="0" hangingPunct="1">
                        <a:defRPr/>
                      </a:pPr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534,1</a:t>
                      </a:r>
                    </a:p>
                  </a:txBody>
                  <a:tcPr marL="99069" marR="99069" marT="37163" marB="371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 defTabSz="941388" rtl="0" eaLnBrk="1" latinLnBrk="0" hangingPunct="1">
                        <a:defRPr/>
                      </a:pPr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525,6</a:t>
                      </a:r>
                      <a:endParaRPr kumimoji="0" lang="ru-RU" sz="1500" b="0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9" marR="99069" marT="37163" marB="371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 defTabSz="941388" rtl="0" eaLnBrk="1" latinLnBrk="0" hangingPunct="1">
                        <a:defRPr/>
                      </a:pPr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98,4</a:t>
                      </a:r>
                      <a:endParaRPr kumimoji="0" lang="ru-RU" sz="1500" b="0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9" marR="99069" marT="37163" marB="371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 defTabSz="941388" rtl="0" eaLnBrk="1" latinLnBrk="0" hangingPunct="1">
                        <a:defRPr/>
                      </a:pPr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106,7</a:t>
                      </a:r>
                      <a:endParaRPr kumimoji="0" lang="ru-RU" sz="1500" b="0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9" marR="99069" marT="37163" marB="371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1697">
                <a:tc>
                  <a:txBody>
                    <a:bodyPr/>
                    <a:lstStyle/>
                    <a:p>
                      <a:pPr marL="92075" indent="0" algn="l" rtl="0" eaLnBrk="1" latinLnBrk="0" hangingPunct="1">
                        <a:tabLst>
                          <a:tab pos="92075" algn="l"/>
                        </a:tabLst>
                        <a:defRPr/>
                      </a:pPr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Общее образование</a:t>
                      </a:r>
                      <a:endParaRPr kumimoji="0" lang="ru-RU" sz="1500" b="0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9" marR="99069" marT="37163" marB="371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r" defTabSz="941388" rtl="0" eaLnBrk="1" latinLnBrk="0" hangingPunct="1">
                        <a:tabLst/>
                        <a:defRPr/>
                      </a:pPr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749,0</a:t>
                      </a:r>
                    </a:p>
                  </a:txBody>
                  <a:tcPr marL="99069" marR="99069" marT="37163" marB="371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r" defTabSz="941388" rtl="0" eaLnBrk="1" latinLnBrk="0" hangingPunct="1">
                        <a:tabLst>
                          <a:tab pos="0" algn="l"/>
                        </a:tabLst>
                        <a:defRPr/>
                      </a:pPr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1 022,3</a:t>
                      </a:r>
                    </a:p>
                  </a:txBody>
                  <a:tcPr marL="99069" marR="99069" marT="37163" marB="371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r" defTabSz="941388" rtl="0" eaLnBrk="1" latinLnBrk="0" hangingPunct="1">
                        <a:tabLst/>
                        <a:defRPr/>
                      </a:pPr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1 015,0</a:t>
                      </a:r>
                      <a:endParaRPr kumimoji="0" lang="ru-RU" sz="1500" b="0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9" marR="99069" marT="37163" marB="371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r" defTabSz="941388" rtl="0" eaLnBrk="1" latinLnBrk="0" hangingPunct="1">
                        <a:tabLst/>
                        <a:defRPr/>
                      </a:pPr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99,3</a:t>
                      </a:r>
                      <a:endParaRPr kumimoji="0" lang="ru-RU" sz="1500" b="0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9" marR="99069" marT="37163" marB="371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r" defTabSz="941388" rtl="0" eaLnBrk="1" latinLnBrk="0" hangingPunct="1">
                        <a:tabLst/>
                        <a:defRPr/>
                      </a:pPr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135,5</a:t>
                      </a:r>
                      <a:endParaRPr kumimoji="0" lang="ru-RU" sz="1500" b="0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9" marR="99069" marT="37163" marB="371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1697">
                <a:tc>
                  <a:txBody>
                    <a:bodyPr/>
                    <a:lstStyle/>
                    <a:p>
                      <a:pPr marL="920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Дополнительное образование детей</a:t>
                      </a:r>
                    </a:p>
                  </a:txBody>
                  <a:tcPr marL="99069" marR="99069" marT="37163" marB="371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124,0</a:t>
                      </a:r>
                    </a:p>
                  </a:txBody>
                  <a:tcPr marL="99069" marR="99069" marT="37163" marB="371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137,6</a:t>
                      </a:r>
                    </a:p>
                  </a:txBody>
                  <a:tcPr marL="99069" marR="99069" marT="37163" marB="371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135,1</a:t>
                      </a:r>
                    </a:p>
                  </a:txBody>
                  <a:tcPr marL="99069" marR="99069" marT="37163" marB="371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98,2</a:t>
                      </a:r>
                    </a:p>
                  </a:txBody>
                  <a:tcPr marL="99069" marR="99069" marT="37163" marB="371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109,0</a:t>
                      </a:r>
                    </a:p>
                  </a:txBody>
                  <a:tcPr marL="99069" marR="99069" marT="37163" marB="371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1697">
                <a:tc>
                  <a:txBody>
                    <a:bodyPr/>
                    <a:lstStyle/>
                    <a:p>
                      <a:pPr marL="92075" indent="0">
                        <a:tabLst>
                          <a:tab pos="92075" algn="l"/>
                        </a:tabLst>
                      </a:pPr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Молодежная политика</a:t>
                      </a:r>
                      <a:endParaRPr kumimoji="0" lang="ru-RU" sz="1500" b="0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9" marR="99069" marT="37163" marB="371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tabLst/>
                      </a:pPr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27,6</a:t>
                      </a:r>
                      <a:endParaRPr kumimoji="0" lang="ru-RU" sz="1500" b="0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9" marR="99069" marT="37163" marB="371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tabLst/>
                      </a:pPr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11,6</a:t>
                      </a:r>
                      <a:endParaRPr kumimoji="0" lang="ru-RU" sz="1500" b="0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9" marR="99069" marT="37163" marB="371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11,2</a:t>
                      </a:r>
                      <a:endParaRPr kumimoji="0" lang="ru-RU" sz="1500" b="0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9" marR="99069" marT="37163" marB="371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96,6</a:t>
                      </a:r>
                      <a:endParaRPr kumimoji="0" lang="ru-RU" sz="1500" b="0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9" marR="99069" marT="37163" marB="371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40,6</a:t>
                      </a:r>
                      <a:endParaRPr kumimoji="0" lang="ru-RU" sz="1500" b="0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9" marR="99069" marT="37163" marB="371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1697">
                <a:tc>
                  <a:txBody>
                    <a:bodyPr/>
                    <a:lstStyle/>
                    <a:p>
                      <a:pPr marL="92075" indent="0">
                        <a:tabLst>
                          <a:tab pos="92075" algn="l"/>
                        </a:tabLst>
                      </a:pPr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Другие вопросы в области образования</a:t>
                      </a:r>
                      <a:endParaRPr kumimoji="0" lang="ru-RU" sz="1500" b="0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9" marR="99069" marT="37163" marB="371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tabLst/>
                      </a:pPr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53,2</a:t>
                      </a:r>
                      <a:endParaRPr kumimoji="0" lang="ru-RU" sz="1500" b="0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9" marR="99069" marT="37163" marB="371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tabLst/>
                      </a:pPr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95,3</a:t>
                      </a:r>
                      <a:endParaRPr kumimoji="0" lang="ru-RU" sz="1500" b="0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9" marR="99069" marT="37163" marB="371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83,5</a:t>
                      </a:r>
                      <a:endParaRPr kumimoji="0" lang="ru-RU" sz="1500" b="0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9" marR="99069" marT="37163" marB="371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87,6</a:t>
                      </a:r>
                      <a:endParaRPr kumimoji="0" lang="ru-RU" sz="1500" b="0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9" marR="99069" marT="37163" marB="371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157,0</a:t>
                      </a:r>
                      <a:endParaRPr kumimoji="0" lang="ru-RU" sz="1500" b="0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9" marR="99069" marT="37163" marB="371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1697">
                <a:tc>
                  <a:txBody>
                    <a:bodyPr/>
                    <a:lstStyle/>
                    <a:p>
                      <a:pPr marL="92075" indent="0">
                        <a:tabLst>
                          <a:tab pos="92075" algn="l"/>
                        </a:tabLst>
                      </a:pPr>
                      <a:r>
                        <a:rPr kumimoji="0" lang="ru-RU" sz="15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Итого</a:t>
                      </a:r>
                      <a:endParaRPr kumimoji="0" lang="ru-RU" sz="1500" b="1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9" marR="99069" marT="37163" marB="371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tabLst/>
                      </a:pPr>
                      <a:r>
                        <a:rPr kumimoji="0" lang="ru-RU" sz="15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1 446,3</a:t>
                      </a:r>
                      <a:endParaRPr kumimoji="0" lang="ru-RU" sz="1500" b="1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9" marR="99069" marT="37163" marB="371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tabLst/>
                      </a:pPr>
                      <a:r>
                        <a:rPr kumimoji="0" lang="ru-RU" sz="15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1 800,9</a:t>
                      </a:r>
                      <a:endParaRPr kumimoji="0" lang="ru-RU" sz="1500" b="1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9" marR="99069" marT="37163" marB="371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5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1 770,4</a:t>
                      </a:r>
                      <a:endParaRPr kumimoji="0" lang="ru-RU" sz="1500" b="1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9" marR="99069" marT="37163" marB="371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5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98,3</a:t>
                      </a:r>
                      <a:endParaRPr kumimoji="0" lang="ru-RU" sz="1500" b="1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9" marR="99069" marT="37163" marB="371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5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122,4</a:t>
                      </a:r>
                      <a:endParaRPr kumimoji="0" lang="ru-RU" sz="1500" b="1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9" marR="99069" marT="37163" marB="371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0738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1"/>
          <p:cNvSpPr txBox="1">
            <a:spLocks noChangeArrowheads="1"/>
          </p:cNvSpPr>
          <p:nvPr/>
        </p:nvSpPr>
        <p:spPr bwMode="auto">
          <a:xfrm>
            <a:off x="223574" y="713450"/>
            <a:ext cx="9507008" cy="425822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ru-RU" sz="2167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</a:rPr>
              <a:t>Расходы  по разделу «Культура, кинематография»</a:t>
            </a:r>
          </a:p>
        </p:txBody>
      </p:sp>
      <p:sp>
        <p:nvSpPr>
          <p:cNvPr id="33795" name="TextBox 21"/>
          <p:cNvSpPr txBox="1">
            <a:spLocks noChangeArrowheads="1"/>
          </p:cNvSpPr>
          <p:nvPr/>
        </p:nvSpPr>
        <p:spPr bwMode="auto">
          <a:xfrm>
            <a:off x="8552192" y="1081485"/>
            <a:ext cx="1159806" cy="2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300">
                <a:latin typeface="Calibri" panose="020F0502020204030204" pitchFamily="34" charset="0"/>
              </a:rPr>
              <a:t>(млн. рублей)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9251" y="4696500"/>
            <a:ext cx="2593256" cy="1209000"/>
          </a:xfrm>
          <a:prstGeom prst="roundRect">
            <a:avLst>
              <a:gd name="adj" fmla="val 13420"/>
            </a:avLst>
          </a:prstGeom>
          <a:solidFill>
            <a:srgbClr val="FCE8E9"/>
          </a:solidFill>
          <a:ln w="19050">
            <a:solidFill>
              <a:schemeClr val="accent2">
                <a:lumMod val="50000"/>
              </a:schemeClr>
            </a:solidFill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1019812">
              <a:defRPr/>
            </a:pPr>
            <a:r>
              <a:rPr lang="ru-RU" sz="1517" dirty="0"/>
              <a:t>50 домов культуры</a:t>
            </a:r>
          </a:p>
          <a:p>
            <a:pPr algn="ctr" defTabSz="1019812">
              <a:defRPr/>
            </a:pPr>
            <a:r>
              <a:rPr lang="ru-RU" sz="1517" dirty="0"/>
              <a:t>146,9 млн. рублей</a:t>
            </a:r>
            <a:endParaRPr lang="ru-RU" sz="758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661750" y="4696500"/>
            <a:ext cx="2457000" cy="1209000"/>
          </a:xfrm>
          <a:prstGeom prst="roundRect">
            <a:avLst>
              <a:gd name="adj" fmla="val 13420"/>
            </a:avLst>
          </a:prstGeom>
          <a:solidFill>
            <a:srgbClr val="FCE8E9"/>
          </a:solidFill>
          <a:ln w="19050">
            <a:solidFill>
              <a:schemeClr val="accent2">
                <a:lumMod val="50000"/>
              </a:schemeClr>
            </a:solidFill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defTabSz="1019812">
              <a:defRPr/>
            </a:pPr>
            <a:r>
              <a:rPr lang="ru-RU" sz="1517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 центральная </a:t>
            </a:r>
          </a:p>
          <a:p>
            <a:pPr algn="ctr" defTabSz="1019812">
              <a:defRPr/>
            </a:pPr>
            <a:r>
              <a:rPr lang="ru-RU" sz="1517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библиотека </a:t>
            </a:r>
          </a:p>
          <a:p>
            <a:pPr algn="ctr" defTabSz="1019812">
              <a:defRPr/>
            </a:pPr>
            <a:r>
              <a:rPr lang="ru-RU" sz="1517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и 32 филиала</a:t>
            </a:r>
          </a:p>
          <a:p>
            <a:pPr algn="ctr" defTabSz="1019812">
              <a:defRPr/>
            </a:pPr>
            <a:r>
              <a:rPr lang="ru-RU" sz="1517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34,2 млн. рублей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157506" y="4696500"/>
            <a:ext cx="2340000" cy="1209000"/>
          </a:xfrm>
          <a:prstGeom prst="roundRect">
            <a:avLst>
              <a:gd name="adj" fmla="val 13420"/>
            </a:avLst>
          </a:prstGeom>
          <a:solidFill>
            <a:srgbClr val="FCE8E9"/>
          </a:solidFill>
          <a:ln w="19050">
            <a:solidFill>
              <a:schemeClr val="accent2">
                <a:lumMod val="50000"/>
              </a:schemeClr>
            </a:solidFill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defTabSz="1019812">
              <a:defRPr/>
            </a:pPr>
            <a:r>
              <a:rPr lang="ru-RU" sz="1517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 музей</a:t>
            </a:r>
          </a:p>
          <a:p>
            <a:pPr algn="ctr" defTabSz="1019812">
              <a:defRPr/>
            </a:pPr>
            <a:r>
              <a:rPr lang="ru-RU" sz="1517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5,2 млн. рублей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7536750" y="4696500"/>
            <a:ext cx="2340000" cy="1209000"/>
          </a:xfrm>
          <a:prstGeom prst="roundRect">
            <a:avLst>
              <a:gd name="adj" fmla="val 13420"/>
            </a:avLst>
          </a:prstGeom>
          <a:solidFill>
            <a:srgbClr val="FCE8E9"/>
          </a:solidFill>
          <a:ln w="19050">
            <a:solidFill>
              <a:schemeClr val="accent2">
                <a:lumMod val="50000"/>
              </a:schemeClr>
            </a:solidFill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1019812">
              <a:defRPr/>
            </a:pPr>
            <a:r>
              <a:rPr lang="ru-RU" sz="1517" dirty="0"/>
              <a:t>1 </a:t>
            </a:r>
            <a:r>
              <a:rPr lang="ru-RU" sz="1517" dirty="0" err="1"/>
              <a:t>киновидео-обслуживание</a:t>
            </a:r>
            <a:endParaRPr lang="ru-RU" sz="1517" dirty="0"/>
          </a:p>
          <a:p>
            <a:pPr algn="ctr" defTabSz="1019812">
              <a:defRPr/>
            </a:pPr>
            <a:r>
              <a:rPr lang="ru-RU" sz="1517" dirty="0"/>
              <a:t>1,17 млн. рублей</a:t>
            </a:r>
            <a:endParaRPr lang="ru-RU" sz="758" dirty="0"/>
          </a:p>
        </p:txBody>
      </p:sp>
      <p:graphicFrame>
        <p:nvGraphicFramePr>
          <p:cNvPr id="30" name="Таблица 29"/>
          <p:cNvGraphicFramePr>
            <a:graphicFrameLocks noGrp="1"/>
          </p:cNvGraphicFramePr>
          <p:nvPr/>
        </p:nvGraphicFramePr>
        <p:xfrm>
          <a:off x="63634" y="1389328"/>
          <a:ext cx="9778736" cy="3114953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44506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2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00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7279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7279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55571"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kern="1200" dirty="0" smtClean="0">
                          <a:latin typeface="Arial" pitchFamily="34" charset="0"/>
                          <a:cs typeface="Arial" pitchFamily="34" charset="0"/>
                        </a:rPr>
                        <a:t>Структура расходов</a:t>
                      </a:r>
                      <a:endParaRPr lang="ru-RU" sz="1500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9069" marR="99069" marT="37153" marB="371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lumMod val="20000"/>
                            <a:lumOff val="80000"/>
                            <a:shade val="30000"/>
                            <a:satMod val="115000"/>
                          </a:schemeClr>
                        </a:gs>
                        <a:gs pos="50000">
                          <a:schemeClr val="accent2">
                            <a:lumMod val="20000"/>
                            <a:lumOff val="80000"/>
                            <a:shade val="67500"/>
                            <a:satMod val="115000"/>
                          </a:schemeClr>
                        </a:gs>
                        <a:gs pos="100000">
                          <a:schemeClr val="accent2">
                            <a:lumMod val="20000"/>
                            <a:lumOff val="80000"/>
                            <a:shade val="100000"/>
                            <a:satMod val="115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2022 год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Факт</a:t>
                      </a:r>
                    </a:p>
                  </a:txBody>
                  <a:tcPr marL="99069" marR="99069" marT="37153" marB="371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lumMod val="20000"/>
                            <a:lumOff val="80000"/>
                            <a:shade val="30000"/>
                            <a:satMod val="115000"/>
                          </a:schemeClr>
                        </a:gs>
                        <a:gs pos="50000">
                          <a:schemeClr val="accent2">
                            <a:lumMod val="20000"/>
                            <a:lumOff val="80000"/>
                            <a:shade val="67500"/>
                            <a:satMod val="115000"/>
                          </a:schemeClr>
                        </a:gs>
                        <a:gs pos="100000">
                          <a:schemeClr val="accent2">
                            <a:lumMod val="20000"/>
                            <a:lumOff val="80000"/>
                            <a:shade val="100000"/>
                            <a:satMod val="115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2023 год</a:t>
                      </a:r>
                    </a:p>
                  </a:txBody>
                  <a:tcPr marL="99069" marR="99069" marT="37153" marB="371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lumMod val="20000"/>
                            <a:lumOff val="80000"/>
                            <a:shade val="30000"/>
                            <a:satMod val="115000"/>
                          </a:schemeClr>
                        </a:gs>
                        <a:gs pos="50000">
                          <a:schemeClr val="accent2">
                            <a:lumMod val="20000"/>
                            <a:lumOff val="80000"/>
                            <a:shade val="67500"/>
                            <a:satMod val="115000"/>
                          </a:schemeClr>
                        </a:gs>
                        <a:gs pos="100000">
                          <a:schemeClr val="accent2">
                            <a:lumMod val="20000"/>
                            <a:lumOff val="80000"/>
                            <a:shade val="100000"/>
                            <a:satMod val="115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400" dirty="0">
                        <a:latin typeface="Calibri" panose="020F0502020204030204" pitchFamily="34" charset="0"/>
                      </a:endParaRPr>
                    </a:p>
                  </a:txBody>
                  <a:tcPr marL="91448" marR="91448" marT="34304" marB="34304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0" lang="ru-RU" sz="12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8" marR="91448" marT="34299" marB="34299" anchor="ctr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0" lang="ru-RU" sz="13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Темп роста, %</a:t>
                      </a:r>
                      <a:endParaRPr kumimoji="0" lang="ru-RU" sz="13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9" marR="99069" marT="37153" marB="371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lumMod val="20000"/>
                            <a:lumOff val="80000"/>
                            <a:shade val="30000"/>
                            <a:satMod val="115000"/>
                          </a:schemeClr>
                        </a:gs>
                        <a:gs pos="50000">
                          <a:schemeClr val="accent2">
                            <a:lumMod val="20000"/>
                            <a:lumOff val="80000"/>
                            <a:shade val="67500"/>
                            <a:satMod val="115000"/>
                          </a:schemeClr>
                        </a:gs>
                        <a:gs pos="100000">
                          <a:schemeClr val="accent2">
                            <a:lumMod val="20000"/>
                            <a:lumOff val="80000"/>
                            <a:shade val="100000"/>
                            <a:satMod val="115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1519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1" dirty="0" smtClean="0">
                        <a:latin typeface="Calibri" panose="020F0502020204030204" pitchFamily="34" charset="0"/>
                      </a:endParaRPr>
                    </a:p>
                  </a:txBody>
                  <a:tcPr marL="91448" marR="91448" marT="34304" marB="34304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400" b="1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1448" marR="91448" marT="34299" marB="342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lumMod val="20000"/>
                            <a:lumOff val="80000"/>
                            <a:shade val="30000"/>
                            <a:satMod val="115000"/>
                          </a:schemeClr>
                        </a:gs>
                        <a:gs pos="50000">
                          <a:schemeClr val="accent2">
                            <a:lumMod val="20000"/>
                            <a:lumOff val="80000"/>
                            <a:shade val="67500"/>
                            <a:satMod val="115000"/>
                          </a:schemeClr>
                        </a:gs>
                        <a:gs pos="100000">
                          <a:schemeClr val="accent2">
                            <a:lumMod val="20000"/>
                            <a:lumOff val="80000"/>
                            <a:shade val="100000"/>
                            <a:satMod val="115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План</a:t>
                      </a:r>
                    </a:p>
                  </a:txBody>
                  <a:tcPr marL="99069" marR="99069" marT="37153" marB="371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lumMod val="20000"/>
                            <a:lumOff val="80000"/>
                            <a:shade val="30000"/>
                            <a:satMod val="115000"/>
                          </a:schemeClr>
                        </a:gs>
                        <a:gs pos="50000">
                          <a:schemeClr val="accent2">
                            <a:lumMod val="20000"/>
                            <a:lumOff val="80000"/>
                            <a:shade val="67500"/>
                            <a:satMod val="115000"/>
                          </a:schemeClr>
                        </a:gs>
                        <a:gs pos="100000">
                          <a:schemeClr val="accent2">
                            <a:lumMod val="20000"/>
                            <a:lumOff val="80000"/>
                            <a:shade val="100000"/>
                            <a:satMod val="115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5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Факт</a:t>
                      </a:r>
                      <a:endParaRPr kumimoji="0" lang="ru-RU" sz="15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9" marR="99069" marT="37153" marB="371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lumMod val="20000"/>
                            <a:lumOff val="80000"/>
                            <a:shade val="30000"/>
                            <a:satMod val="115000"/>
                          </a:schemeClr>
                        </a:gs>
                        <a:gs pos="50000">
                          <a:schemeClr val="accent2">
                            <a:lumMod val="20000"/>
                            <a:lumOff val="80000"/>
                            <a:shade val="67500"/>
                            <a:satMod val="115000"/>
                          </a:schemeClr>
                        </a:gs>
                        <a:gs pos="100000">
                          <a:schemeClr val="accent2">
                            <a:lumMod val="20000"/>
                            <a:lumOff val="80000"/>
                            <a:shade val="100000"/>
                            <a:satMod val="115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% </a:t>
                      </a:r>
                      <a:r>
                        <a:rPr kumimoji="0" lang="ru-RU" sz="12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исполне</a:t>
                      </a:r>
                      <a:r>
                        <a:rPr kumimoji="0" lang="ru-RU" sz="12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ния</a:t>
                      </a:r>
                      <a:r>
                        <a:rPr kumimoji="0" lang="ru-RU" sz="12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</a:p>
                  </a:txBody>
                  <a:tcPr marL="99069" marR="99069" marT="37153" marB="371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lumMod val="20000"/>
                            <a:lumOff val="80000"/>
                            <a:shade val="30000"/>
                            <a:satMod val="115000"/>
                          </a:schemeClr>
                        </a:gs>
                        <a:gs pos="50000">
                          <a:schemeClr val="accent2">
                            <a:lumMod val="20000"/>
                            <a:lumOff val="80000"/>
                            <a:shade val="67500"/>
                            <a:satMod val="115000"/>
                          </a:schemeClr>
                        </a:gs>
                        <a:gs pos="100000">
                          <a:schemeClr val="accent2">
                            <a:lumMod val="20000"/>
                            <a:lumOff val="80000"/>
                            <a:shade val="100000"/>
                            <a:satMod val="115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1400" dirty="0">
                        <a:latin typeface="Calibri" panose="020F0502020204030204" pitchFamily="34" charset="0"/>
                      </a:endParaRPr>
                    </a:p>
                  </a:txBody>
                  <a:tcPr marL="91448" marR="91448" marT="34304" marB="34304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1120">
                <a:tc>
                  <a:txBody>
                    <a:bodyPr/>
                    <a:lstStyle/>
                    <a:p>
                      <a:pPr marL="92075" indent="0" algn="l" rtl="0" eaLnBrk="1" latinLnBrk="0" hangingPunct="1">
                        <a:tabLst>
                          <a:tab pos="92075" algn="l"/>
                        </a:tabLst>
                        <a:defRPr/>
                      </a:pPr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Культура</a:t>
                      </a:r>
                      <a:endParaRPr kumimoji="0" lang="ru-RU" sz="1500" b="0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9" marR="99069" marT="37153" marB="371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 defTabSz="941388" rtl="0" eaLnBrk="1" latinLnBrk="0" hangingPunct="1">
                        <a:defRPr/>
                      </a:pPr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187,4</a:t>
                      </a:r>
                    </a:p>
                  </a:txBody>
                  <a:tcPr marL="99069" marR="99069" marT="37153" marB="371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 defTabSz="941388" rtl="0" eaLnBrk="1" latinLnBrk="0" hangingPunct="1">
                        <a:defRPr/>
                      </a:pPr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206,4</a:t>
                      </a:r>
                    </a:p>
                  </a:txBody>
                  <a:tcPr marL="99069" marR="99069" marT="37153" marB="371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 defTabSz="941388" rtl="0" eaLnBrk="1" latinLnBrk="0" hangingPunct="1">
                        <a:defRPr/>
                      </a:pPr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196,6</a:t>
                      </a:r>
                      <a:endParaRPr kumimoji="0" lang="ru-RU" sz="1500" b="0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9" marR="99069" marT="37153" marB="371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 defTabSz="941388" rtl="0" eaLnBrk="1" latinLnBrk="0" hangingPunct="1">
                        <a:defRPr/>
                      </a:pPr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95,3</a:t>
                      </a:r>
                      <a:endParaRPr kumimoji="0" lang="ru-RU" sz="1500" b="0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9" marR="99069" marT="37153" marB="371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 defTabSz="941388" rtl="0" eaLnBrk="1" latinLnBrk="0" hangingPunct="1">
                        <a:defRPr/>
                      </a:pPr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104,9</a:t>
                      </a:r>
                      <a:endParaRPr kumimoji="0" lang="ru-RU" sz="1500" b="0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9" marR="99069" marT="37153" marB="371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1120">
                <a:tc>
                  <a:txBody>
                    <a:bodyPr/>
                    <a:lstStyle/>
                    <a:p>
                      <a:pPr marL="92075" indent="0" algn="l" rtl="0" eaLnBrk="1" latinLnBrk="0" hangingPunct="1">
                        <a:tabLst>
                          <a:tab pos="92075" algn="l"/>
                        </a:tabLst>
                        <a:defRPr/>
                      </a:pPr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Кинематография</a:t>
                      </a:r>
                      <a:endParaRPr kumimoji="0" lang="ru-RU" sz="1500" b="0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9" marR="99069" marT="37153" marB="371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r" defTabSz="941388" rtl="0" eaLnBrk="1" latinLnBrk="0" hangingPunct="1">
                        <a:tabLst/>
                        <a:defRPr/>
                      </a:pPr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1,3</a:t>
                      </a:r>
                    </a:p>
                  </a:txBody>
                  <a:tcPr marL="99069" marR="99069" marT="37153" marB="371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r" defTabSz="941388" rtl="0" eaLnBrk="1" latinLnBrk="0" hangingPunct="1">
                        <a:tabLst>
                          <a:tab pos="0" algn="l"/>
                        </a:tabLst>
                        <a:defRPr/>
                      </a:pPr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1,22</a:t>
                      </a:r>
                    </a:p>
                  </a:txBody>
                  <a:tcPr marL="99069" marR="99069" marT="37153" marB="371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r" defTabSz="941388" rtl="0" eaLnBrk="1" latinLnBrk="0" hangingPunct="1">
                        <a:tabLst/>
                        <a:defRPr/>
                      </a:pPr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1,17</a:t>
                      </a:r>
                      <a:endParaRPr kumimoji="0" lang="ru-RU" sz="1500" b="0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9" marR="99069" marT="37153" marB="371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r" defTabSz="941388" rtl="0" eaLnBrk="1" latinLnBrk="0" hangingPunct="1">
                        <a:tabLst/>
                        <a:defRPr/>
                      </a:pPr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95,9</a:t>
                      </a:r>
                      <a:endParaRPr kumimoji="0" lang="ru-RU" sz="1500" b="0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9" marR="99069" marT="37153" marB="371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r" defTabSz="941388" rtl="0" eaLnBrk="1" latinLnBrk="0" hangingPunct="1">
                        <a:tabLst/>
                        <a:defRPr/>
                      </a:pPr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90,0</a:t>
                      </a:r>
                      <a:endParaRPr kumimoji="0" lang="ru-RU" sz="1500" b="0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9" marR="99069" marT="37153" marB="371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4503">
                <a:tc>
                  <a:txBody>
                    <a:bodyPr/>
                    <a:lstStyle/>
                    <a:p>
                      <a:pPr marL="920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Другие вопросы</a:t>
                      </a:r>
                      <a:r>
                        <a:rPr kumimoji="0" lang="ru-RU" sz="1500" b="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в области культуры, кинематография</a:t>
                      </a:r>
                      <a:endParaRPr kumimoji="0" lang="ru-RU" sz="1500" b="0" kern="120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9" marR="99069" marT="37153" marB="371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9,5</a:t>
                      </a:r>
                    </a:p>
                  </a:txBody>
                  <a:tcPr marL="99069" marR="99069" marT="37153" marB="371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12,08</a:t>
                      </a:r>
                    </a:p>
                  </a:txBody>
                  <a:tcPr marL="99069" marR="99069" marT="37153" marB="371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11,37</a:t>
                      </a:r>
                    </a:p>
                  </a:txBody>
                  <a:tcPr marL="99069" marR="99069" marT="37153" marB="371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94,1</a:t>
                      </a:r>
                    </a:p>
                  </a:txBody>
                  <a:tcPr marL="99069" marR="99069" marT="37153" marB="371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119,7</a:t>
                      </a:r>
                    </a:p>
                  </a:txBody>
                  <a:tcPr marL="99069" marR="99069" marT="37153" marB="371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1120">
                <a:tc>
                  <a:txBody>
                    <a:bodyPr/>
                    <a:lstStyle/>
                    <a:p>
                      <a:pPr marL="92075" indent="0">
                        <a:tabLst>
                          <a:tab pos="92075" algn="l"/>
                        </a:tabLst>
                      </a:pPr>
                      <a:r>
                        <a:rPr kumimoji="0" lang="ru-RU" sz="15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Итого</a:t>
                      </a:r>
                      <a:endParaRPr kumimoji="0" lang="ru-RU" sz="1500" b="1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9" marR="99069" marT="37153" marB="371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tabLst/>
                      </a:pPr>
                      <a:r>
                        <a:rPr kumimoji="0" lang="ru-RU" sz="15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198,2</a:t>
                      </a:r>
                      <a:endParaRPr kumimoji="0" lang="ru-RU" sz="1500" b="1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9" marR="99069" marT="37153" marB="371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tabLst/>
                      </a:pPr>
                      <a:r>
                        <a:rPr kumimoji="0" lang="ru-RU" sz="15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219,7</a:t>
                      </a:r>
                      <a:endParaRPr kumimoji="0" lang="ru-RU" sz="1500" b="1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9" marR="99069" marT="37153" marB="371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5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209,1</a:t>
                      </a:r>
                      <a:endParaRPr kumimoji="0" lang="ru-RU" sz="1500" b="1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9" marR="99069" marT="37153" marB="371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5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95,2</a:t>
                      </a:r>
                      <a:endParaRPr kumimoji="0" lang="ru-RU" sz="1500" b="1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9" marR="99069" marT="37153" marB="371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5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105,5</a:t>
                      </a:r>
                      <a:endParaRPr kumimoji="0" lang="ru-RU" sz="1500" b="1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9" marR="99069" marT="37153" marB="371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1429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21"/>
          <p:cNvSpPr txBox="1">
            <a:spLocks noChangeArrowheads="1"/>
          </p:cNvSpPr>
          <p:nvPr/>
        </p:nvSpPr>
        <p:spPr bwMode="auto">
          <a:xfrm>
            <a:off x="223574" y="1093523"/>
            <a:ext cx="9507008" cy="425822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ru-RU" sz="2167" b="1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</a:rPr>
              <a:t>Расходы бюджета по разделу «Здравоохранение»</a:t>
            </a:r>
          </a:p>
        </p:txBody>
      </p:sp>
      <p:sp>
        <p:nvSpPr>
          <p:cNvPr id="34819" name="TextBox 21"/>
          <p:cNvSpPr txBox="1">
            <a:spLocks noChangeArrowheads="1"/>
          </p:cNvSpPr>
          <p:nvPr/>
        </p:nvSpPr>
        <p:spPr bwMode="auto">
          <a:xfrm>
            <a:off x="8682896" y="1917304"/>
            <a:ext cx="1159806" cy="2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300">
                <a:latin typeface="Calibri" panose="020F0502020204030204" pitchFamily="34" charset="0"/>
              </a:rPr>
              <a:t>(млн. рублей)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175419" y="2209669"/>
          <a:ext cx="9555162" cy="2645439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40463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00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87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700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2376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2626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73511"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kern="1200" dirty="0" smtClean="0">
                          <a:latin typeface="Arial" pitchFamily="34" charset="0"/>
                          <a:cs typeface="Arial" pitchFamily="34" charset="0"/>
                        </a:rPr>
                        <a:t>Структура расходов</a:t>
                      </a:r>
                      <a:endParaRPr lang="ru-RU" sz="1500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9071" marR="99071" marT="37154" marB="371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bg2">
                            <a:lumMod val="75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75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75000"/>
                            <a:tint val="23500"/>
                            <a:satMod val="160000"/>
                          </a:schemeClr>
                        </a:gs>
                      </a:gsLst>
                      <a:lin ang="0" scaled="1"/>
                      <a:tileRect/>
                    </a:gra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2022 год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Факт</a:t>
                      </a:r>
                    </a:p>
                  </a:txBody>
                  <a:tcPr marL="99071" marR="99071" marT="37154" marB="371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bg2">
                            <a:lumMod val="75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75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75000"/>
                            <a:tint val="23500"/>
                            <a:satMod val="160000"/>
                          </a:schemeClr>
                        </a:gs>
                      </a:gsLst>
                      <a:lin ang="0" scaled="1"/>
                      <a:tileRect/>
                    </a:gra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2023 год</a:t>
                      </a:r>
                    </a:p>
                  </a:txBody>
                  <a:tcPr marL="99071" marR="99071" marT="37154" marB="371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bg2">
                            <a:lumMod val="75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75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75000"/>
                            <a:tint val="23500"/>
                            <a:satMod val="160000"/>
                          </a:schemeClr>
                        </a:gs>
                      </a:gsLst>
                      <a:lin ang="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400" dirty="0">
                        <a:latin typeface="Calibri" panose="020F0502020204030204" pitchFamily="34" charset="0"/>
                      </a:endParaRPr>
                    </a:p>
                  </a:txBody>
                  <a:tcPr marL="91448" marR="91448" marT="34304" marB="34304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4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8" marR="91448" marT="34299" marB="34299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0" lang="ru-RU" sz="13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Темп роста, %</a:t>
                      </a:r>
                      <a:endParaRPr kumimoji="0" lang="ru-RU" sz="13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71" marR="99071" marT="37154" marB="371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bg2">
                            <a:lumMod val="75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75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75000"/>
                            <a:tint val="23500"/>
                            <a:satMod val="160000"/>
                          </a:schemeClr>
                        </a:gs>
                      </a:gsLst>
                      <a:lin ang="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0111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1" dirty="0" smtClean="0">
                        <a:latin typeface="Calibri" panose="020F0502020204030204" pitchFamily="34" charset="0"/>
                      </a:endParaRPr>
                    </a:p>
                  </a:txBody>
                  <a:tcPr marL="91448" marR="91448" marT="34304" marB="34304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План</a:t>
                      </a:r>
                    </a:p>
                  </a:txBody>
                  <a:tcPr marL="99071" marR="99071" marT="37154" marB="371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bg2">
                            <a:lumMod val="75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75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75000"/>
                            <a:tint val="23500"/>
                            <a:satMod val="160000"/>
                          </a:schemeClr>
                        </a:gs>
                      </a:gsLst>
                      <a:lin ang="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5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Факт</a:t>
                      </a:r>
                      <a:endParaRPr kumimoji="0" lang="ru-RU" sz="15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71" marR="99071" marT="37154" marB="371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bg2">
                            <a:lumMod val="75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75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75000"/>
                            <a:tint val="23500"/>
                            <a:satMod val="160000"/>
                          </a:schemeClr>
                        </a:gs>
                      </a:gsLst>
                      <a:lin ang="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% исполнения </a:t>
                      </a:r>
                    </a:p>
                  </a:txBody>
                  <a:tcPr marL="99071" marR="99071" marT="37154" marB="371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bg2">
                            <a:lumMod val="75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75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75000"/>
                            <a:tint val="23500"/>
                            <a:satMod val="160000"/>
                          </a:schemeClr>
                        </a:gs>
                      </a:gsLst>
                      <a:lin ang="0" scaled="1"/>
                      <a:tileRect/>
                    </a:gra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1400" dirty="0">
                        <a:latin typeface="Calibri" panose="020F0502020204030204" pitchFamily="34" charset="0"/>
                      </a:endParaRPr>
                    </a:p>
                  </a:txBody>
                  <a:tcPr marL="91448" marR="91448" marT="34304" marB="34304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91817">
                <a:tc>
                  <a:txBody>
                    <a:bodyPr/>
                    <a:lstStyle/>
                    <a:p>
                      <a:pPr marL="92075" indent="0" algn="l" rtl="0" eaLnBrk="1" latinLnBrk="0" hangingPunct="1">
                        <a:tabLst>
                          <a:tab pos="92075" algn="l"/>
                        </a:tabLst>
                        <a:defRPr/>
                      </a:pPr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Здравоохранение </a:t>
                      </a:r>
                    </a:p>
                    <a:p>
                      <a:pPr marL="92075" indent="0" algn="l" rtl="0" eaLnBrk="1" latinLnBrk="0" hangingPunct="1">
                        <a:tabLst>
                          <a:tab pos="92075" algn="l"/>
                        </a:tabLst>
                        <a:defRPr/>
                      </a:pPr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(реализация государственных полномочий по проведению противоэпидемических мероприятий)</a:t>
                      </a:r>
                      <a:endParaRPr kumimoji="0" lang="ru-RU" sz="1500" b="0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71" marR="99071" marT="37154" marB="371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2075" indent="0" algn="r" rtl="0" eaLnBrk="1" latinLnBrk="0" hangingPunct="1">
                        <a:tabLst>
                          <a:tab pos="92075" algn="l"/>
                        </a:tabLst>
                        <a:defRPr/>
                      </a:pPr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0,99</a:t>
                      </a:r>
                      <a:endParaRPr kumimoji="0" lang="ru-RU" sz="1500" b="0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71" marR="99071" marT="37154" marB="371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 defTabSz="941388" rtl="0" eaLnBrk="1" latinLnBrk="0" hangingPunct="1">
                        <a:defRPr/>
                      </a:pPr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1,042</a:t>
                      </a:r>
                    </a:p>
                  </a:txBody>
                  <a:tcPr marL="99071" marR="99071" marT="37154" marB="371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 defTabSz="941388" rtl="0" eaLnBrk="1" latinLnBrk="0" hangingPunct="1">
                        <a:defRPr/>
                      </a:pPr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1,042</a:t>
                      </a:r>
                      <a:endParaRPr kumimoji="0" lang="ru-RU" sz="1500" b="0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71" marR="99071" marT="37154" marB="371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41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100,0</a:t>
                      </a:r>
                    </a:p>
                  </a:txBody>
                  <a:tcPr marL="99071" marR="99071" marT="37154" marB="371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 defTabSz="941388" rtl="0" eaLnBrk="1" latinLnBrk="0" hangingPunct="1">
                        <a:defRPr/>
                      </a:pPr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105,3</a:t>
                      </a:r>
                      <a:endParaRPr kumimoji="0" lang="ru-RU" sz="1500" b="0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71" marR="99071" marT="37154" marB="371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6229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1"/>
          <p:cNvSpPr txBox="1">
            <a:spLocks noChangeArrowheads="1"/>
          </p:cNvSpPr>
          <p:nvPr/>
        </p:nvSpPr>
        <p:spPr bwMode="auto">
          <a:xfrm>
            <a:off x="223574" y="997215"/>
            <a:ext cx="9507008" cy="425822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ru-RU" sz="2167" b="1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</a:rPr>
              <a:t>Расходы  по разделу «Физическая культура и спорт»</a:t>
            </a:r>
          </a:p>
        </p:txBody>
      </p:sp>
      <p:sp>
        <p:nvSpPr>
          <p:cNvPr id="36867" name="TextBox 21"/>
          <p:cNvSpPr txBox="1">
            <a:spLocks noChangeArrowheads="1"/>
          </p:cNvSpPr>
          <p:nvPr/>
        </p:nvSpPr>
        <p:spPr bwMode="auto">
          <a:xfrm>
            <a:off x="8552192" y="1373850"/>
            <a:ext cx="1159806" cy="2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300">
                <a:latin typeface="Calibri" panose="020F0502020204030204" pitchFamily="34" charset="0"/>
              </a:rPr>
              <a:t>(млн. рублей)</a:t>
            </a:r>
          </a:p>
        </p:txBody>
      </p:sp>
      <p:graphicFrame>
        <p:nvGraphicFramePr>
          <p:cNvPr id="33" name="Таблица 32"/>
          <p:cNvGraphicFramePr>
            <a:graphicFrameLocks noGrp="1"/>
          </p:cNvGraphicFramePr>
          <p:nvPr/>
        </p:nvGraphicFramePr>
        <p:xfrm>
          <a:off x="63634" y="1735006"/>
          <a:ext cx="9778736" cy="2681521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44506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2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00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7279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7279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6061"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kern="1200" dirty="0" smtClean="0">
                          <a:latin typeface="Arial" pitchFamily="34" charset="0"/>
                          <a:cs typeface="Arial" pitchFamily="34" charset="0"/>
                        </a:rPr>
                        <a:t>Структура расходов</a:t>
                      </a:r>
                      <a:endParaRPr lang="ru-RU" sz="1500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9069" marR="99069" marT="37154" marB="371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bg2"/>
                        </a:gs>
                        <a:gs pos="50000">
                          <a:schemeClr val="bg2">
                            <a:lumMod val="90000"/>
                            <a:shade val="67500"/>
                            <a:satMod val="115000"/>
                          </a:schemeClr>
                        </a:gs>
                        <a:gs pos="100000">
                          <a:schemeClr val="bg2">
                            <a:lumMod val="90000"/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2022 год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Факт</a:t>
                      </a:r>
                    </a:p>
                  </a:txBody>
                  <a:tcPr marL="99069" marR="99069" marT="37154" marB="371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bg2"/>
                        </a:gs>
                        <a:gs pos="50000">
                          <a:schemeClr val="bg2">
                            <a:lumMod val="90000"/>
                            <a:shade val="67500"/>
                            <a:satMod val="115000"/>
                          </a:schemeClr>
                        </a:gs>
                        <a:gs pos="100000">
                          <a:schemeClr val="bg2">
                            <a:lumMod val="90000"/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2023 год</a:t>
                      </a:r>
                    </a:p>
                  </a:txBody>
                  <a:tcPr marL="99069" marR="99069" marT="37154" marB="371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bg2"/>
                        </a:gs>
                        <a:gs pos="50000">
                          <a:schemeClr val="bg2">
                            <a:lumMod val="90000"/>
                            <a:shade val="67500"/>
                            <a:satMod val="115000"/>
                          </a:schemeClr>
                        </a:gs>
                        <a:gs pos="100000">
                          <a:schemeClr val="bg2">
                            <a:lumMod val="90000"/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400" dirty="0">
                        <a:latin typeface="Calibri" panose="020F0502020204030204" pitchFamily="34" charset="0"/>
                      </a:endParaRPr>
                    </a:p>
                  </a:txBody>
                  <a:tcPr marL="91448" marR="91448" marT="34304" marB="34304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0" lang="ru-RU" sz="12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8" marR="91448" marT="34298" marB="342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0" lang="ru-RU" sz="13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Темп роста, %</a:t>
                      </a:r>
                      <a:endParaRPr kumimoji="0" lang="ru-RU" sz="13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9" marR="99069" marT="37154" marB="371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bg2"/>
                        </a:gs>
                        <a:gs pos="50000">
                          <a:schemeClr val="bg2">
                            <a:lumMod val="90000"/>
                            <a:shade val="67500"/>
                            <a:satMod val="115000"/>
                          </a:schemeClr>
                        </a:gs>
                        <a:gs pos="100000">
                          <a:schemeClr val="bg2">
                            <a:lumMod val="90000"/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1521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1" dirty="0" smtClean="0">
                        <a:latin typeface="Calibri" panose="020F0502020204030204" pitchFamily="34" charset="0"/>
                      </a:endParaRPr>
                    </a:p>
                  </a:txBody>
                  <a:tcPr marL="91448" marR="91448" marT="34304" marB="34304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400" b="1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1448" marR="91448" marT="34298" marB="342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bg2"/>
                        </a:gs>
                        <a:gs pos="50000">
                          <a:schemeClr val="bg2">
                            <a:lumMod val="90000"/>
                            <a:shade val="67500"/>
                            <a:satMod val="115000"/>
                          </a:schemeClr>
                        </a:gs>
                        <a:gs pos="100000">
                          <a:schemeClr val="bg2">
                            <a:lumMod val="90000"/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План</a:t>
                      </a:r>
                    </a:p>
                  </a:txBody>
                  <a:tcPr marL="99069" marR="99069" marT="37154" marB="371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bg2"/>
                        </a:gs>
                        <a:gs pos="50000">
                          <a:schemeClr val="bg2">
                            <a:lumMod val="90000"/>
                            <a:shade val="67500"/>
                            <a:satMod val="115000"/>
                          </a:schemeClr>
                        </a:gs>
                        <a:gs pos="100000">
                          <a:schemeClr val="bg2">
                            <a:lumMod val="90000"/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5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Факт</a:t>
                      </a:r>
                      <a:endParaRPr kumimoji="0" lang="ru-RU" sz="15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9" marR="99069" marT="37154" marB="371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bg2"/>
                        </a:gs>
                        <a:gs pos="50000">
                          <a:schemeClr val="bg2">
                            <a:lumMod val="90000"/>
                            <a:shade val="67500"/>
                            <a:satMod val="115000"/>
                          </a:schemeClr>
                        </a:gs>
                        <a:gs pos="100000">
                          <a:schemeClr val="bg2">
                            <a:lumMod val="90000"/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% исполнения </a:t>
                      </a:r>
                    </a:p>
                  </a:txBody>
                  <a:tcPr marL="99069" marR="99069" marT="37154" marB="371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bg2"/>
                        </a:gs>
                        <a:gs pos="50000">
                          <a:schemeClr val="bg2">
                            <a:lumMod val="90000"/>
                            <a:shade val="67500"/>
                            <a:satMod val="115000"/>
                          </a:schemeClr>
                        </a:gs>
                        <a:gs pos="100000">
                          <a:schemeClr val="bg2">
                            <a:lumMod val="90000"/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1400" dirty="0">
                        <a:latin typeface="Calibri" panose="020F0502020204030204" pitchFamily="34" charset="0"/>
                      </a:endParaRPr>
                    </a:p>
                  </a:txBody>
                  <a:tcPr marL="91448" marR="91448" marT="34304" marB="34304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7150">
                <a:tc>
                  <a:txBody>
                    <a:bodyPr/>
                    <a:lstStyle/>
                    <a:p>
                      <a:pPr marL="92075" indent="0" algn="l" rtl="0" eaLnBrk="1" latinLnBrk="0" hangingPunct="1">
                        <a:tabLst>
                          <a:tab pos="92075" algn="l"/>
                        </a:tabLst>
                        <a:defRPr/>
                      </a:pPr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Физическая</a:t>
                      </a:r>
                      <a:r>
                        <a:rPr kumimoji="0" lang="ru-RU" sz="1500" b="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культура</a:t>
                      </a:r>
                      <a:endParaRPr kumimoji="0" lang="ru-RU" sz="1500" b="0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9" marR="99069" marT="37154" marB="371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 defTabSz="941388" rtl="0" eaLnBrk="1" latinLnBrk="0" hangingPunct="1">
                        <a:defRPr/>
                      </a:pPr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95,7</a:t>
                      </a:r>
                    </a:p>
                  </a:txBody>
                  <a:tcPr marL="99069" marR="99069" marT="37154" marB="371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 defTabSz="941388" rtl="0" eaLnBrk="1" latinLnBrk="0" hangingPunct="1">
                        <a:defRPr/>
                      </a:pPr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61,3</a:t>
                      </a:r>
                    </a:p>
                  </a:txBody>
                  <a:tcPr marL="99069" marR="99069" marT="37154" marB="371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 defTabSz="941388" rtl="0" eaLnBrk="1" latinLnBrk="0" hangingPunct="1">
                        <a:defRPr/>
                      </a:pPr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60,8</a:t>
                      </a:r>
                      <a:endParaRPr kumimoji="0" lang="ru-RU" sz="1500" b="0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9" marR="99069" marT="37154" marB="371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 defTabSz="941388" rtl="0" eaLnBrk="1" latinLnBrk="0" hangingPunct="1">
                        <a:defRPr/>
                      </a:pPr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99,2</a:t>
                      </a:r>
                      <a:endParaRPr kumimoji="0" lang="ru-RU" sz="1500" b="0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9" marR="99069" marT="37154" marB="371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 defTabSz="941388" rtl="0" eaLnBrk="1" latinLnBrk="0" hangingPunct="1">
                        <a:defRPr/>
                      </a:pPr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63,5</a:t>
                      </a:r>
                      <a:endParaRPr kumimoji="0" lang="ru-RU" sz="1500" b="0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9" marR="99069" marT="37154" marB="371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7150">
                <a:tc>
                  <a:txBody>
                    <a:bodyPr/>
                    <a:lstStyle/>
                    <a:p>
                      <a:pPr marL="92075" indent="0" algn="l" rtl="0" eaLnBrk="1" latinLnBrk="0" hangingPunct="1">
                        <a:tabLst>
                          <a:tab pos="92075" algn="l"/>
                        </a:tabLst>
                        <a:defRPr/>
                      </a:pPr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Массовый спорт</a:t>
                      </a:r>
                      <a:endParaRPr kumimoji="0" lang="ru-RU" sz="1500" b="0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9" marR="99069" marT="37154" marB="371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r" defTabSz="941388" rtl="0" eaLnBrk="1" latinLnBrk="0" hangingPunct="1">
                        <a:tabLst/>
                        <a:defRPr/>
                      </a:pPr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2,4</a:t>
                      </a:r>
                    </a:p>
                  </a:txBody>
                  <a:tcPr marL="99069" marR="99069" marT="37154" marB="371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r" defTabSz="941388" rtl="0" eaLnBrk="1" latinLnBrk="0" hangingPunct="1">
                        <a:tabLst>
                          <a:tab pos="0" algn="l"/>
                        </a:tabLst>
                        <a:defRPr/>
                      </a:pPr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2,8</a:t>
                      </a:r>
                    </a:p>
                  </a:txBody>
                  <a:tcPr marL="99069" marR="99069" marT="37154" marB="371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r" defTabSz="941388" rtl="0" eaLnBrk="1" latinLnBrk="0" hangingPunct="1">
                        <a:tabLst/>
                        <a:defRPr/>
                      </a:pPr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2,7</a:t>
                      </a:r>
                      <a:endParaRPr kumimoji="0" lang="ru-RU" sz="1500" b="0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9" marR="99069" marT="37154" marB="371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r" defTabSz="941388" rtl="0" eaLnBrk="1" latinLnBrk="0" hangingPunct="1">
                        <a:tabLst/>
                        <a:defRPr/>
                      </a:pPr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96,4</a:t>
                      </a:r>
                      <a:endParaRPr kumimoji="0" lang="ru-RU" sz="1500" b="0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9" marR="99069" marT="37154" marB="371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r" defTabSz="941388" rtl="0" eaLnBrk="1" latinLnBrk="0" hangingPunct="1">
                        <a:tabLst/>
                        <a:defRPr/>
                      </a:pPr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112,5</a:t>
                      </a:r>
                      <a:endParaRPr kumimoji="0" lang="ru-RU" sz="1500" b="0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9" marR="99069" marT="37154" marB="371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2489">
                <a:tc>
                  <a:txBody>
                    <a:bodyPr/>
                    <a:lstStyle/>
                    <a:p>
                      <a:pPr marL="920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Спорт высших достижений</a:t>
                      </a:r>
                    </a:p>
                  </a:txBody>
                  <a:tcPr marL="99069" marR="99069" marT="37154" marB="371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</a:t>
                      </a:r>
                    </a:p>
                  </a:txBody>
                  <a:tcPr marL="99069" marR="99069" marT="37154" marB="371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45,8</a:t>
                      </a:r>
                    </a:p>
                  </a:txBody>
                  <a:tcPr marL="99069" marR="99069" marT="37154" marB="371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41,7</a:t>
                      </a:r>
                    </a:p>
                  </a:txBody>
                  <a:tcPr marL="99069" marR="99069" marT="37154" marB="371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91,0</a:t>
                      </a:r>
                    </a:p>
                  </a:txBody>
                  <a:tcPr marL="99069" marR="99069" marT="37154" marB="371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</a:t>
                      </a:r>
                    </a:p>
                  </a:txBody>
                  <a:tcPr marL="99069" marR="99069" marT="37154" marB="371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7150">
                <a:tc>
                  <a:txBody>
                    <a:bodyPr/>
                    <a:lstStyle/>
                    <a:p>
                      <a:pPr marL="92075" indent="0">
                        <a:tabLst>
                          <a:tab pos="92075" algn="l"/>
                        </a:tabLst>
                      </a:pPr>
                      <a:r>
                        <a:rPr kumimoji="0" lang="ru-RU" sz="15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Итого</a:t>
                      </a:r>
                      <a:endParaRPr kumimoji="0" lang="ru-RU" sz="1500" b="1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9" marR="99069" marT="37154" marB="371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tabLst/>
                      </a:pPr>
                      <a:r>
                        <a:rPr kumimoji="0" lang="ru-RU" sz="15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98,1</a:t>
                      </a:r>
                      <a:endParaRPr kumimoji="0" lang="ru-RU" sz="1500" b="1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9" marR="99069" marT="37154" marB="371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tabLst/>
                      </a:pPr>
                      <a:r>
                        <a:rPr kumimoji="0" lang="ru-RU" sz="15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109,9</a:t>
                      </a:r>
                      <a:endParaRPr kumimoji="0" lang="ru-RU" sz="1500" b="1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9" marR="99069" marT="37154" marB="371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5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105,2</a:t>
                      </a:r>
                      <a:endParaRPr kumimoji="0" lang="ru-RU" sz="1500" b="1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9" marR="99069" marT="37154" marB="371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5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95,7</a:t>
                      </a:r>
                      <a:endParaRPr kumimoji="0" lang="ru-RU" sz="1500" b="1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9" marR="99069" marT="37154" marB="371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5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107,2</a:t>
                      </a:r>
                      <a:endParaRPr kumimoji="0" lang="ru-RU" sz="1500" b="1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9" marR="99069" marT="37154" marB="371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Скругленный прямоугольник 5"/>
          <p:cNvSpPr/>
          <p:nvPr/>
        </p:nvSpPr>
        <p:spPr>
          <a:xfrm>
            <a:off x="1979250" y="4706250"/>
            <a:ext cx="5167500" cy="1306500"/>
          </a:xfrm>
          <a:prstGeom prst="roundRect">
            <a:avLst>
              <a:gd name="adj" fmla="val 13420"/>
            </a:avLst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bg2">
                <a:lumMod val="10000"/>
              </a:schemeClr>
            </a:solidFill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1019812">
              <a:spcBef>
                <a:spcPts val="650"/>
              </a:spcBef>
              <a:defRPr/>
            </a:pPr>
            <a:r>
              <a:rPr lang="ru-RU" sz="1517" dirty="0"/>
              <a:t>4 спортивные школы </a:t>
            </a:r>
          </a:p>
          <a:p>
            <a:pPr algn="ctr" defTabSz="1019812">
              <a:spcBef>
                <a:spcPts val="650"/>
              </a:spcBef>
              <a:defRPr/>
            </a:pPr>
            <a:r>
              <a:rPr lang="ru-RU" sz="1517" dirty="0"/>
              <a:t>102,5 млн. рублей</a:t>
            </a:r>
          </a:p>
          <a:p>
            <a:pPr algn="ctr" defTabSz="1019812">
              <a:spcBef>
                <a:spcPts val="650"/>
              </a:spcBef>
              <a:defRPr/>
            </a:pPr>
            <a:r>
              <a:rPr lang="ru-RU" sz="1517" dirty="0"/>
              <a:t>Количество обучающихся – 1 694</a:t>
            </a:r>
            <a:endParaRPr lang="ru-RU" sz="758" dirty="0"/>
          </a:p>
        </p:txBody>
      </p:sp>
    </p:spTree>
    <p:extLst>
      <p:ext uri="{BB962C8B-B14F-4D97-AF65-F5344CB8AC3E}">
        <p14:creationId xmlns:p14="http://schemas.microsoft.com/office/powerpoint/2010/main" val="1288126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21"/>
          <p:cNvSpPr txBox="1">
            <a:spLocks noChangeArrowheads="1"/>
          </p:cNvSpPr>
          <p:nvPr/>
        </p:nvSpPr>
        <p:spPr bwMode="auto">
          <a:xfrm>
            <a:off x="223574" y="947342"/>
            <a:ext cx="9507008" cy="425822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ru-RU" sz="2167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</a:rPr>
              <a:t>Расходы  по разделу «Национальная экономика»</a:t>
            </a:r>
          </a:p>
        </p:txBody>
      </p:sp>
      <p:sp>
        <p:nvSpPr>
          <p:cNvPr id="37891" name="TextBox 21"/>
          <p:cNvSpPr txBox="1">
            <a:spLocks noChangeArrowheads="1"/>
          </p:cNvSpPr>
          <p:nvPr/>
        </p:nvSpPr>
        <p:spPr bwMode="auto">
          <a:xfrm>
            <a:off x="8584867" y="1568186"/>
            <a:ext cx="1159806" cy="2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300">
                <a:latin typeface="Calibri" panose="020F0502020204030204" pitchFamily="34" charset="0"/>
              </a:rPr>
              <a:t>(млн. рублей)</a:t>
            </a:r>
          </a:p>
        </p:txBody>
      </p:sp>
      <p:graphicFrame>
        <p:nvGraphicFramePr>
          <p:cNvPr id="28" name="Таблица 27"/>
          <p:cNvGraphicFramePr>
            <a:graphicFrameLocks noGrp="1"/>
          </p:cNvGraphicFramePr>
          <p:nvPr/>
        </p:nvGraphicFramePr>
        <p:xfrm>
          <a:off x="209815" y="1820996"/>
          <a:ext cx="9520768" cy="3654560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43332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91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42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99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4713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4713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34107"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kern="1200" dirty="0" smtClean="0">
                          <a:latin typeface="Arial" pitchFamily="34" charset="0"/>
                          <a:cs typeface="Arial" pitchFamily="34" charset="0"/>
                        </a:rPr>
                        <a:t>Структура расходов</a:t>
                      </a:r>
                      <a:endParaRPr lang="ru-RU" sz="1500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9070" marR="99070" marT="37177" marB="3717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3">
                            <a:lumMod val="60000"/>
                            <a:lumOff val="40000"/>
                            <a:tint val="66000"/>
                            <a:satMod val="160000"/>
                          </a:schemeClr>
                        </a:gs>
                        <a:gs pos="50000">
                          <a:schemeClr val="accent3">
                            <a:lumMod val="60000"/>
                            <a:lumOff val="40000"/>
                            <a:tint val="44500"/>
                            <a:satMod val="160000"/>
                          </a:schemeClr>
                        </a:gs>
                        <a:gs pos="100000">
                          <a:schemeClr val="accent3">
                            <a:lumMod val="60000"/>
                            <a:lumOff val="40000"/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2022 год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Факт</a:t>
                      </a:r>
                    </a:p>
                  </a:txBody>
                  <a:tcPr marL="99070" marR="99070" marT="37177" marB="3717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3">
                            <a:lumMod val="60000"/>
                            <a:lumOff val="40000"/>
                            <a:tint val="66000"/>
                            <a:satMod val="160000"/>
                          </a:schemeClr>
                        </a:gs>
                        <a:gs pos="50000">
                          <a:schemeClr val="accent3">
                            <a:lumMod val="60000"/>
                            <a:lumOff val="40000"/>
                            <a:tint val="44500"/>
                            <a:satMod val="160000"/>
                          </a:schemeClr>
                        </a:gs>
                        <a:gs pos="100000">
                          <a:schemeClr val="accent3">
                            <a:lumMod val="60000"/>
                            <a:lumOff val="40000"/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2023 год</a:t>
                      </a:r>
                    </a:p>
                  </a:txBody>
                  <a:tcPr marL="99070" marR="99070" marT="37177" marB="3717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3">
                            <a:lumMod val="60000"/>
                            <a:lumOff val="40000"/>
                            <a:tint val="66000"/>
                            <a:satMod val="160000"/>
                          </a:schemeClr>
                        </a:gs>
                        <a:gs pos="50000">
                          <a:schemeClr val="accent3">
                            <a:lumMod val="60000"/>
                            <a:lumOff val="40000"/>
                            <a:tint val="44500"/>
                            <a:satMod val="160000"/>
                          </a:schemeClr>
                        </a:gs>
                        <a:gs pos="100000">
                          <a:schemeClr val="accent3">
                            <a:lumMod val="60000"/>
                            <a:lumOff val="40000"/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400" dirty="0">
                        <a:latin typeface="Calibri" panose="020F0502020204030204" pitchFamily="34" charset="0"/>
                      </a:endParaRPr>
                    </a:p>
                  </a:txBody>
                  <a:tcPr marL="91448" marR="91448" marT="34304" marB="34304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0" lang="ru-RU" sz="12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9" marR="91449" marT="34310" marB="34310" anchor="ctr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0" lang="ru-RU" sz="13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Темп роста, %</a:t>
                      </a:r>
                      <a:endParaRPr kumimoji="0" lang="ru-RU" sz="13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70" marR="99070" marT="37177" marB="3717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3">
                            <a:lumMod val="60000"/>
                            <a:lumOff val="40000"/>
                            <a:tint val="66000"/>
                            <a:satMod val="160000"/>
                          </a:schemeClr>
                        </a:gs>
                        <a:gs pos="50000">
                          <a:schemeClr val="accent3">
                            <a:lumMod val="60000"/>
                            <a:lumOff val="40000"/>
                            <a:tint val="44500"/>
                            <a:satMod val="160000"/>
                          </a:schemeClr>
                        </a:gs>
                        <a:gs pos="100000">
                          <a:schemeClr val="accent3">
                            <a:lumMod val="60000"/>
                            <a:lumOff val="40000"/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8834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1" dirty="0" smtClean="0">
                        <a:latin typeface="Calibri" panose="020F0502020204030204" pitchFamily="34" charset="0"/>
                      </a:endParaRPr>
                    </a:p>
                  </a:txBody>
                  <a:tcPr marL="91448" marR="91448" marT="34304" marB="34304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400" b="1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1449" marR="91449" marT="34310" marB="343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3">
                            <a:lumMod val="60000"/>
                            <a:lumOff val="40000"/>
                            <a:tint val="66000"/>
                            <a:satMod val="160000"/>
                          </a:schemeClr>
                        </a:gs>
                        <a:gs pos="50000">
                          <a:schemeClr val="accent3">
                            <a:lumMod val="60000"/>
                            <a:lumOff val="40000"/>
                            <a:tint val="44500"/>
                            <a:satMod val="160000"/>
                          </a:schemeClr>
                        </a:gs>
                        <a:gs pos="100000">
                          <a:schemeClr val="accent3">
                            <a:lumMod val="60000"/>
                            <a:lumOff val="40000"/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План</a:t>
                      </a:r>
                    </a:p>
                  </a:txBody>
                  <a:tcPr marL="99070" marR="99070" marT="37177" marB="3717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3">
                            <a:lumMod val="60000"/>
                            <a:lumOff val="40000"/>
                            <a:tint val="66000"/>
                            <a:satMod val="160000"/>
                          </a:schemeClr>
                        </a:gs>
                        <a:gs pos="50000">
                          <a:schemeClr val="accent3">
                            <a:lumMod val="60000"/>
                            <a:lumOff val="40000"/>
                            <a:tint val="44500"/>
                            <a:satMod val="160000"/>
                          </a:schemeClr>
                        </a:gs>
                        <a:gs pos="100000">
                          <a:schemeClr val="accent3">
                            <a:lumMod val="60000"/>
                            <a:lumOff val="40000"/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5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Факт</a:t>
                      </a:r>
                      <a:endParaRPr kumimoji="0" lang="ru-RU" sz="15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70" marR="99070" marT="37177" marB="3717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3">
                            <a:lumMod val="60000"/>
                            <a:lumOff val="40000"/>
                            <a:tint val="66000"/>
                            <a:satMod val="160000"/>
                          </a:schemeClr>
                        </a:gs>
                        <a:gs pos="50000">
                          <a:schemeClr val="accent3">
                            <a:lumMod val="60000"/>
                            <a:lumOff val="40000"/>
                            <a:tint val="44500"/>
                            <a:satMod val="160000"/>
                          </a:schemeClr>
                        </a:gs>
                        <a:gs pos="100000">
                          <a:schemeClr val="accent3">
                            <a:lumMod val="60000"/>
                            <a:lumOff val="40000"/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% исполнения </a:t>
                      </a:r>
                    </a:p>
                  </a:txBody>
                  <a:tcPr marL="99070" marR="99070" marT="37177" marB="3717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3">
                            <a:lumMod val="60000"/>
                            <a:lumOff val="40000"/>
                            <a:tint val="66000"/>
                            <a:satMod val="160000"/>
                          </a:schemeClr>
                        </a:gs>
                        <a:gs pos="50000">
                          <a:schemeClr val="accent3">
                            <a:lumMod val="60000"/>
                            <a:lumOff val="40000"/>
                            <a:tint val="44500"/>
                            <a:satMod val="160000"/>
                          </a:schemeClr>
                        </a:gs>
                        <a:gs pos="100000">
                          <a:schemeClr val="accent3">
                            <a:lumMod val="60000"/>
                            <a:lumOff val="40000"/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1400" dirty="0">
                        <a:latin typeface="Calibri" panose="020F0502020204030204" pitchFamily="34" charset="0"/>
                      </a:endParaRPr>
                    </a:p>
                  </a:txBody>
                  <a:tcPr marL="91448" marR="91448" marT="34304" marB="34304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8452">
                <a:tc>
                  <a:txBody>
                    <a:bodyPr/>
                    <a:lstStyle/>
                    <a:p>
                      <a:pPr marL="92075" defTabSz="941388">
                        <a:defRPr/>
                      </a:pPr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Сельское хозяйство и рыболовство</a:t>
                      </a:r>
                      <a:endParaRPr kumimoji="0" lang="ru-RU" sz="1500" b="0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70" marR="99070" marT="37177" marB="3717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 defTabSz="941388" rtl="0" eaLnBrk="1" latinLnBrk="0" hangingPunct="1">
                        <a:defRPr/>
                      </a:pPr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5,7</a:t>
                      </a:r>
                    </a:p>
                  </a:txBody>
                  <a:tcPr marL="99070" marR="99070" marT="37177" marB="3717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 defTabSz="941388" rtl="0" eaLnBrk="1" latinLnBrk="0" hangingPunct="1">
                        <a:defRPr/>
                      </a:pPr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34,1</a:t>
                      </a:r>
                    </a:p>
                  </a:txBody>
                  <a:tcPr marL="99070" marR="99070" marT="37177" marB="3717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 defTabSz="941388" rtl="0" eaLnBrk="1" latinLnBrk="0" hangingPunct="1">
                        <a:defRPr/>
                      </a:pPr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10,43</a:t>
                      </a:r>
                      <a:endParaRPr kumimoji="0" lang="ru-RU" sz="1500" b="0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70" marR="99070" marT="37177" marB="3717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 defTabSz="941388" rtl="0" eaLnBrk="1" latinLnBrk="0" hangingPunct="1">
                        <a:defRPr/>
                      </a:pPr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30,6</a:t>
                      </a:r>
                      <a:endParaRPr kumimoji="0" lang="ru-RU" sz="1500" b="0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70" marR="99070" marT="37177" marB="3717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 defTabSz="941388" rtl="0" eaLnBrk="1" latinLnBrk="0" hangingPunct="1">
                        <a:defRPr/>
                      </a:pPr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183,0</a:t>
                      </a:r>
                      <a:endParaRPr kumimoji="0" lang="ru-RU" sz="1500" b="0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70" marR="99070" marT="37177" marB="3717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8452">
                <a:tc>
                  <a:txBody>
                    <a:bodyPr/>
                    <a:lstStyle/>
                    <a:p>
                      <a:pPr marL="92075"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Транспорт</a:t>
                      </a:r>
                      <a:endParaRPr kumimoji="0" lang="ru-RU" sz="1500" b="0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70" marR="99070" marT="37177" marB="3717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r" defTabSz="941388" rtl="0" eaLnBrk="1" latinLnBrk="0" hangingPunct="1">
                        <a:tabLst/>
                        <a:defRPr/>
                      </a:pPr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11,5</a:t>
                      </a:r>
                    </a:p>
                  </a:txBody>
                  <a:tcPr marL="99070" marR="99070" marT="37177" marB="3717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r" defTabSz="941388" rtl="0" eaLnBrk="1" latinLnBrk="0" hangingPunct="1">
                        <a:tabLst>
                          <a:tab pos="0" algn="l"/>
                        </a:tabLst>
                        <a:defRPr/>
                      </a:pPr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8,2</a:t>
                      </a:r>
                    </a:p>
                  </a:txBody>
                  <a:tcPr marL="99070" marR="99070" marT="37177" marB="3717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r" defTabSz="941388" rtl="0" eaLnBrk="1" latinLnBrk="0" hangingPunct="1">
                        <a:tabLst/>
                        <a:defRPr/>
                      </a:pPr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7,31</a:t>
                      </a:r>
                      <a:endParaRPr kumimoji="0" lang="ru-RU" sz="1500" b="0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70" marR="99070" marT="37177" marB="3717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r" defTabSz="941388" rtl="0" eaLnBrk="1" latinLnBrk="0" hangingPunct="1">
                        <a:tabLst/>
                        <a:defRPr/>
                      </a:pPr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89,1</a:t>
                      </a:r>
                      <a:endParaRPr kumimoji="0" lang="ru-RU" sz="1500" b="0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70" marR="99070" marT="37177" marB="3717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r" defTabSz="941388" rtl="0" eaLnBrk="1" latinLnBrk="0" hangingPunct="1">
                        <a:tabLst/>
                        <a:defRPr/>
                      </a:pPr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63,6</a:t>
                      </a:r>
                      <a:endParaRPr kumimoji="0" lang="ru-RU" sz="1500" b="0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70" marR="99070" marT="37177" marB="3717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6962">
                <a:tc>
                  <a:txBody>
                    <a:bodyPr/>
                    <a:lstStyle/>
                    <a:p>
                      <a:pPr marL="92075"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Дорожное хозяйство (дорожные фонды)</a:t>
                      </a:r>
                      <a:endParaRPr kumimoji="0" lang="ru-RU" sz="1500" b="0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70" marR="99070" marT="37177" marB="3717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33,4</a:t>
                      </a:r>
                    </a:p>
                  </a:txBody>
                  <a:tcPr marL="99070" marR="99070" marT="37177" marB="3717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43,27</a:t>
                      </a:r>
                    </a:p>
                  </a:txBody>
                  <a:tcPr marL="99070" marR="99070" marT="37177" marB="3717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38,3</a:t>
                      </a:r>
                    </a:p>
                  </a:txBody>
                  <a:tcPr marL="99070" marR="99070" marT="37177" marB="3717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88,5</a:t>
                      </a:r>
                    </a:p>
                  </a:txBody>
                  <a:tcPr marL="99070" marR="99070" marT="37177" marB="3717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114,7</a:t>
                      </a:r>
                    </a:p>
                  </a:txBody>
                  <a:tcPr marL="99070" marR="99070" marT="37177" marB="3717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19301">
                <a:tc>
                  <a:txBody>
                    <a:bodyPr/>
                    <a:lstStyle/>
                    <a:p>
                      <a:pPr marL="920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Другие вопросы в области национальной экономики</a:t>
                      </a:r>
                    </a:p>
                  </a:txBody>
                  <a:tcPr marL="99070" marR="99070" marT="37177" marB="3717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4,9</a:t>
                      </a:r>
                    </a:p>
                  </a:txBody>
                  <a:tcPr marL="99070" marR="99070" marT="37177" marB="3717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5,75</a:t>
                      </a:r>
                    </a:p>
                  </a:txBody>
                  <a:tcPr marL="99070" marR="99070" marT="37177" marB="3717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5,75</a:t>
                      </a:r>
                    </a:p>
                  </a:txBody>
                  <a:tcPr marL="99070" marR="99070" marT="37177" marB="3717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100,0</a:t>
                      </a:r>
                    </a:p>
                  </a:txBody>
                  <a:tcPr marL="99070" marR="99070" marT="37177" marB="3717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117,3</a:t>
                      </a:r>
                    </a:p>
                  </a:txBody>
                  <a:tcPr marL="99070" marR="99070" marT="37177" marB="3717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8452">
                <a:tc>
                  <a:txBody>
                    <a:bodyPr/>
                    <a:lstStyle/>
                    <a:p>
                      <a:pPr marL="92075" indent="0">
                        <a:tabLst>
                          <a:tab pos="92075" algn="l"/>
                        </a:tabLst>
                      </a:pPr>
                      <a:r>
                        <a:rPr kumimoji="0" lang="ru-RU" sz="15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Итого</a:t>
                      </a:r>
                      <a:endParaRPr kumimoji="0" lang="ru-RU" sz="1500" b="1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70" marR="99070" marT="37177" marB="3717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tabLst/>
                      </a:pPr>
                      <a:r>
                        <a:rPr kumimoji="0" lang="ru-RU" sz="15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55,5</a:t>
                      </a:r>
                      <a:endParaRPr kumimoji="0" lang="ru-RU" sz="1500" b="1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70" marR="99070" marT="37177" marB="3717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tabLst/>
                      </a:pPr>
                      <a:r>
                        <a:rPr kumimoji="0" lang="ru-RU" sz="15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91,3</a:t>
                      </a:r>
                      <a:endParaRPr kumimoji="0" lang="ru-RU" sz="1500" b="1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70" marR="99070" marT="37177" marB="3717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5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61,8</a:t>
                      </a:r>
                      <a:endParaRPr kumimoji="0" lang="ru-RU" sz="1500" b="1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70" marR="99070" marT="37177" marB="3717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5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67,7</a:t>
                      </a:r>
                      <a:endParaRPr kumimoji="0" lang="ru-RU" sz="1500" b="1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70" marR="99070" marT="37177" marB="3717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5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111,4</a:t>
                      </a:r>
                      <a:endParaRPr kumimoji="0" lang="ru-RU" sz="1500" b="1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70" marR="99070" marT="37177" marB="3717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12638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Box 21"/>
          <p:cNvSpPr txBox="1">
            <a:spLocks noChangeArrowheads="1"/>
          </p:cNvSpPr>
          <p:nvPr/>
        </p:nvSpPr>
        <p:spPr bwMode="auto">
          <a:xfrm>
            <a:off x="223574" y="601663"/>
            <a:ext cx="9507008" cy="4258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sz="2167" b="1">
                <a:solidFill>
                  <a:srgbClr val="003618"/>
                </a:solidFill>
              </a:rPr>
              <a:t>Расходы  по разделу «Жилищно-коммунальное хозяйство»</a:t>
            </a:r>
          </a:p>
        </p:txBody>
      </p:sp>
      <p:sp>
        <p:nvSpPr>
          <p:cNvPr id="38915" name="TextBox 21"/>
          <p:cNvSpPr txBox="1">
            <a:spLocks noChangeArrowheads="1"/>
          </p:cNvSpPr>
          <p:nvPr/>
        </p:nvSpPr>
        <p:spPr bwMode="auto">
          <a:xfrm>
            <a:off x="8633022" y="845873"/>
            <a:ext cx="1159806" cy="2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300">
                <a:latin typeface="Calibri" panose="020F0502020204030204" pitchFamily="34" charset="0"/>
              </a:rPr>
              <a:t>(млн. рублей)</a:t>
            </a:r>
          </a:p>
        </p:txBody>
      </p:sp>
      <p:graphicFrame>
        <p:nvGraphicFramePr>
          <p:cNvPr id="35" name="Таблица 34"/>
          <p:cNvGraphicFramePr>
            <a:graphicFrameLocks noGrp="1"/>
          </p:cNvGraphicFramePr>
          <p:nvPr/>
        </p:nvGraphicFramePr>
        <p:xfrm>
          <a:off x="77392" y="3136636"/>
          <a:ext cx="9749499" cy="3164336"/>
        </p:xfrm>
        <a:graphic>
          <a:graphicData uri="http://schemas.openxmlformats.org/drawingml/2006/table">
            <a:tbl>
              <a:tblPr/>
              <a:tblGrid>
                <a:gridCol w="86891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03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72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Наименование мероприятий</a:t>
                      </a:r>
                    </a:p>
                  </a:txBody>
                  <a:tcPr marL="99057" marR="99057" marT="49560" marB="4956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Сумма</a:t>
                      </a:r>
                    </a:p>
                  </a:txBody>
                  <a:tcPr marL="99057" marR="99057" marT="49560" marB="4956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7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1. Капремонт МКД</a:t>
                      </a:r>
                    </a:p>
                  </a:txBody>
                  <a:tcPr marL="99057" marR="99057" marT="49560" marB="49560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18,6</a:t>
                      </a:r>
                    </a:p>
                  </a:txBody>
                  <a:tcPr marL="99057" marR="99057" marT="49560" marB="49560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7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2. </a:t>
                      </a:r>
                      <a:r>
                        <a:rPr kumimoji="0" lang="ru-RU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ГП РФ «Комплексное </a:t>
                      </a:r>
                      <a:r>
                        <a:rPr kumimoji="0" lang="ru-RU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развитие сельских </a:t>
                      </a:r>
                      <a:r>
                        <a:rPr kumimoji="0" lang="ru-RU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территорий»</a:t>
                      </a:r>
                      <a:r>
                        <a:rPr kumimoji="0" lang="ru-RU" sz="13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(благоустройство сельских территорий)  </a:t>
                      </a:r>
                      <a:endParaRPr kumimoji="0" lang="ru-RU" sz="13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9057" marR="99057" marT="49560" marB="49560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4,04</a:t>
                      </a:r>
                    </a:p>
                  </a:txBody>
                  <a:tcPr marL="99057" marR="99057" marT="49560" marB="49560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7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3. МБТ бюджетам поселений</a:t>
                      </a:r>
                    </a:p>
                  </a:txBody>
                  <a:tcPr marL="99057" marR="99057" marT="49560" marB="49560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295,9</a:t>
                      </a:r>
                    </a:p>
                  </a:txBody>
                  <a:tcPr marL="99057" marR="99057" marT="49560" marB="49560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05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3.1 МБТ РТ на выплату собственникам возмещения за изымаемые жилые помещения в доме №3 по ул. Радужная г. Азнакаево</a:t>
                      </a:r>
                    </a:p>
                  </a:txBody>
                  <a:tcPr marL="99057" marR="99057" marT="49560" marB="49560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270,9</a:t>
                      </a:r>
                    </a:p>
                  </a:txBody>
                  <a:tcPr marL="99057" marR="99057" marT="49560" marB="49560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7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3.2 МБТ РТ на софинансирование программы самообложения</a:t>
                      </a:r>
                    </a:p>
                  </a:txBody>
                  <a:tcPr marL="99057" marR="99057" marT="49560" marB="49560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11,1</a:t>
                      </a:r>
                    </a:p>
                  </a:txBody>
                  <a:tcPr marL="99057" marR="99057" marT="49560" marB="49560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7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3.3 Гранты сельским поселениям </a:t>
                      </a:r>
                    </a:p>
                  </a:txBody>
                  <a:tcPr marL="99057" marR="99057" marT="49560" marB="49560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10,0</a:t>
                      </a:r>
                    </a:p>
                  </a:txBody>
                  <a:tcPr marL="99057" marR="99057" marT="49560" marB="49560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7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3.4 Самый благоустроенный населенный пункт РТ  </a:t>
                      </a:r>
                    </a:p>
                  </a:txBody>
                  <a:tcPr marL="99057" marR="99057" marT="49560" marB="49560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0,88</a:t>
                      </a:r>
                    </a:p>
                  </a:txBody>
                  <a:tcPr marL="99057" marR="99057" marT="49560" marB="49560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7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3.5 Решение вопросов благоустройства за счет средств районного бюджета</a:t>
                      </a:r>
                    </a:p>
                  </a:txBody>
                  <a:tcPr marL="99057" marR="99057" marT="49560" marB="49560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3,02</a:t>
                      </a:r>
                    </a:p>
                  </a:txBody>
                  <a:tcPr marL="99057" marR="99057" marT="49560" marB="49560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5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3.6 Субсидия на уничтожение борщевика Сосновского </a:t>
                      </a:r>
                    </a:p>
                  </a:txBody>
                  <a:tcPr marL="99057" marR="99057" marT="49560" marB="49560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0,016</a:t>
                      </a:r>
                    </a:p>
                  </a:txBody>
                  <a:tcPr marL="99057" marR="99057" marT="49560" marB="49560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28" name="Таблица 27"/>
          <p:cNvGraphicFramePr>
            <a:graphicFrameLocks noGrp="1"/>
          </p:cNvGraphicFramePr>
          <p:nvPr/>
        </p:nvGraphicFramePr>
        <p:xfrm>
          <a:off x="63634" y="1074606"/>
          <a:ext cx="9778735" cy="1981883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39143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2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7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87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3311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09639"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kern="12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Структура расходов</a:t>
                      </a:r>
                      <a:endParaRPr lang="ru-RU" sz="1500" b="1" dirty="0" smtClean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9069" marR="99069" marT="37186" marB="371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>
                            <a:shade val="30000"/>
                            <a:satMod val="115000"/>
                          </a:srgbClr>
                        </a:gs>
                        <a:gs pos="50000">
                          <a:srgbClr val="92D050">
                            <a:shade val="67500"/>
                            <a:satMod val="115000"/>
                          </a:srgbClr>
                        </a:gs>
                        <a:gs pos="100000">
                          <a:srgbClr val="92D050">
                            <a:shade val="100000"/>
                            <a:satMod val="115000"/>
                          </a:srgb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kern="12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2022 год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kern="12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Факт</a:t>
                      </a:r>
                    </a:p>
                  </a:txBody>
                  <a:tcPr marL="99069" marR="99069" marT="37186" marB="371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>
                            <a:shade val="30000"/>
                            <a:satMod val="115000"/>
                          </a:srgbClr>
                        </a:gs>
                        <a:gs pos="50000">
                          <a:srgbClr val="92D050">
                            <a:shade val="67500"/>
                            <a:satMod val="115000"/>
                          </a:srgbClr>
                        </a:gs>
                        <a:gs pos="100000">
                          <a:srgbClr val="92D050">
                            <a:shade val="100000"/>
                            <a:satMod val="115000"/>
                          </a:srgb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kern="12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2023 год</a:t>
                      </a:r>
                    </a:p>
                  </a:txBody>
                  <a:tcPr marL="99069" marR="99069" marT="37186" marB="371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>
                            <a:shade val="30000"/>
                            <a:satMod val="115000"/>
                          </a:srgbClr>
                        </a:gs>
                        <a:gs pos="50000">
                          <a:srgbClr val="92D050">
                            <a:shade val="67500"/>
                            <a:satMod val="115000"/>
                          </a:srgbClr>
                        </a:gs>
                        <a:gs pos="100000">
                          <a:srgbClr val="92D050">
                            <a:shade val="100000"/>
                            <a:satMod val="115000"/>
                          </a:srgb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400" dirty="0">
                        <a:latin typeface="Calibri" panose="020F0502020204030204" pitchFamily="34" charset="0"/>
                      </a:endParaRPr>
                    </a:p>
                  </a:txBody>
                  <a:tcPr marL="91448" marR="91448" marT="34304" marB="34304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0" lang="ru-RU" sz="12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8" marR="91448" marT="34312" marB="34312" anchor="ctr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0" lang="ru-RU" sz="1300" b="1" kern="12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Темп роста, %</a:t>
                      </a:r>
                      <a:endParaRPr kumimoji="0" lang="ru-RU" sz="1300" b="1" kern="1200" dirty="0">
                        <a:solidFill>
                          <a:schemeClr val="bg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9" marR="99069" marT="37186" marB="371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>
                            <a:shade val="30000"/>
                            <a:satMod val="115000"/>
                          </a:srgbClr>
                        </a:gs>
                        <a:gs pos="50000">
                          <a:srgbClr val="92D050">
                            <a:shade val="67500"/>
                            <a:satMod val="115000"/>
                          </a:srgbClr>
                        </a:gs>
                        <a:gs pos="100000">
                          <a:srgbClr val="92D050">
                            <a:shade val="100000"/>
                            <a:satMod val="115000"/>
                          </a:srgb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0762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1" dirty="0" smtClean="0">
                        <a:latin typeface="Calibri" panose="020F0502020204030204" pitchFamily="34" charset="0"/>
                      </a:endParaRPr>
                    </a:p>
                  </a:txBody>
                  <a:tcPr marL="91448" marR="91448" marT="34304" marB="34304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400" b="1" kern="1200" dirty="0" smtClean="0">
                        <a:solidFill>
                          <a:schemeClr val="bg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1448" marR="91448" marT="34312" marB="343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>
                            <a:shade val="30000"/>
                            <a:satMod val="115000"/>
                          </a:srgbClr>
                        </a:gs>
                        <a:gs pos="50000">
                          <a:srgbClr val="92D050">
                            <a:shade val="67500"/>
                            <a:satMod val="115000"/>
                          </a:srgbClr>
                        </a:gs>
                        <a:gs pos="100000">
                          <a:srgbClr val="92D050">
                            <a:shade val="100000"/>
                            <a:satMod val="115000"/>
                          </a:srgb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kern="12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План</a:t>
                      </a:r>
                    </a:p>
                  </a:txBody>
                  <a:tcPr marL="99069" marR="99069" marT="37186" marB="371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>
                            <a:shade val="30000"/>
                            <a:satMod val="115000"/>
                          </a:srgbClr>
                        </a:gs>
                        <a:gs pos="50000">
                          <a:srgbClr val="92D050">
                            <a:shade val="67500"/>
                            <a:satMod val="115000"/>
                          </a:srgbClr>
                        </a:gs>
                        <a:gs pos="100000">
                          <a:srgbClr val="92D050">
                            <a:shade val="100000"/>
                            <a:satMod val="115000"/>
                          </a:srgb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500" b="1" kern="12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Факт</a:t>
                      </a:r>
                      <a:endParaRPr kumimoji="0" lang="ru-RU" sz="1500" b="1" kern="1200" dirty="0">
                        <a:solidFill>
                          <a:schemeClr val="bg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9" marR="99069" marT="37186" marB="371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>
                            <a:shade val="30000"/>
                            <a:satMod val="115000"/>
                          </a:srgbClr>
                        </a:gs>
                        <a:gs pos="50000">
                          <a:srgbClr val="92D050">
                            <a:shade val="67500"/>
                            <a:satMod val="115000"/>
                          </a:srgbClr>
                        </a:gs>
                        <a:gs pos="100000">
                          <a:srgbClr val="92D050">
                            <a:shade val="100000"/>
                            <a:satMod val="115000"/>
                          </a:srgb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1" kern="12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% исполнения </a:t>
                      </a:r>
                    </a:p>
                  </a:txBody>
                  <a:tcPr marL="99069" marR="99069" marT="37186" marB="371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>
                            <a:shade val="30000"/>
                            <a:satMod val="115000"/>
                          </a:srgbClr>
                        </a:gs>
                        <a:gs pos="50000">
                          <a:srgbClr val="92D050">
                            <a:shade val="67500"/>
                            <a:satMod val="115000"/>
                          </a:srgbClr>
                        </a:gs>
                        <a:gs pos="100000">
                          <a:srgbClr val="92D050">
                            <a:shade val="100000"/>
                            <a:satMod val="115000"/>
                          </a:srgb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1400" dirty="0">
                        <a:latin typeface="Calibri" panose="020F0502020204030204" pitchFamily="34" charset="0"/>
                      </a:endParaRPr>
                    </a:p>
                  </a:txBody>
                  <a:tcPr marL="91448" marR="91448" marT="34304" marB="34304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9639">
                <a:tc>
                  <a:txBody>
                    <a:bodyPr/>
                    <a:lstStyle/>
                    <a:p>
                      <a:pPr marL="92075" defTabSz="941388"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ru-RU" sz="15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Жилищное хозяйство</a:t>
                      </a:r>
                      <a:endParaRPr lang="ru-RU" sz="15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9069" marR="99069" marT="37186" marB="371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 defTabSz="941388" rtl="0" eaLnBrk="1" latinLnBrk="0" hangingPunct="1">
                        <a:defRPr/>
                      </a:pPr>
                      <a:r>
                        <a:rPr kumimoji="0" lang="ru-RU" sz="13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29,0</a:t>
                      </a:r>
                    </a:p>
                  </a:txBody>
                  <a:tcPr marL="99069" marR="99069" marT="37186" marB="371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 defTabSz="941388" rtl="0" eaLnBrk="1" latinLnBrk="0" hangingPunct="1">
                        <a:defRPr/>
                      </a:pPr>
                      <a:r>
                        <a:rPr kumimoji="0" lang="ru-RU" sz="13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289,5</a:t>
                      </a:r>
                    </a:p>
                  </a:txBody>
                  <a:tcPr marL="99069" marR="99069" marT="37186" marB="371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 defTabSz="941388" rtl="0" eaLnBrk="1" latinLnBrk="0" hangingPunct="1">
                        <a:defRPr/>
                      </a:pPr>
                      <a:r>
                        <a:rPr kumimoji="0" lang="ru-RU" sz="13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289,5</a:t>
                      </a:r>
                      <a:endParaRPr kumimoji="0" lang="ru-RU" sz="1300" b="0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9" marR="99069" marT="37186" marB="371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 defTabSz="941388" rtl="0" eaLnBrk="1" latinLnBrk="0" hangingPunct="1">
                        <a:defRPr/>
                      </a:pPr>
                      <a:r>
                        <a:rPr kumimoji="0" lang="ru-RU" sz="13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100,0</a:t>
                      </a:r>
                      <a:endParaRPr kumimoji="0" lang="ru-RU" sz="1300" b="0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9" marR="99069" marT="37186" marB="371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 defTabSz="941388" rtl="0" eaLnBrk="1" latinLnBrk="0" hangingPunct="1">
                        <a:defRPr/>
                      </a:pPr>
                      <a:r>
                        <a:rPr kumimoji="0" lang="ru-RU" sz="12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рост в 10 раз</a:t>
                      </a:r>
                      <a:endParaRPr kumimoji="0" lang="ru-RU" sz="1200" b="0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9" marR="99069" marT="37186" marB="371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9639">
                <a:tc>
                  <a:txBody>
                    <a:bodyPr/>
                    <a:lstStyle/>
                    <a:p>
                      <a:pPr marL="92075" defTabSz="941388"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ru-RU" sz="15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Коммунальное хозяйство</a:t>
                      </a:r>
                      <a:endParaRPr lang="ru-RU" sz="15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9069" marR="99069" marT="37186" marB="371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r" defTabSz="941388" rtl="0" eaLnBrk="1" latinLnBrk="0" hangingPunct="1">
                        <a:tabLst/>
                        <a:defRPr/>
                      </a:pPr>
                      <a:r>
                        <a:rPr kumimoji="0" lang="ru-RU" sz="13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2,8</a:t>
                      </a:r>
                    </a:p>
                  </a:txBody>
                  <a:tcPr marL="99069" marR="99069" marT="37186" marB="371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r" defTabSz="941388" rtl="0" eaLnBrk="1" latinLnBrk="0" hangingPunct="1">
                        <a:tabLst>
                          <a:tab pos="0" algn="l"/>
                        </a:tabLst>
                        <a:defRPr/>
                      </a:pPr>
                      <a:r>
                        <a:rPr kumimoji="0" lang="ru-RU" sz="13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3,4</a:t>
                      </a:r>
                    </a:p>
                  </a:txBody>
                  <a:tcPr marL="99069" marR="99069" marT="37186" marB="371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r" defTabSz="941388" rtl="0" eaLnBrk="1" latinLnBrk="0" hangingPunct="1">
                        <a:tabLst/>
                        <a:defRPr/>
                      </a:pPr>
                      <a:r>
                        <a:rPr kumimoji="0" lang="ru-RU" sz="13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3,4</a:t>
                      </a:r>
                      <a:endParaRPr kumimoji="0" lang="ru-RU" sz="1300" b="0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9" marR="99069" marT="37186" marB="371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r" defTabSz="941388" rtl="0" eaLnBrk="1" latinLnBrk="0" hangingPunct="1">
                        <a:tabLst/>
                        <a:defRPr/>
                      </a:pPr>
                      <a:r>
                        <a:rPr kumimoji="0" lang="ru-RU" sz="13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100,0</a:t>
                      </a:r>
                      <a:endParaRPr kumimoji="0" lang="ru-RU" sz="1300" b="0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9" marR="99069" marT="37186" marB="371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r" defTabSz="941388" rtl="0" eaLnBrk="1" latinLnBrk="0" hangingPunct="1">
                        <a:tabLst/>
                        <a:defRPr/>
                      </a:pPr>
                      <a:r>
                        <a:rPr kumimoji="0" lang="ru-RU" sz="13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121,4</a:t>
                      </a:r>
                      <a:endParaRPr kumimoji="0" lang="ru-RU" sz="1300" b="0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9" marR="99069" marT="37186" marB="371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9639">
                <a:tc>
                  <a:txBody>
                    <a:bodyPr/>
                    <a:lstStyle/>
                    <a:p>
                      <a:pPr marL="92075" defTabSz="941388"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92075" algn="l"/>
                        </a:tabLst>
                        <a:defRPr/>
                      </a:pPr>
                      <a:r>
                        <a:rPr lang="ru-RU" sz="15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Благоустройство</a:t>
                      </a:r>
                      <a:endParaRPr lang="ru-RU" sz="15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9069" marR="99069" marT="37186" marB="371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18,5</a:t>
                      </a:r>
                    </a:p>
                  </a:txBody>
                  <a:tcPr marL="99069" marR="99069" marT="37186" marB="371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28,8</a:t>
                      </a:r>
                    </a:p>
                  </a:txBody>
                  <a:tcPr marL="99069" marR="99069" marT="37186" marB="371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25,7</a:t>
                      </a:r>
                    </a:p>
                  </a:txBody>
                  <a:tcPr marL="99069" marR="99069" marT="37186" marB="371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89,2</a:t>
                      </a:r>
                    </a:p>
                  </a:txBody>
                  <a:tcPr marL="99069" marR="99069" marT="37186" marB="371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138,9</a:t>
                      </a:r>
                    </a:p>
                  </a:txBody>
                  <a:tcPr marL="99069" marR="99069" marT="37186" marB="371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2565">
                <a:tc>
                  <a:txBody>
                    <a:bodyPr/>
                    <a:lstStyle/>
                    <a:p>
                      <a:pPr marL="92075" indent="0">
                        <a:tabLst>
                          <a:tab pos="92075" algn="l"/>
                        </a:tabLst>
                      </a:pPr>
                      <a:r>
                        <a:rPr kumimoji="0" lang="ru-RU" sz="13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Итого</a:t>
                      </a:r>
                      <a:endParaRPr kumimoji="0" lang="ru-RU" sz="1300" b="1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9" marR="99069" marT="37186" marB="371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tabLst/>
                      </a:pPr>
                      <a:r>
                        <a:rPr kumimoji="0" lang="ru-RU" sz="13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50,3</a:t>
                      </a:r>
                      <a:endParaRPr kumimoji="0" lang="ru-RU" sz="1300" b="1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9" marR="99069" marT="37186" marB="371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tabLst/>
                      </a:pPr>
                      <a:r>
                        <a:rPr kumimoji="0" lang="ru-RU" sz="13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321,7</a:t>
                      </a:r>
                      <a:endParaRPr kumimoji="0" lang="ru-RU" sz="1300" b="1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9" marR="99069" marT="37186" marB="371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3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318,5</a:t>
                      </a:r>
                      <a:endParaRPr kumimoji="0" lang="ru-RU" sz="1300" b="1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9" marR="99069" marT="37186" marB="371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3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99,0</a:t>
                      </a:r>
                      <a:endParaRPr kumimoji="0" lang="ru-RU" sz="1300" b="1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9" marR="99069" marT="37186" marB="371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1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рост</a:t>
                      </a:r>
                      <a:r>
                        <a:rPr kumimoji="0" lang="ru-RU" sz="1100" b="1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в 6,3 раза</a:t>
                      </a:r>
                      <a:endParaRPr kumimoji="0" lang="ru-RU" sz="1100" b="1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9" marR="99069" marT="37186" marB="371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3516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extBox 21"/>
          <p:cNvSpPr txBox="1">
            <a:spLocks noChangeArrowheads="1"/>
          </p:cNvSpPr>
          <p:nvPr/>
        </p:nvSpPr>
        <p:spPr bwMode="auto">
          <a:xfrm>
            <a:off x="223574" y="753005"/>
            <a:ext cx="9507008" cy="4258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sz="2167" b="1">
                <a:solidFill>
                  <a:srgbClr val="12370F"/>
                </a:solidFill>
              </a:rPr>
              <a:t>Расходы по разделу «Охрана окружающей среды»</a:t>
            </a:r>
          </a:p>
        </p:txBody>
      </p:sp>
      <p:sp>
        <p:nvSpPr>
          <p:cNvPr id="40963" name="TextBox 21"/>
          <p:cNvSpPr txBox="1">
            <a:spLocks noChangeArrowheads="1"/>
          </p:cNvSpPr>
          <p:nvPr/>
        </p:nvSpPr>
        <p:spPr bwMode="auto">
          <a:xfrm>
            <a:off x="8400850" y="1227667"/>
            <a:ext cx="1159806" cy="2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300">
                <a:latin typeface="Calibri" panose="020F0502020204030204" pitchFamily="34" charset="0"/>
              </a:rPr>
              <a:t>(млн. рублей)</a:t>
            </a: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240772" y="1526912"/>
          <a:ext cx="9422739" cy="3714307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77325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901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37036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kern="12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Муниципальная программа «Охрана окружающей среды в </a:t>
                      </a:r>
                      <a:r>
                        <a:rPr kumimoji="0" lang="ru-RU" sz="1500" kern="1200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Азнакаевском</a:t>
                      </a:r>
                      <a:r>
                        <a:rPr kumimoji="0" lang="ru-RU" sz="1500" kern="12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муниципальном районе Республики Татарстан»</a:t>
                      </a:r>
                    </a:p>
                  </a:txBody>
                  <a:tcPr marL="99064" marR="99064" marT="37166" marB="37166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>
                            <a:shade val="30000"/>
                            <a:satMod val="115000"/>
                          </a:srgbClr>
                        </a:gs>
                        <a:gs pos="50000">
                          <a:srgbClr val="92D050">
                            <a:shade val="67500"/>
                            <a:satMod val="115000"/>
                          </a:srgbClr>
                        </a:gs>
                        <a:gs pos="100000">
                          <a:srgbClr val="92D050">
                            <a:shade val="100000"/>
                            <a:satMod val="115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2000" b="1" kern="12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22,8</a:t>
                      </a:r>
                      <a:endParaRPr kumimoji="0" lang="ru-RU" sz="2000" b="1" kern="1200" dirty="0">
                        <a:solidFill>
                          <a:schemeClr val="bg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4" marR="99064" marT="37166" marB="37166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>
                            <a:shade val="30000"/>
                            <a:satMod val="115000"/>
                          </a:srgbClr>
                        </a:gs>
                        <a:gs pos="50000">
                          <a:srgbClr val="92D050">
                            <a:shade val="67500"/>
                            <a:satMod val="115000"/>
                          </a:srgbClr>
                        </a:gs>
                        <a:gs pos="100000">
                          <a:srgbClr val="92D050">
                            <a:shade val="100000"/>
                            <a:satMod val="115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2064">
                <a:tc>
                  <a:txBody>
                    <a:bodyPr/>
                    <a:lstStyle/>
                    <a:p>
                      <a:pPr marL="176213" indent="0" algn="l" rtl="0" eaLnBrk="1" latinLnBrk="0" hangingPunct="1">
                        <a:tabLst>
                          <a:tab pos="92075" algn="l"/>
                        </a:tabLst>
                        <a:defRPr/>
                      </a:pPr>
                      <a:r>
                        <a:rPr kumimoji="0" lang="ru-RU" sz="1500" b="1" i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 том числе за счет остатка средств от </a:t>
                      </a:r>
                    </a:p>
                    <a:p>
                      <a:pPr marL="176213" indent="0" algn="l" rtl="0" eaLnBrk="1" latinLnBrk="0" hangingPunct="1">
                        <a:tabLst/>
                        <a:defRPr/>
                      </a:pPr>
                      <a:r>
                        <a:rPr kumimoji="0" lang="ru-RU" sz="1500" b="1" i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экологических платежей на начало года</a:t>
                      </a:r>
                      <a:endParaRPr kumimoji="0" lang="ru-RU" sz="1500" b="1" i="1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4" marR="99064" marT="37166" marB="37166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r" defTabSz="941388" rtl="0" eaLnBrk="1" latinLnBrk="0" hangingPunct="1">
                        <a:defRPr/>
                      </a:pPr>
                      <a:r>
                        <a:rPr kumimoji="0" lang="ru-RU" sz="1500" b="1" i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18,1</a:t>
                      </a:r>
                      <a:endParaRPr kumimoji="0" lang="ru-RU" sz="1500" b="1" i="1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4" marR="99064" marT="37166" marB="37166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0085">
                <a:tc>
                  <a:txBody>
                    <a:bodyPr/>
                    <a:lstStyle/>
                    <a:p>
                      <a:pPr marL="0" indent="0" algn="l" rtl="0" eaLnBrk="1" latinLnBrk="0" hangingPunct="1">
                        <a:tabLst/>
                        <a:defRPr/>
                      </a:pPr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Обустройство ЗСО, расчистка русел рек, благоустройство</a:t>
                      </a:r>
                      <a:r>
                        <a:rPr kumimoji="0" lang="ru-RU" sz="1500" b="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родников</a:t>
                      </a:r>
                      <a:endParaRPr kumimoji="0" lang="ru-RU" sz="1500" b="0" kern="120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4" marR="99064" marT="37166" marB="37166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 defTabSz="941388" rtl="0" eaLnBrk="1" latinLnBrk="0" hangingPunct="1">
                        <a:tabLst/>
                        <a:defRPr/>
                      </a:pPr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6,34</a:t>
                      </a:r>
                      <a:endParaRPr kumimoji="0" lang="ru-RU" sz="1500" b="0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4" marR="99064" marT="37166" marB="37166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008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Озеленение, охрана, воспроизводство, защита лесов</a:t>
                      </a:r>
                    </a:p>
                  </a:txBody>
                  <a:tcPr marL="99064" marR="99064" marT="37166" marB="37166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9,48</a:t>
                      </a:r>
                    </a:p>
                  </a:txBody>
                  <a:tcPr marL="99064" marR="99064" marT="37166" marB="37166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4867">
                <a:tc>
                  <a:txBody>
                    <a:bodyPr/>
                    <a:lstStyle/>
                    <a:p>
                      <a:pPr marL="0" indent="0">
                        <a:tabLst/>
                      </a:pPr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Ликвидация мест несанкционированного</a:t>
                      </a:r>
                      <a:r>
                        <a:rPr kumimoji="0" lang="ru-RU" sz="1500" b="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размещение отходов, капитальный ремонт сооружения для очистки сточных вод</a:t>
                      </a:r>
                      <a:endParaRPr kumimoji="0" lang="ru-RU" sz="1500" b="0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4" marR="99064" marT="37166" marB="37166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4,69</a:t>
                      </a:r>
                      <a:endParaRPr kumimoji="0" lang="ru-RU" sz="1500" b="0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4" marR="99064" marT="37166" marB="37166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0085">
                <a:tc>
                  <a:txBody>
                    <a:bodyPr/>
                    <a:lstStyle/>
                    <a:p>
                      <a:pPr marL="0" indent="0">
                        <a:tabLst/>
                      </a:pPr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Рекультивация земель</a:t>
                      </a:r>
                      <a:endParaRPr kumimoji="0" lang="ru-RU" sz="1500" b="0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4" marR="99064" marT="37166" marB="37166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1,39</a:t>
                      </a:r>
                      <a:endParaRPr kumimoji="0" lang="ru-RU" sz="1500" b="0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4" marR="99064" marT="37166" marB="37166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0085">
                <a:tc>
                  <a:txBody>
                    <a:bodyPr/>
                    <a:lstStyle/>
                    <a:p>
                      <a:pPr marL="0" indent="0">
                        <a:tabLst/>
                      </a:pPr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Мониторинг состояния и загрязнения</a:t>
                      </a:r>
                      <a:r>
                        <a:rPr kumimoji="0" lang="ru-RU" sz="1500" b="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окружающей среды</a:t>
                      </a:r>
                      <a:endParaRPr kumimoji="0" lang="ru-RU" sz="1500" b="0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4" marR="99064" marT="37166" marB="37166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5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0,852</a:t>
                      </a:r>
                      <a:endParaRPr kumimoji="0" lang="ru-RU" sz="1500" b="0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4" marR="99064" marT="37166" marB="37166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3331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Прямоугольник с двумя вырезанными противолежащими углами 21"/>
          <p:cNvSpPr/>
          <p:nvPr/>
        </p:nvSpPr>
        <p:spPr>
          <a:xfrm>
            <a:off x="4854973" y="4646613"/>
            <a:ext cx="2146300" cy="840979"/>
          </a:xfrm>
          <a:prstGeom prst="snip2DiagRect">
            <a:avLst/>
          </a:prstGeom>
          <a:solidFill>
            <a:srgbClr val="F3F6FB"/>
          </a:solidFill>
          <a:ln>
            <a:solidFill>
              <a:schemeClr val="accent5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ru-RU" sz="2275" b="1" dirty="0"/>
              <a:t>Дефицит</a:t>
            </a:r>
          </a:p>
        </p:txBody>
      </p:sp>
      <p:sp>
        <p:nvSpPr>
          <p:cNvPr id="21" name="Прямоугольник с двумя вырезанными противолежащими углами 20"/>
          <p:cNvSpPr/>
          <p:nvPr/>
        </p:nvSpPr>
        <p:spPr>
          <a:xfrm>
            <a:off x="4854973" y="3220907"/>
            <a:ext cx="2146300" cy="840977"/>
          </a:xfrm>
          <a:prstGeom prst="snip2DiagRect">
            <a:avLst/>
          </a:prstGeom>
          <a:solidFill>
            <a:srgbClr val="F3F6FB"/>
          </a:solidFill>
          <a:ln>
            <a:solidFill>
              <a:schemeClr val="accent5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ru-RU" sz="2275" b="1" dirty="0"/>
              <a:t>Расходы</a:t>
            </a:r>
          </a:p>
        </p:txBody>
      </p:sp>
      <p:sp>
        <p:nvSpPr>
          <p:cNvPr id="16" name="Прямоугольник с двумя вырезанными противолежащими углами 15"/>
          <p:cNvSpPr/>
          <p:nvPr/>
        </p:nvSpPr>
        <p:spPr>
          <a:xfrm>
            <a:off x="4854973" y="1819275"/>
            <a:ext cx="2146300" cy="840979"/>
          </a:xfrm>
          <a:prstGeom prst="snip2DiagRect">
            <a:avLst/>
          </a:prstGeom>
          <a:solidFill>
            <a:srgbClr val="F3F6FB"/>
          </a:solidFill>
          <a:ln>
            <a:solidFill>
              <a:schemeClr val="accent5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ru-RU" sz="2275" b="1" dirty="0"/>
              <a:t>Доходы</a:t>
            </a:r>
          </a:p>
        </p:txBody>
      </p:sp>
      <p:sp>
        <p:nvSpPr>
          <p:cNvPr id="3" name="Прямоугольник с двумя вырезанными противолежащими углами 2"/>
          <p:cNvSpPr/>
          <p:nvPr/>
        </p:nvSpPr>
        <p:spPr>
          <a:xfrm>
            <a:off x="419629" y="1819275"/>
            <a:ext cx="2144581" cy="840979"/>
          </a:xfrm>
          <a:prstGeom prst="snip2DiagRect">
            <a:avLst/>
          </a:prstGeom>
          <a:solidFill>
            <a:srgbClr val="F3F6FB"/>
          </a:solidFill>
          <a:ln>
            <a:solidFill>
              <a:schemeClr val="accent5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ru-RU" sz="2275" b="1" dirty="0"/>
              <a:t>Доходы</a:t>
            </a:r>
          </a:p>
        </p:txBody>
      </p:sp>
      <p:sp>
        <p:nvSpPr>
          <p:cNvPr id="44038" name="TextBox 21"/>
          <p:cNvSpPr txBox="1">
            <a:spLocks noChangeArrowheads="1"/>
          </p:cNvSpPr>
          <p:nvPr/>
        </p:nvSpPr>
        <p:spPr bwMode="auto">
          <a:xfrm>
            <a:off x="8419767" y="1227667"/>
            <a:ext cx="1159806" cy="2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300">
                <a:latin typeface="Calibri" panose="020F0502020204030204" pitchFamily="34" charset="0"/>
              </a:rPr>
              <a:t>(млн. рублей)</a:t>
            </a: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1174618" y="2477957"/>
            <a:ext cx="2559050" cy="62256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  <a:effectLst>
            <a:outerShdw blurRad="65500" dist="38100" dir="5400000" rotWithShape="0">
              <a:srgbClr val="000000">
                <a:alpha val="40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defTabSz="557199">
              <a:defRPr/>
            </a:pPr>
            <a:r>
              <a:rPr lang="ru-RU" sz="2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2 733,7</a:t>
            </a: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5993475" y="2477957"/>
            <a:ext cx="2811859" cy="62256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  <a:effectLst>
            <a:outerShdw blurRad="65500" dist="38100" dir="5400000" rotWithShape="0">
              <a:srgbClr val="000000">
                <a:alpha val="40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defTabSz="557199">
              <a:defRPr/>
            </a:pPr>
            <a:r>
              <a:rPr lang="ru-RU" sz="2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2 881,0</a:t>
            </a:r>
          </a:p>
        </p:txBody>
      </p:sp>
      <p:sp>
        <p:nvSpPr>
          <p:cNvPr id="44041" name="Прямоугольник 9"/>
          <p:cNvSpPr>
            <a:spLocks noChangeArrowheads="1"/>
          </p:cNvSpPr>
          <p:nvPr/>
        </p:nvSpPr>
        <p:spPr bwMode="auto">
          <a:xfrm>
            <a:off x="760148" y="796001"/>
            <a:ext cx="8239523" cy="4258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sz="2167" b="1"/>
              <a:t>Исполнение основных параметров бюджета за 2023 год</a:t>
            </a:r>
          </a:p>
        </p:txBody>
      </p:sp>
      <p:sp>
        <p:nvSpPr>
          <p:cNvPr id="8" name="Прямоугольник с двумя вырезанными противолежащими углами 7"/>
          <p:cNvSpPr/>
          <p:nvPr/>
        </p:nvSpPr>
        <p:spPr>
          <a:xfrm>
            <a:off x="419629" y="3208867"/>
            <a:ext cx="2144581" cy="840979"/>
          </a:xfrm>
          <a:prstGeom prst="snip2DiagRect">
            <a:avLst/>
          </a:prstGeom>
          <a:solidFill>
            <a:srgbClr val="F3F6FB"/>
          </a:solidFill>
          <a:ln>
            <a:solidFill>
              <a:schemeClr val="accent5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ru-RU" sz="2275" b="1" dirty="0"/>
              <a:t>Расходы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174618" y="3867549"/>
            <a:ext cx="2559050" cy="62256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  <a:effectLst>
            <a:outerShdw blurRad="65500" dist="38100" dir="5400000" rotWithShape="0">
              <a:srgbClr val="000000">
                <a:alpha val="40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defTabSz="557199">
              <a:defRPr/>
            </a:pPr>
            <a:r>
              <a:rPr lang="ru-RU" sz="2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2 771,4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5993475" y="3865828"/>
            <a:ext cx="2811859" cy="624285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  <a:effectLst>
            <a:outerShdw blurRad="65500" dist="38100" dir="5400000" rotWithShape="0">
              <a:srgbClr val="000000">
                <a:alpha val="40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defTabSz="557199">
              <a:defRPr/>
            </a:pPr>
            <a:r>
              <a:rPr lang="ru-RU" sz="2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2 895,8</a:t>
            </a:r>
          </a:p>
        </p:txBody>
      </p:sp>
      <p:sp>
        <p:nvSpPr>
          <p:cNvPr id="14" name="Прямоугольник с двумя вырезанными противолежащими углами 13"/>
          <p:cNvSpPr/>
          <p:nvPr/>
        </p:nvSpPr>
        <p:spPr>
          <a:xfrm>
            <a:off x="419629" y="4634576"/>
            <a:ext cx="2144581" cy="840977"/>
          </a:xfrm>
          <a:prstGeom prst="snip2DiagRect">
            <a:avLst/>
          </a:prstGeom>
          <a:solidFill>
            <a:srgbClr val="F3F6FB"/>
          </a:solidFill>
          <a:ln>
            <a:solidFill>
              <a:schemeClr val="accent5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ru-RU" sz="2275" b="1" dirty="0"/>
              <a:t>Дефицит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1174618" y="5294975"/>
            <a:ext cx="2559050" cy="62084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  <a:effectLst>
            <a:outerShdw blurRad="65500" dist="38100" dir="5400000" rotWithShape="0">
              <a:srgbClr val="000000">
                <a:alpha val="40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defTabSz="557199">
              <a:defRPr/>
            </a:pPr>
            <a:r>
              <a:rPr lang="ru-RU" sz="2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37,7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5993475" y="5293256"/>
            <a:ext cx="2811859" cy="62256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  <a:effectLst>
            <a:outerShdw blurRad="65500" dist="38100" dir="5400000" rotWithShape="0">
              <a:srgbClr val="000000">
                <a:alpha val="40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defTabSz="557199">
              <a:defRPr/>
            </a:pPr>
            <a:r>
              <a:rPr lang="ru-RU" sz="2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14,8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2710392" y="1526911"/>
            <a:ext cx="1950244" cy="629444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 w="34925" cmpd="sng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733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Бюджет района</a:t>
            </a: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7047707" y="1576785"/>
            <a:ext cx="2731029" cy="631163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 w="34925" cmpd="sng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733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Консолидированный бюджет</a:t>
            </a:r>
          </a:p>
        </p:txBody>
      </p:sp>
    </p:spTree>
    <p:extLst>
      <p:ext uri="{BB962C8B-B14F-4D97-AF65-F5344CB8AC3E}">
        <p14:creationId xmlns:p14="http://schemas.microsoft.com/office/powerpoint/2010/main" val="2762942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25325" y="1810661"/>
            <a:ext cx="7519284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2172" indent="-232172">
              <a:buFont typeface="Arial" panose="020B0604020202020204" pitchFamily="34" charset="0"/>
              <a:buChar char="•"/>
            </a:pPr>
            <a:r>
              <a:rPr lang="ru-RU" sz="1300" b="1" dirty="0">
                <a:latin typeface="roboto"/>
              </a:rPr>
              <a:t>Место нахождения (юридический адрес):</a:t>
            </a:r>
            <a:endParaRPr lang="ru-RU" sz="1300" dirty="0">
              <a:latin typeface="roboto"/>
            </a:endParaRPr>
          </a:p>
          <a:p>
            <a:r>
              <a:rPr lang="ru-RU" sz="1300" dirty="0">
                <a:latin typeface="roboto"/>
              </a:rPr>
              <a:t>423330, Республика Татарстан, г. Азнакаево, ул. </a:t>
            </a:r>
            <a:r>
              <a:rPr lang="ru-RU" sz="1300" dirty="0" err="1">
                <a:latin typeface="roboto"/>
              </a:rPr>
              <a:t>М.Султангалиева</a:t>
            </a:r>
            <a:r>
              <a:rPr lang="ru-RU" sz="1300" dirty="0">
                <a:latin typeface="roboto"/>
              </a:rPr>
              <a:t>, д.37</a:t>
            </a:r>
          </a:p>
          <a:p>
            <a:pPr marL="232172" indent="-232172">
              <a:buFont typeface="Arial" panose="020B0604020202020204" pitchFamily="34" charset="0"/>
              <a:buChar char="•"/>
            </a:pPr>
            <a:r>
              <a:rPr lang="ru-RU" sz="1300" b="1" dirty="0">
                <a:latin typeface="roboto"/>
              </a:rPr>
              <a:t>Режим </a:t>
            </a:r>
            <a:r>
              <a:rPr lang="ru-RU" sz="1300" b="1" dirty="0">
                <a:latin typeface="roboto"/>
              </a:rPr>
              <a:t>работы: </a:t>
            </a:r>
            <a:r>
              <a:rPr lang="ru-RU" sz="1300" dirty="0">
                <a:latin typeface="roboto"/>
              </a:rPr>
              <a:t>с 08.00 - 17.00, обед с 12.00 - 13.00</a:t>
            </a:r>
          </a:p>
          <a:p>
            <a:pPr marL="232172" indent="-232172">
              <a:buFont typeface="Arial" panose="020B0604020202020204" pitchFamily="34" charset="0"/>
              <a:buChar char="•"/>
            </a:pPr>
            <a:r>
              <a:rPr lang="ru-RU" sz="1300" b="1" dirty="0">
                <a:latin typeface="roboto"/>
              </a:rPr>
              <a:t>Прием </a:t>
            </a:r>
            <a:r>
              <a:rPr lang="ru-RU" sz="1300" b="1" dirty="0">
                <a:latin typeface="roboto"/>
              </a:rPr>
              <a:t>граждан: </a:t>
            </a:r>
            <a:r>
              <a:rPr lang="ru-RU" sz="1300" dirty="0">
                <a:latin typeface="roboto"/>
              </a:rPr>
              <a:t>день приема - вторник, часы приема: 14.00 - 16.00</a:t>
            </a:r>
          </a:p>
          <a:p>
            <a:pPr marL="232172" indent="-232172">
              <a:buFont typeface="Arial" panose="020B0604020202020204" pitchFamily="34" charset="0"/>
              <a:buChar char="•"/>
            </a:pPr>
            <a:r>
              <a:rPr lang="ru-RU" sz="1300" b="1" dirty="0">
                <a:latin typeface="roboto"/>
              </a:rPr>
              <a:t>E-</a:t>
            </a:r>
            <a:r>
              <a:rPr lang="ru-RU" sz="1300" b="1" dirty="0" err="1">
                <a:latin typeface="roboto"/>
              </a:rPr>
              <a:t>mail</a:t>
            </a:r>
            <a:r>
              <a:rPr lang="ru-RU" sz="1300" b="1" dirty="0">
                <a:latin typeface="roboto"/>
              </a:rPr>
              <a:t>: </a:t>
            </a:r>
            <a:r>
              <a:rPr lang="ru-RU" sz="1300" u="sng" dirty="0">
                <a:latin typeface="roboto"/>
              </a:rPr>
              <a:t>azna.fbp@tatar.ru</a:t>
            </a:r>
            <a:endParaRPr lang="ru-RU" sz="1300" u="sng" dirty="0">
              <a:latin typeface="roboto"/>
            </a:endParaRPr>
          </a:p>
          <a:p>
            <a:endParaRPr lang="ru-RU" sz="1300" dirty="0">
              <a:latin typeface="roboto"/>
            </a:endParaRPr>
          </a:p>
          <a:p>
            <a:r>
              <a:rPr lang="ru-RU" sz="1300" b="1" dirty="0">
                <a:latin typeface="roboto"/>
              </a:rPr>
              <a:t>Председатель МКУ «Финансово-бюджетная палата </a:t>
            </a:r>
            <a:r>
              <a:rPr lang="ru-RU" sz="1300" b="1" dirty="0" err="1">
                <a:latin typeface="roboto"/>
              </a:rPr>
              <a:t>Азнакаевского</a:t>
            </a:r>
            <a:r>
              <a:rPr lang="ru-RU" sz="1300" b="1" dirty="0">
                <a:latin typeface="roboto"/>
              </a:rPr>
              <a:t> муниципального района Республики Татарстан»</a:t>
            </a:r>
            <a:endParaRPr lang="ru-RU" sz="1300" dirty="0">
              <a:latin typeface="roboto"/>
            </a:endParaRPr>
          </a:p>
          <a:p>
            <a:r>
              <a:rPr lang="ru-RU" sz="1300" i="1" dirty="0">
                <a:latin typeface="roboto"/>
              </a:rPr>
              <a:t>Гурьянова Людмила Кирилловна, телефон: </a:t>
            </a:r>
            <a:r>
              <a:rPr lang="ru-RU" sz="1300" i="1" u="sng" dirty="0">
                <a:latin typeface="roboto"/>
              </a:rPr>
              <a:t>(885592) 7-54-16</a:t>
            </a:r>
          </a:p>
          <a:p>
            <a:r>
              <a:rPr lang="ru-RU" sz="1300" b="1" dirty="0">
                <a:latin typeface="roboto"/>
              </a:rPr>
              <a:t>Заместитель председателя  МКУ «Финансово-бюджетная палата </a:t>
            </a:r>
            <a:r>
              <a:rPr lang="ru-RU" sz="1300" b="1" dirty="0" err="1">
                <a:latin typeface="roboto"/>
              </a:rPr>
              <a:t>Азнакаевского</a:t>
            </a:r>
            <a:r>
              <a:rPr lang="ru-RU" sz="1300" b="1" dirty="0">
                <a:latin typeface="roboto"/>
              </a:rPr>
              <a:t> муниципального района Республики Татарстан»</a:t>
            </a:r>
            <a:endParaRPr lang="ru-RU" sz="1300" dirty="0">
              <a:latin typeface="roboto"/>
            </a:endParaRPr>
          </a:p>
          <a:p>
            <a:r>
              <a:rPr lang="ru-RU" sz="1300" i="1" dirty="0">
                <a:latin typeface="roboto"/>
              </a:rPr>
              <a:t>Зиганшина Замира </a:t>
            </a:r>
            <a:r>
              <a:rPr lang="ru-RU" sz="1300" i="1" dirty="0" err="1">
                <a:latin typeface="roboto"/>
              </a:rPr>
              <a:t>Темиргалиевна</a:t>
            </a:r>
            <a:r>
              <a:rPr lang="ru-RU" sz="1300" i="1" dirty="0">
                <a:latin typeface="roboto"/>
              </a:rPr>
              <a:t>, телефон: </a:t>
            </a:r>
            <a:r>
              <a:rPr lang="ru-RU" sz="1300" i="1" u="sng" dirty="0">
                <a:latin typeface="roboto"/>
              </a:rPr>
              <a:t>(885592) 7-56-69</a:t>
            </a:r>
          </a:p>
          <a:p>
            <a:r>
              <a:rPr lang="ru-RU" sz="1300" b="1" dirty="0">
                <a:latin typeface="roboto"/>
              </a:rPr>
              <a:t>Начальник бюджетного отдела МКУ «Финансово-бюджетная палата </a:t>
            </a:r>
            <a:r>
              <a:rPr lang="ru-RU" sz="1300" b="1" dirty="0" err="1">
                <a:latin typeface="roboto"/>
              </a:rPr>
              <a:t>Азнакаевского</a:t>
            </a:r>
            <a:r>
              <a:rPr lang="ru-RU" sz="1300" b="1" dirty="0">
                <a:latin typeface="roboto"/>
              </a:rPr>
              <a:t> муниципального района Республики Татарстан»</a:t>
            </a:r>
            <a:endParaRPr lang="ru-RU" sz="1300" dirty="0">
              <a:latin typeface="roboto"/>
            </a:endParaRPr>
          </a:p>
          <a:p>
            <a:r>
              <a:rPr lang="ru-RU" sz="1300" i="1" dirty="0" err="1">
                <a:latin typeface="roboto"/>
              </a:rPr>
              <a:t>Шангареева</a:t>
            </a:r>
            <a:r>
              <a:rPr lang="ru-RU" sz="1300" i="1" dirty="0">
                <a:latin typeface="roboto"/>
              </a:rPr>
              <a:t> Гузель </a:t>
            </a:r>
            <a:r>
              <a:rPr lang="ru-RU" sz="1300" i="1" dirty="0" err="1">
                <a:latin typeface="roboto"/>
              </a:rPr>
              <a:t>Фаатовна</a:t>
            </a:r>
            <a:r>
              <a:rPr lang="ru-RU" sz="1300" i="1" dirty="0">
                <a:latin typeface="roboto"/>
              </a:rPr>
              <a:t>, телефон: </a:t>
            </a:r>
            <a:r>
              <a:rPr lang="ru-RU" sz="1300" i="1" u="sng" dirty="0">
                <a:latin typeface="roboto"/>
              </a:rPr>
              <a:t>(885592) 7-56-69</a:t>
            </a:r>
          </a:p>
          <a:p>
            <a:r>
              <a:rPr lang="ru-RU" sz="1300" b="1" dirty="0">
                <a:latin typeface="roboto"/>
              </a:rPr>
              <a:t>Начальник отдела прогнозирования и экономического анализа МКУ «Финансово-бюджетная палата </a:t>
            </a:r>
            <a:r>
              <a:rPr lang="ru-RU" sz="1300" b="1" dirty="0" err="1">
                <a:latin typeface="roboto"/>
              </a:rPr>
              <a:t>Азнакаевского</a:t>
            </a:r>
            <a:r>
              <a:rPr lang="ru-RU" sz="1300" b="1" dirty="0">
                <a:latin typeface="roboto"/>
              </a:rPr>
              <a:t> муниципального района Республики Татарстан»</a:t>
            </a:r>
            <a:endParaRPr lang="ru-RU" sz="1300" dirty="0">
              <a:latin typeface="roboto"/>
            </a:endParaRPr>
          </a:p>
          <a:p>
            <a:r>
              <a:rPr lang="ru-RU" sz="1300" i="1" dirty="0" err="1">
                <a:latin typeface="roboto"/>
              </a:rPr>
              <a:t>Ситдикова</a:t>
            </a:r>
            <a:r>
              <a:rPr lang="ru-RU" sz="1300" i="1" dirty="0">
                <a:latin typeface="roboto"/>
              </a:rPr>
              <a:t> Рамзия </a:t>
            </a:r>
            <a:r>
              <a:rPr lang="ru-RU" sz="1300" i="1" dirty="0" err="1">
                <a:latin typeface="roboto"/>
              </a:rPr>
              <a:t>Галимзяновна</a:t>
            </a:r>
            <a:r>
              <a:rPr lang="ru-RU" sz="1300" i="1" dirty="0">
                <a:latin typeface="roboto"/>
              </a:rPr>
              <a:t>, телефон: </a:t>
            </a:r>
            <a:r>
              <a:rPr lang="ru-RU" sz="1300" i="1" u="sng" dirty="0">
                <a:latin typeface="roboto"/>
              </a:rPr>
              <a:t>(885592) 7-54-20</a:t>
            </a:r>
          </a:p>
          <a:p>
            <a:r>
              <a:rPr lang="ru-RU" sz="1300" b="1">
                <a:latin typeface="roboto"/>
              </a:rPr>
              <a:t>Начальник </a:t>
            </a:r>
            <a:r>
              <a:rPr lang="ru-RU" sz="1300" b="1" dirty="0">
                <a:latin typeface="roboto"/>
              </a:rPr>
              <a:t>отдела учета и отчетности МКУ «Финансово-бюджетная палата </a:t>
            </a:r>
            <a:r>
              <a:rPr lang="ru-RU" sz="1300" b="1" dirty="0" err="1">
                <a:latin typeface="roboto"/>
              </a:rPr>
              <a:t>Азнакаевского</a:t>
            </a:r>
            <a:r>
              <a:rPr lang="ru-RU" sz="1300" b="1" dirty="0">
                <a:latin typeface="roboto"/>
              </a:rPr>
              <a:t> муниципального района Республики Татарстан»</a:t>
            </a:r>
            <a:endParaRPr lang="ru-RU" sz="1300" dirty="0">
              <a:latin typeface="roboto"/>
            </a:endParaRPr>
          </a:p>
          <a:p>
            <a:r>
              <a:rPr lang="ru-RU" sz="1300" i="1" dirty="0" err="1">
                <a:latin typeface="roboto"/>
              </a:rPr>
              <a:t>Исламшина</a:t>
            </a:r>
            <a:r>
              <a:rPr lang="ru-RU" sz="1300" i="1" dirty="0">
                <a:latin typeface="roboto"/>
              </a:rPr>
              <a:t> Лилия </a:t>
            </a:r>
            <a:r>
              <a:rPr lang="ru-RU" sz="1300" i="1" dirty="0" err="1">
                <a:latin typeface="roboto"/>
              </a:rPr>
              <a:t>Раисовна</a:t>
            </a:r>
            <a:r>
              <a:rPr lang="ru-RU" sz="1300" i="1" dirty="0">
                <a:latin typeface="roboto"/>
              </a:rPr>
              <a:t>, телефон: </a:t>
            </a:r>
            <a:r>
              <a:rPr lang="ru-RU" sz="1300" i="1" u="sng" dirty="0">
                <a:latin typeface="roboto"/>
              </a:rPr>
              <a:t>(885592) 7-52-37</a:t>
            </a:r>
          </a:p>
          <a:p>
            <a:r>
              <a:rPr lang="ru-RU" sz="1300" b="1" dirty="0">
                <a:latin typeface="roboto"/>
              </a:rPr>
              <a:t> </a:t>
            </a:r>
            <a:endParaRPr lang="ru-RU" sz="1300" dirty="0">
              <a:latin typeface="roboto"/>
            </a:endParaRPr>
          </a:p>
        </p:txBody>
      </p:sp>
      <p:sp>
        <p:nvSpPr>
          <p:cNvPr id="4" name="TextBox 21"/>
          <p:cNvSpPr txBox="1">
            <a:spLocks noChangeArrowheads="1"/>
          </p:cNvSpPr>
          <p:nvPr/>
        </p:nvSpPr>
        <p:spPr bwMode="auto">
          <a:xfrm>
            <a:off x="85764" y="1449942"/>
            <a:ext cx="4010878" cy="3624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ru-RU" altLang="ru-RU" sz="1950" b="1" dirty="0">
                <a:latin typeface="Calibri" panose="020F0502020204030204" pitchFamily="34" charset="0"/>
              </a:rPr>
              <a:t>Контактная </a:t>
            </a:r>
            <a:r>
              <a:rPr lang="ru-RU" altLang="ru-RU" sz="1950" b="1" dirty="0">
                <a:latin typeface="Calibri" panose="020F0502020204030204" pitchFamily="34" charset="0"/>
              </a:rPr>
              <a:t>информация:</a:t>
            </a:r>
            <a:endParaRPr lang="ru-RU" altLang="ru-RU" sz="1625" b="1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5953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1"/>
          <p:cNvSpPr txBox="1">
            <a:spLocks noChangeArrowheads="1"/>
          </p:cNvSpPr>
          <p:nvPr/>
        </p:nvSpPr>
        <p:spPr bwMode="auto">
          <a:xfrm>
            <a:off x="2139257" y="749073"/>
            <a:ext cx="5674695" cy="89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ru-RU" sz="2600" b="1" dirty="0">
                <a:solidFill>
                  <a:schemeClr val="accent1">
                    <a:lumMod val="50000"/>
                  </a:schemeClr>
                </a:solidFill>
              </a:rPr>
              <a:t>Показатели, характеризующие</a:t>
            </a:r>
          </a:p>
          <a:p>
            <a:pPr algn="ctr" eaLnBrk="1" hangingPunct="1"/>
            <a:r>
              <a:rPr lang="ru-RU" sz="2600" b="1" dirty="0">
                <a:solidFill>
                  <a:schemeClr val="accent1">
                    <a:lumMod val="50000"/>
                  </a:schemeClr>
                </a:solidFill>
              </a:rPr>
              <a:t>Азнакаевский муниципальный район</a:t>
            </a:r>
          </a:p>
        </p:txBody>
      </p:sp>
      <p:sp>
        <p:nvSpPr>
          <p:cNvPr id="4" name="Прямоугольник с двумя усеченными противолежащими углами 3"/>
          <p:cNvSpPr/>
          <p:nvPr/>
        </p:nvSpPr>
        <p:spPr>
          <a:xfrm>
            <a:off x="353274" y="1963480"/>
            <a:ext cx="4190566" cy="3749104"/>
          </a:xfrm>
          <a:prstGeom prst="snip2DiagRect">
            <a:avLst/>
          </a:prstGeom>
          <a:blipFill dpi="0"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63"/>
          </a:p>
        </p:txBody>
      </p:sp>
      <p:sp>
        <p:nvSpPr>
          <p:cNvPr id="7" name="TextBox 21"/>
          <p:cNvSpPr txBox="1">
            <a:spLocks noChangeArrowheads="1"/>
          </p:cNvSpPr>
          <p:nvPr/>
        </p:nvSpPr>
        <p:spPr bwMode="auto">
          <a:xfrm>
            <a:off x="5555974" y="1831383"/>
            <a:ext cx="3790122" cy="79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1950" b="1" dirty="0">
                <a:solidFill>
                  <a:schemeClr val="accent3">
                    <a:lumMod val="50000"/>
                  </a:schemeClr>
                </a:solidFill>
                <a:ea typeface="Segoe UI Symbol" panose="020B0502040204020203" pitchFamily="34" charset="0"/>
                <a:cs typeface="Times New Roman" panose="02020603050405020304" pitchFamily="18" charset="0"/>
              </a:rPr>
              <a:t>Площадь:</a:t>
            </a:r>
            <a:r>
              <a:rPr lang="ru-RU" sz="1950" b="1" dirty="0">
                <a:solidFill>
                  <a:schemeClr val="accent3">
                    <a:lumMod val="50000"/>
                  </a:schemeClr>
                </a:solidFill>
                <a:latin typeface="+mn-lt"/>
                <a:ea typeface="Segoe UI Symbol" panose="020B0502040204020203" pitchFamily="34" charset="0"/>
                <a:cs typeface="Times New Roman" panose="02020603050405020304" pitchFamily="18" charset="0"/>
              </a:rPr>
              <a:t> </a:t>
            </a:r>
            <a:r>
              <a:rPr lang="ru-RU" sz="2275" b="1" dirty="0">
                <a:solidFill>
                  <a:schemeClr val="accent3">
                    <a:lumMod val="50000"/>
                  </a:schemeClr>
                </a:solidFill>
                <a:latin typeface="+mn-lt"/>
                <a:ea typeface="Segoe UI Symbol" panose="020B0502040204020203" pitchFamily="34" charset="0"/>
                <a:cs typeface="Times New Roman" panose="02020603050405020304" pitchFamily="18" charset="0"/>
              </a:rPr>
              <a:t>2 1</a:t>
            </a:r>
            <a:r>
              <a:rPr lang="en-US" sz="2275" b="1" dirty="0">
                <a:solidFill>
                  <a:schemeClr val="accent3">
                    <a:lumMod val="50000"/>
                  </a:schemeClr>
                </a:solidFill>
                <a:latin typeface="+mn-lt"/>
                <a:ea typeface="Segoe UI Symbol" panose="020B0502040204020203" pitchFamily="34" charset="0"/>
                <a:cs typeface="Times New Roman" panose="02020603050405020304" pitchFamily="18" charset="0"/>
              </a:rPr>
              <a:t>68,65</a:t>
            </a:r>
            <a:r>
              <a:rPr lang="ru-RU" sz="2275" b="1" dirty="0">
                <a:solidFill>
                  <a:schemeClr val="accent3">
                    <a:lumMod val="50000"/>
                  </a:schemeClr>
                </a:solidFill>
                <a:latin typeface="+mn-lt"/>
                <a:ea typeface="Segoe UI Symbol" panose="020B0502040204020203" pitchFamily="34" charset="0"/>
                <a:cs typeface="Times New Roman" panose="02020603050405020304" pitchFamily="18" charset="0"/>
              </a:rPr>
              <a:t> </a:t>
            </a:r>
            <a:r>
              <a:rPr lang="ru-RU" sz="1625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км</a:t>
            </a:r>
            <a:r>
              <a:rPr lang="ru-RU" sz="1625" b="1" baseline="30000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2</a:t>
            </a:r>
          </a:p>
          <a:p>
            <a:r>
              <a:rPr lang="ru-RU" sz="1950" b="1" dirty="0">
                <a:solidFill>
                  <a:schemeClr val="accent3">
                    <a:lumMod val="50000"/>
                  </a:schemeClr>
                </a:solidFill>
                <a:ea typeface="Segoe UI Symbol" panose="020B0502040204020203" pitchFamily="34" charset="0"/>
                <a:cs typeface="Times New Roman" panose="02020603050405020304" pitchFamily="18" charset="0"/>
              </a:rPr>
              <a:t>Население:</a:t>
            </a:r>
            <a:r>
              <a:rPr lang="ru-RU" sz="1950" b="1" dirty="0">
                <a:solidFill>
                  <a:schemeClr val="accent3">
                    <a:lumMod val="50000"/>
                  </a:schemeClr>
                </a:solidFill>
                <a:latin typeface="+mn-lt"/>
                <a:ea typeface="Segoe UI Symbol" panose="020B0502040204020203" pitchFamily="34" charset="0"/>
                <a:cs typeface="Times New Roman" panose="02020603050405020304" pitchFamily="18" charset="0"/>
              </a:rPr>
              <a:t> </a:t>
            </a:r>
            <a:r>
              <a:rPr lang="ru-RU" sz="2275" b="1" dirty="0" smtClean="0">
                <a:solidFill>
                  <a:schemeClr val="accent3">
                    <a:lumMod val="50000"/>
                  </a:schemeClr>
                </a:solidFill>
                <a:latin typeface="+mn-lt"/>
                <a:ea typeface="Segoe UI Symbol" panose="020B0502040204020203" pitchFamily="34" charset="0"/>
                <a:cs typeface="Times New Roman" panose="02020603050405020304" pitchFamily="18" charset="0"/>
              </a:rPr>
              <a:t>57 358 </a:t>
            </a:r>
            <a:r>
              <a:rPr lang="ru-RU" sz="1625" b="1" dirty="0">
                <a:solidFill>
                  <a:schemeClr val="accent3">
                    <a:lumMod val="50000"/>
                  </a:schemeClr>
                </a:solidFill>
                <a:latin typeface="+mn-lt"/>
                <a:ea typeface="Segoe UI Symbol" panose="020B0502040204020203" pitchFamily="34" charset="0"/>
                <a:cs typeface="Times New Roman" panose="02020603050405020304" pitchFamily="18" charset="0"/>
              </a:rPr>
              <a:t>чел.</a:t>
            </a:r>
          </a:p>
        </p:txBody>
      </p:sp>
      <p:sp>
        <p:nvSpPr>
          <p:cNvPr id="3" name="Прямоугольник с двумя скругленными противолежащими углами 2"/>
          <p:cNvSpPr/>
          <p:nvPr/>
        </p:nvSpPr>
        <p:spPr>
          <a:xfrm>
            <a:off x="5103745" y="2823536"/>
            <a:ext cx="2148094" cy="994190"/>
          </a:xfrm>
          <a:prstGeom prst="round2DiagRect">
            <a:avLst>
              <a:gd name="adj1" fmla="val 36162"/>
              <a:gd name="adj2" fmla="val 0"/>
            </a:avLst>
          </a:prstGeom>
          <a:solidFill>
            <a:schemeClr val="tx2">
              <a:lumMod val="20000"/>
              <a:lumOff val="80000"/>
            </a:schemeClr>
          </a:solidFill>
          <a:ln w="5715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63" b="1" u="sng" dirty="0">
                <a:solidFill>
                  <a:schemeClr val="tx1"/>
                </a:solidFill>
                <a:latin typeface="Calibri" panose="020F0502020204030204" pitchFamily="34" charset="0"/>
              </a:rPr>
              <a:t>1</a:t>
            </a:r>
          </a:p>
          <a:p>
            <a:pPr algn="ctr"/>
            <a:r>
              <a:rPr lang="ru-RU" sz="1463" b="1" u="sng" dirty="0">
                <a:solidFill>
                  <a:schemeClr val="tx1"/>
                </a:solidFill>
                <a:latin typeface="Calibri" panose="020F0502020204030204" pitchFamily="34" charset="0"/>
              </a:rPr>
              <a:t> муниципальный район</a:t>
            </a:r>
            <a:r>
              <a:rPr lang="ru-RU" sz="1463" b="1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</a:p>
          <a:p>
            <a:pPr algn="ctr"/>
            <a:r>
              <a:rPr lang="ru-RU" sz="1138" b="1" dirty="0">
                <a:solidFill>
                  <a:schemeClr val="tx1"/>
                </a:solidFill>
                <a:latin typeface="Calibri" panose="020F0502020204030204" pitchFamily="34" charset="0"/>
              </a:rPr>
              <a:t>Азнакаевский муниципальный район</a:t>
            </a:r>
          </a:p>
        </p:txBody>
      </p:sp>
      <p:sp>
        <p:nvSpPr>
          <p:cNvPr id="8" name="Прямоугольник с двумя скругленными противолежащими углами 7"/>
          <p:cNvSpPr/>
          <p:nvPr/>
        </p:nvSpPr>
        <p:spPr>
          <a:xfrm>
            <a:off x="7499490" y="2823536"/>
            <a:ext cx="2148094" cy="994190"/>
          </a:xfrm>
          <a:prstGeom prst="round2DiagRect">
            <a:avLst>
              <a:gd name="adj1" fmla="val 38328"/>
              <a:gd name="adj2" fmla="val 0"/>
            </a:avLst>
          </a:prstGeom>
          <a:solidFill>
            <a:schemeClr val="tx2">
              <a:lumMod val="20000"/>
              <a:lumOff val="80000"/>
            </a:schemeClr>
          </a:solidFill>
          <a:ln w="5715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63" b="1" u="sng" dirty="0">
                <a:solidFill>
                  <a:schemeClr val="tx1"/>
                </a:solidFill>
                <a:latin typeface="Calibri" panose="020F0502020204030204" pitchFamily="34" charset="0"/>
              </a:rPr>
              <a:t>2 </a:t>
            </a:r>
          </a:p>
          <a:p>
            <a:pPr algn="ctr"/>
            <a:r>
              <a:rPr lang="ru-RU" sz="1463" b="1" u="sng" dirty="0">
                <a:solidFill>
                  <a:schemeClr val="tx1"/>
                </a:solidFill>
                <a:latin typeface="Calibri" panose="020F0502020204030204" pitchFamily="34" charset="0"/>
              </a:rPr>
              <a:t>городских поселения</a:t>
            </a:r>
            <a:endParaRPr lang="ru-RU" sz="1463" b="1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algn="ctr"/>
            <a:r>
              <a:rPr lang="ru-RU" sz="1138" b="1" dirty="0">
                <a:solidFill>
                  <a:schemeClr val="tx1"/>
                </a:solidFill>
                <a:latin typeface="Calibri" panose="020F0502020204030204" pitchFamily="34" charset="0"/>
              </a:rPr>
              <a:t>г. Азнакаево,</a:t>
            </a:r>
          </a:p>
          <a:p>
            <a:pPr algn="ctr"/>
            <a:r>
              <a:rPr lang="ru-RU" sz="1138" b="1" dirty="0" err="1">
                <a:solidFill>
                  <a:schemeClr val="tx1"/>
                </a:solidFill>
                <a:latin typeface="Calibri" panose="020F0502020204030204" pitchFamily="34" charset="0"/>
              </a:rPr>
              <a:t>пгт</a:t>
            </a:r>
            <a:r>
              <a:rPr lang="ru-RU" sz="1138" b="1" dirty="0">
                <a:solidFill>
                  <a:schemeClr val="tx1"/>
                </a:solidFill>
                <a:latin typeface="Calibri" panose="020F0502020204030204" pitchFamily="34" charset="0"/>
              </a:rPr>
              <a:t>. Актюбинский</a:t>
            </a:r>
          </a:p>
        </p:txBody>
      </p:sp>
      <p:sp>
        <p:nvSpPr>
          <p:cNvPr id="9" name="Прямоугольник с двумя скругленными противолежащими углами 8"/>
          <p:cNvSpPr/>
          <p:nvPr/>
        </p:nvSpPr>
        <p:spPr>
          <a:xfrm>
            <a:off x="5103745" y="4110039"/>
            <a:ext cx="4543840" cy="1842250"/>
          </a:xfrm>
          <a:prstGeom prst="round2DiagRect">
            <a:avLst>
              <a:gd name="adj1" fmla="val 21927"/>
              <a:gd name="adj2" fmla="val 0"/>
            </a:avLst>
          </a:prstGeom>
          <a:solidFill>
            <a:schemeClr val="tx2">
              <a:lumMod val="20000"/>
              <a:lumOff val="80000"/>
            </a:schemeClr>
          </a:solidFill>
          <a:ln w="5715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63" b="1" u="sng" dirty="0">
                <a:solidFill>
                  <a:schemeClr val="tx1"/>
                </a:solidFill>
                <a:latin typeface="Calibri" panose="020F0502020204030204" pitchFamily="34" charset="0"/>
              </a:rPr>
              <a:t>26</a:t>
            </a:r>
          </a:p>
          <a:p>
            <a:pPr algn="ctr"/>
            <a:r>
              <a:rPr lang="ru-RU" sz="1463" b="1" u="sng" dirty="0">
                <a:solidFill>
                  <a:schemeClr val="tx1"/>
                </a:solidFill>
                <a:latin typeface="Calibri" panose="020F0502020204030204" pitchFamily="34" charset="0"/>
              </a:rPr>
              <a:t> сельских поселений</a:t>
            </a:r>
            <a:endParaRPr lang="ru-RU" sz="1463" b="1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algn="ctr"/>
            <a:r>
              <a:rPr lang="ru-RU" sz="1056" b="1" dirty="0" err="1">
                <a:solidFill>
                  <a:schemeClr val="tx1"/>
                </a:solidFill>
                <a:latin typeface="Calibri" panose="020F0502020204030204" pitchFamily="34" charset="0"/>
              </a:rPr>
              <a:t>Агерзинское</a:t>
            </a:r>
            <a:r>
              <a:rPr lang="ru-RU" sz="1056" b="1" dirty="0">
                <a:solidFill>
                  <a:schemeClr val="tx1"/>
                </a:solidFill>
                <a:latin typeface="Calibri" panose="020F0502020204030204" pitchFamily="34" charset="0"/>
              </a:rPr>
              <a:t> СП, </a:t>
            </a:r>
            <a:r>
              <a:rPr lang="ru-RU" sz="1056" b="1" dirty="0" err="1">
                <a:solidFill>
                  <a:schemeClr val="tx1"/>
                </a:solidFill>
                <a:latin typeface="Calibri" panose="020F0502020204030204" pitchFamily="34" charset="0"/>
              </a:rPr>
              <a:t>Алькеевское</a:t>
            </a:r>
            <a:r>
              <a:rPr lang="ru-RU" sz="1056" b="1" dirty="0">
                <a:solidFill>
                  <a:schemeClr val="tx1"/>
                </a:solidFill>
                <a:latin typeface="Calibri" panose="020F0502020204030204" pitchFamily="34" charset="0"/>
              </a:rPr>
              <a:t> СП, </a:t>
            </a:r>
            <a:r>
              <a:rPr lang="ru-RU" sz="1056" b="1" dirty="0" err="1">
                <a:solidFill>
                  <a:schemeClr val="tx1"/>
                </a:solidFill>
                <a:latin typeface="Calibri" panose="020F0502020204030204" pitchFamily="34" charset="0"/>
              </a:rPr>
              <a:t>Асеевское</a:t>
            </a:r>
            <a:r>
              <a:rPr lang="ru-RU" sz="1056" b="1" dirty="0">
                <a:solidFill>
                  <a:schemeClr val="tx1"/>
                </a:solidFill>
                <a:latin typeface="Calibri" panose="020F0502020204030204" pitchFamily="34" charset="0"/>
              </a:rPr>
              <a:t> СП, </a:t>
            </a:r>
            <a:r>
              <a:rPr lang="ru-RU" sz="1056" b="1" dirty="0" err="1">
                <a:solidFill>
                  <a:schemeClr val="tx1"/>
                </a:solidFill>
                <a:latin typeface="Calibri" panose="020F0502020204030204" pitchFamily="34" charset="0"/>
              </a:rPr>
              <a:t>Балтачевское</a:t>
            </a:r>
            <a:r>
              <a:rPr lang="ru-RU" sz="1056" b="1" dirty="0">
                <a:solidFill>
                  <a:schemeClr val="tx1"/>
                </a:solidFill>
                <a:latin typeface="Calibri" panose="020F0502020204030204" pitchFamily="34" charset="0"/>
              </a:rPr>
              <a:t> СП, </a:t>
            </a:r>
            <a:r>
              <a:rPr lang="ru-RU" sz="1056" b="1" dirty="0" err="1">
                <a:solidFill>
                  <a:schemeClr val="tx1"/>
                </a:solidFill>
                <a:latin typeface="Calibri" panose="020F0502020204030204" pitchFamily="34" charset="0"/>
              </a:rPr>
              <a:t>Бирючевское</a:t>
            </a:r>
            <a:r>
              <a:rPr lang="ru-RU" sz="1056" b="1" dirty="0">
                <a:solidFill>
                  <a:schemeClr val="tx1"/>
                </a:solidFill>
                <a:latin typeface="Calibri" panose="020F0502020204030204" pitchFamily="34" charset="0"/>
              </a:rPr>
              <a:t> СП, </a:t>
            </a:r>
            <a:r>
              <a:rPr lang="ru-RU" sz="1056" b="1" dirty="0" err="1">
                <a:solidFill>
                  <a:schemeClr val="tx1"/>
                </a:solidFill>
                <a:latin typeface="Calibri" panose="020F0502020204030204" pitchFamily="34" charset="0"/>
              </a:rPr>
              <a:t>Вахитовское</a:t>
            </a:r>
            <a:r>
              <a:rPr lang="ru-RU" sz="1056" b="1" dirty="0">
                <a:solidFill>
                  <a:schemeClr val="tx1"/>
                </a:solidFill>
                <a:latin typeface="Calibri" panose="020F0502020204030204" pitchFamily="34" charset="0"/>
              </a:rPr>
              <a:t> СП, </a:t>
            </a:r>
            <a:r>
              <a:rPr lang="ru-RU" sz="1056" b="1" dirty="0" err="1">
                <a:solidFill>
                  <a:schemeClr val="tx1"/>
                </a:solidFill>
                <a:latin typeface="Calibri" panose="020F0502020204030204" pitchFamily="34" charset="0"/>
              </a:rPr>
              <a:t>Верхнестярлинское</a:t>
            </a:r>
            <a:r>
              <a:rPr lang="ru-RU" sz="1056" b="1" dirty="0">
                <a:solidFill>
                  <a:schemeClr val="tx1"/>
                </a:solidFill>
                <a:latin typeface="Calibri" panose="020F0502020204030204" pitchFamily="34" charset="0"/>
              </a:rPr>
              <a:t> СП, </a:t>
            </a:r>
            <a:r>
              <a:rPr lang="ru-RU" sz="1056" b="1" dirty="0" err="1">
                <a:solidFill>
                  <a:schemeClr val="tx1"/>
                </a:solidFill>
                <a:latin typeface="Calibri" panose="020F0502020204030204" pitchFamily="34" charset="0"/>
              </a:rPr>
              <a:t>Ильбяковское</a:t>
            </a:r>
            <a:r>
              <a:rPr lang="ru-RU" sz="1056" b="1" dirty="0">
                <a:solidFill>
                  <a:schemeClr val="tx1"/>
                </a:solidFill>
                <a:latin typeface="Calibri" panose="020F0502020204030204" pitchFamily="34" charset="0"/>
              </a:rPr>
              <a:t> СП, </a:t>
            </a:r>
            <a:r>
              <a:rPr lang="ru-RU" sz="1056" b="1" dirty="0" err="1">
                <a:solidFill>
                  <a:schemeClr val="tx1"/>
                </a:solidFill>
                <a:latin typeface="Calibri" panose="020F0502020204030204" pitchFamily="34" charset="0"/>
              </a:rPr>
              <a:t>Какре-Елгинское</a:t>
            </a:r>
            <a:r>
              <a:rPr lang="ru-RU" sz="1056" b="1" dirty="0">
                <a:solidFill>
                  <a:schemeClr val="tx1"/>
                </a:solidFill>
                <a:latin typeface="Calibri" panose="020F0502020204030204" pitchFamily="34" charset="0"/>
              </a:rPr>
              <a:t> СП, </a:t>
            </a:r>
            <a:r>
              <a:rPr lang="ru-RU" sz="1056" b="1" dirty="0" err="1">
                <a:solidFill>
                  <a:schemeClr val="tx1"/>
                </a:solidFill>
                <a:latin typeface="Calibri" panose="020F0502020204030204" pitchFamily="34" charset="0"/>
              </a:rPr>
              <a:t>Карамалинское</a:t>
            </a:r>
            <a:r>
              <a:rPr lang="ru-RU" sz="1056" b="1" dirty="0">
                <a:solidFill>
                  <a:schemeClr val="tx1"/>
                </a:solidFill>
                <a:latin typeface="Calibri" panose="020F0502020204030204" pitchFamily="34" charset="0"/>
              </a:rPr>
              <a:t> СП, </a:t>
            </a:r>
            <a:r>
              <a:rPr lang="ru-RU" sz="1056" b="1" dirty="0" err="1">
                <a:solidFill>
                  <a:schemeClr val="tx1"/>
                </a:solidFill>
                <a:latin typeface="Calibri" panose="020F0502020204030204" pitchFamily="34" charset="0"/>
              </a:rPr>
              <a:t>Мальбагушское</a:t>
            </a:r>
            <a:r>
              <a:rPr lang="ru-RU" sz="1056" b="1" dirty="0">
                <a:solidFill>
                  <a:schemeClr val="tx1"/>
                </a:solidFill>
                <a:latin typeface="Calibri" panose="020F0502020204030204" pitchFamily="34" charset="0"/>
              </a:rPr>
              <a:t> СП, </a:t>
            </a:r>
            <a:r>
              <a:rPr lang="ru-RU" sz="1056" b="1" dirty="0" err="1">
                <a:solidFill>
                  <a:schemeClr val="tx1"/>
                </a:solidFill>
                <a:latin typeface="Calibri" panose="020F0502020204030204" pitchFamily="34" charset="0"/>
              </a:rPr>
              <a:t>Масягутовское</a:t>
            </a:r>
            <a:r>
              <a:rPr lang="ru-RU" sz="1056" b="1" dirty="0">
                <a:solidFill>
                  <a:schemeClr val="tx1"/>
                </a:solidFill>
                <a:latin typeface="Calibri" panose="020F0502020204030204" pitchFamily="34" charset="0"/>
              </a:rPr>
              <a:t> СП, </a:t>
            </a:r>
            <a:r>
              <a:rPr lang="ru-RU" sz="1056" b="1" dirty="0" err="1">
                <a:solidFill>
                  <a:schemeClr val="tx1"/>
                </a:solidFill>
                <a:latin typeface="Calibri" panose="020F0502020204030204" pitchFamily="34" charset="0"/>
              </a:rPr>
              <a:t>Микулинское</a:t>
            </a:r>
            <a:r>
              <a:rPr lang="ru-RU" sz="1056" b="1" dirty="0">
                <a:solidFill>
                  <a:schemeClr val="tx1"/>
                </a:solidFill>
                <a:latin typeface="Calibri" panose="020F0502020204030204" pitchFamily="34" charset="0"/>
              </a:rPr>
              <a:t> СП, </a:t>
            </a:r>
          </a:p>
          <a:p>
            <a:pPr algn="ctr"/>
            <a:r>
              <a:rPr lang="ru-RU" sz="1056" b="1" dirty="0" err="1">
                <a:solidFill>
                  <a:schemeClr val="tx1"/>
                </a:solidFill>
                <a:latin typeface="Calibri" panose="020F0502020204030204" pitchFamily="34" charset="0"/>
              </a:rPr>
              <a:t>Сапеевское</a:t>
            </a:r>
            <a:r>
              <a:rPr lang="ru-RU" sz="1056" b="1" dirty="0">
                <a:solidFill>
                  <a:schemeClr val="tx1"/>
                </a:solidFill>
                <a:latin typeface="Calibri" panose="020F0502020204030204" pitchFamily="34" charset="0"/>
              </a:rPr>
              <a:t> СП, </a:t>
            </a:r>
            <a:r>
              <a:rPr lang="ru-RU" sz="1056" b="1" dirty="0" err="1">
                <a:solidFill>
                  <a:schemeClr val="tx1"/>
                </a:solidFill>
                <a:latin typeface="Calibri" panose="020F0502020204030204" pitchFamily="34" charset="0"/>
              </a:rPr>
              <a:t>Сарлинское</a:t>
            </a:r>
            <a:r>
              <a:rPr lang="ru-RU" sz="1056" b="1" dirty="0">
                <a:solidFill>
                  <a:schemeClr val="tx1"/>
                </a:solidFill>
                <a:latin typeface="Calibri" panose="020F0502020204030204" pitchFamily="34" charset="0"/>
              </a:rPr>
              <a:t> СП, </a:t>
            </a:r>
            <a:r>
              <a:rPr lang="ru-RU" sz="1056" b="1" dirty="0" err="1">
                <a:solidFill>
                  <a:schemeClr val="tx1"/>
                </a:solidFill>
                <a:latin typeface="Calibri" panose="020F0502020204030204" pitchFamily="34" charset="0"/>
              </a:rPr>
              <a:t>Сухояшское</a:t>
            </a:r>
            <a:r>
              <a:rPr lang="ru-RU" sz="1056" b="1" dirty="0">
                <a:solidFill>
                  <a:schemeClr val="tx1"/>
                </a:solidFill>
                <a:latin typeface="Calibri" panose="020F0502020204030204" pitchFamily="34" charset="0"/>
              </a:rPr>
              <a:t> СП, </a:t>
            </a:r>
          </a:p>
          <a:p>
            <a:pPr algn="ctr"/>
            <a:r>
              <a:rPr lang="ru-RU" sz="1056" b="1" dirty="0">
                <a:solidFill>
                  <a:schemeClr val="tx1"/>
                </a:solidFill>
                <a:latin typeface="Calibri" panose="020F0502020204030204" pitchFamily="34" charset="0"/>
              </a:rPr>
              <a:t>Татарско-</a:t>
            </a:r>
            <a:r>
              <a:rPr lang="ru-RU" sz="1056" b="1" dirty="0" err="1">
                <a:solidFill>
                  <a:schemeClr val="tx1"/>
                </a:solidFill>
                <a:latin typeface="Calibri" panose="020F0502020204030204" pitchFamily="34" charset="0"/>
              </a:rPr>
              <a:t>Шуганское</a:t>
            </a:r>
            <a:r>
              <a:rPr lang="ru-RU" sz="1056" b="1" dirty="0">
                <a:solidFill>
                  <a:schemeClr val="tx1"/>
                </a:solidFill>
                <a:latin typeface="Calibri" panose="020F0502020204030204" pitchFamily="34" charset="0"/>
              </a:rPr>
              <a:t> СП, </a:t>
            </a:r>
            <a:r>
              <a:rPr lang="ru-RU" sz="1056" b="1" dirty="0" err="1">
                <a:solidFill>
                  <a:schemeClr val="tx1"/>
                </a:solidFill>
                <a:latin typeface="Calibri" panose="020F0502020204030204" pitchFamily="34" charset="0"/>
              </a:rPr>
              <a:t>Тойкинское</a:t>
            </a:r>
            <a:r>
              <a:rPr lang="ru-RU" sz="1056" b="1" dirty="0">
                <a:solidFill>
                  <a:schemeClr val="tx1"/>
                </a:solidFill>
                <a:latin typeface="Calibri" panose="020F0502020204030204" pitchFamily="34" charset="0"/>
              </a:rPr>
              <a:t> СП, </a:t>
            </a:r>
            <a:r>
              <a:rPr lang="ru-RU" sz="1056" b="1" dirty="0" err="1">
                <a:solidFill>
                  <a:schemeClr val="tx1"/>
                </a:solidFill>
                <a:latin typeface="Calibri" panose="020F0502020204030204" pitchFamily="34" charset="0"/>
              </a:rPr>
              <a:t>Тумутукское</a:t>
            </a:r>
            <a:r>
              <a:rPr lang="ru-RU" sz="1056" b="1" dirty="0">
                <a:solidFill>
                  <a:schemeClr val="tx1"/>
                </a:solidFill>
                <a:latin typeface="Calibri" panose="020F0502020204030204" pitchFamily="34" charset="0"/>
              </a:rPr>
              <a:t> СП, </a:t>
            </a:r>
          </a:p>
          <a:p>
            <a:pPr algn="ctr"/>
            <a:r>
              <a:rPr lang="ru-RU" sz="1056" b="1" dirty="0" err="1">
                <a:solidFill>
                  <a:schemeClr val="tx1"/>
                </a:solidFill>
                <a:latin typeface="Calibri" panose="020F0502020204030204" pitchFamily="34" charset="0"/>
              </a:rPr>
              <a:t>Уразаевское</a:t>
            </a:r>
            <a:r>
              <a:rPr lang="ru-RU" sz="1056" b="1" dirty="0">
                <a:solidFill>
                  <a:schemeClr val="tx1"/>
                </a:solidFill>
                <a:latin typeface="Calibri" panose="020F0502020204030204" pitchFamily="34" charset="0"/>
              </a:rPr>
              <a:t> СП, </a:t>
            </a:r>
            <a:r>
              <a:rPr lang="ru-RU" sz="1056" b="1" dirty="0" err="1">
                <a:solidFill>
                  <a:schemeClr val="tx1"/>
                </a:solidFill>
                <a:latin typeface="Calibri" panose="020F0502020204030204" pitchFamily="34" charset="0"/>
              </a:rPr>
              <a:t>Урманаевское</a:t>
            </a:r>
            <a:r>
              <a:rPr lang="ru-RU" sz="1056" b="1" dirty="0">
                <a:solidFill>
                  <a:schemeClr val="tx1"/>
                </a:solidFill>
                <a:latin typeface="Calibri" panose="020F0502020204030204" pitchFamily="34" charset="0"/>
              </a:rPr>
              <a:t> СП, </a:t>
            </a:r>
            <a:r>
              <a:rPr lang="ru-RU" sz="1056" b="1" dirty="0" err="1">
                <a:solidFill>
                  <a:schemeClr val="tx1"/>
                </a:solidFill>
                <a:latin typeface="Calibri" panose="020F0502020204030204" pitchFamily="34" charset="0"/>
              </a:rPr>
              <a:t>Урсаевское</a:t>
            </a:r>
            <a:r>
              <a:rPr lang="ru-RU" sz="1056" b="1" dirty="0">
                <a:solidFill>
                  <a:schemeClr val="tx1"/>
                </a:solidFill>
                <a:latin typeface="Calibri" panose="020F0502020204030204" pitchFamily="34" charset="0"/>
              </a:rPr>
              <a:t> СП, </a:t>
            </a:r>
            <a:r>
              <a:rPr lang="ru-RU" sz="1056" b="1" dirty="0" err="1">
                <a:solidFill>
                  <a:schemeClr val="tx1"/>
                </a:solidFill>
                <a:latin typeface="Calibri" panose="020F0502020204030204" pitchFamily="34" charset="0"/>
              </a:rPr>
              <a:t>Учаллинское</a:t>
            </a:r>
            <a:r>
              <a:rPr lang="ru-RU" sz="1056" b="1" dirty="0">
                <a:solidFill>
                  <a:schemeClr val="tx1"/>
                </a:solidFill>
                <a:latin typeface="Calibri" panose="020F0502020204030204" pitchFamily="34" charset="0"/>
              </a:rPr>
              <a:t> СП, </a:t>
            </a:r>
            <a:r>
              <a:rPr lang="ru-RU" sz="1056" b="1" dirty="0" err="1">
                <a:solidFill>
                  <a:schemeClr val="tx1"/>
                </a:solidFill>
                <a:latin typeface="Calibri" panose="020F0502020204030204" pitchFamily="34" charset="0"/>
              </a:rPr>
              <a:t>Чалпинское</a:t>
            </a:r>
            <a:r>
              <a:rPr lang="ru-RU" sz="1056" b="1" dirty="0">
                <a:solidFill>
                  <a:schemeClr val="tx1"/>
                </a:solidFill>
                <a:latin typeface="Calibri" panose="020F0502020204030204" pitchFamily="34" charset="0"/>
              </a:rPr>
              <a:t> СП, </a:t>
            </a:r>
            <a:r>
              <a:rPr lang="ru-RU" sz="1056" b="1" dirty="0" err="1">
                <a:solidFill>
                  <a:schemeClr val="tx1"/>
                </a:solidFill>
                <a:latin typeface="Calibri" panose="020F0502020204030204" pitchFamily="34" charset="0"/>
              </a:rPr>
              <a:t>Чемодуровское</a:t>
            </a:r>
            <a:r>
              <a:rPr lang="ru-RU" sz="1056" b="1" dirty="0">
                <a:solidFill>
                  <a:schemeClr val="tx1"/>
                </a:solidFill>
                <a:latin typeface="Calibri" panose="020F0502020204030204" pitchFamily="34" charset="0"/>
              </a:rPr>
              <a:t> СП, </a:t>
            </a:r>
            <a:r>
              <a:rPr lang="ru-RU" sz="1056" b="1" dirty="0" err="1">
                <a:solidFill>
                  <a:schemeClr val="tx1"/>
                </a:solidFill>
                <a:latin typeface="Calibri" panose="020F0502020204030204" pitchFamily="34" charset="0"/>
              </a:rPr>
              <a:t>Чубар-Абдулловское</a:t>
            </a:r>
            <a:r>
              <a:rPr lang="ru-RU" sz="1056" b="1" dirty="0">
                <a:solidFill>
                  <a:schemeClr val="tx1"/>
                </a:solidFill>
                <a:latin typeface="Calibri" panose="020F0502020204030204" pitchFamily="34" charset="0"/>
              </a:rPr>
              <a:t> СП</a:t>
            </a:r>
          </a:p>
        </p:txBody>
      </p:sp>
    </p:spTree>
    <p:extLst>
      <p:ext uri="{BB962C8B-B14F-4D97-AF65-F5344CB8AC3E}">
        <p14:creationId xmlns:p14="http://schemas.microsoft.com/office/powerpoint/2010/main" val="24594579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7441437"/>
              </p:ext>
            </p:extLst>
          </p:nvPr>
        </p:nvGraphicFramePr>
        <p:xfrm>
          <a:off x="126181" y="1327604"/>
          <a:ext cx="4740680" cy="4773932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34162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8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58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0787"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Показатели</a:t>
                      </a:r>
                      <a:endParaRPr lang="ru-RU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295" marR="74295" marT="37148" marB="37148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 год</a:t>
                      </a:r>
                      <a:endParaRPr lang="ru-RU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295" marR="74295" marT="37148" marB="37148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7180">
                <a:tc gridSpan="3"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Макроэкономические показатели</a:t>
                      </a:r>
                    </a:p>
                  </a:txBody>
                  <a:tcPr marL="74295" marR="74295" marT="37148" marB="37148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3EA6C2">
                        <a:alpha val="2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6052">
                <a:tc gridSpan="2">
                  <a:txBody>
                    <a:bodyPr/>
                    <a:lstStyle/>
                    <a:p>
                      <a:pPr marL="0" indent="0" algn="l" defTabSz="914400" rtl="0" eaLnBrk="1" latinLnBrk="0" hangingPunct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Валовой  </a:t>
                      </a:r>
                      <a:r>
                        <a:rPr lang="ru-RU" sz="11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территориальный   продукт  (в основных ценах),  млн. руб.</a:t>
                      </a:r>
                    </a:p>
                  </a:txBody>
                  <a:tcPr marL="55721" marR="55721" marT="0" marB="0" anchor="ctr"/>
                </a:tc>
                <a:tc hMerge="1">
                  <a:txBody>
                    <a:bodyPr/>
                    <a:lstStyle/>
                    <a:p>
                      <a:pPr marL="0" indent="450215" algn="r" defTabSz="914400" rtl="0" eaLnBrk="1" latinLnBrk="0" hangingPunct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ru-RU" sz="14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indent="450215" algn="r" defTabSz="914400" rtl="0" eaLnBrk="1" latinLnBrk="0" hangingPunct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90 632</a:t>
                      </a:r>
                    </a:p>
                  </a:txBody>
                  <a:tcPr marL="55721" marR="55721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06">
                <a:tc gridSpan="2">
                  <a:txBody>
                    <a:bodyPr/>
                    <a:lstStyle/>
                    <a:p>
                      <a:pPr marL="0" indent="0" algn="l" defTabSz="914400" rtl="0" eaLnBrk="1" latinLnBrk="0" hangingPunct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сопоставимых ценах, в  %  к  предыдущему  году</a:t>
                      </a:r>
                    </a:p>
                  </a:txBody>
                  <a:tcPr marL="55721" marR="55721" marT="0" marB="0" anchor="ctr">
                    <a:solidFill>
                      <a:srgbClr val="3EA6C2">
                        <a:alpha val="2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indent="450215" algn="r" defTabSz="914400" rtl="0" eaLnBrk="1" latinLnBrk="0" hangingPunct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ru-RU" sz="14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3EA6C2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450215" algn="r" defTabSz="914400" rtl="0" eaLnBrk="1" latinLnBrk="0" hangingPunct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102,2</a:t>
                      </a:r>
                    </a:p>
                  </a:txBody>
                  <a:tcPr marL="55721" marR="55721" marT="0" marB="0" anchor="b">
                    <a:solidFill>
                      <a:srgbClr val="3EA6C2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6052">
                <a:tc gridSpan="2">
                  <a:txBody>
                    <a:bodyPr/>
                    <a:lstStyle/>
                    <a:p>
                      <a:pPr marL="0" indent="0" algn="l" defTabSz="914400" rtl="0" eaLnBrk="1" latinLnBrk="0" hangingPunct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Индекс </a:t>
                      </a:r>
                      <a:r>
                        <a:rPr lang="ru-RU" sz="11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потребительских цен, в % к декабрю предыдущего года</a:t>
                      </a:r>
                    </a:p>
                  </a:txBody>
                  <a:tcPr marL="55721" marR="55721" marT="0" marB="0" anchor="ctr"/>
                </a:tc>
                <a:tc hMerge="1">
                  <a:txBody>
                    <a:bodyPr/>
                    <a:lstStyle/>
                    <a:p>
                      <a:pPr marL="0" indent="450215" algn="r" defTabSz="914400" rtl="0" eaLnBrk="1" latinLnBrk="0" hangingPunct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ru-RU" sz="14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indent="450215" algn="r" defTabSz="914400" rtl="0" eaLnBrk="1" latinLnBrk="0" hangingPunct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105,3</a:t>
                      </a:r>
                    </a:p>
                  </a:txBody>
                  <a:tcPr marL="55721" marR="55721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4401">
                <a:tc gridSpan="2">
                  <a:txBody>
                    <a:bodyPr/>
                    <a:lstStyle/>
                    <a:p>
                      <a:pPr marL="0" indent="0" algn="l" defTabSz="914400" rtl="0" eaLnBrk="1" latinLnBrk="0" hangingPunct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Объем </a:t>
                      </a:r>
                      <a:r>
                        <a:rPr lang="ru-RU" sz="11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отгруженной продукции (работ, услуг),   тыс. руб.</a:t>
                      </a:r>
                    </a:p>
                  </a:txBody>
                  <a:tcPr marL="55721" marR="55721" marT="0" marB="0" anchor="ctr">
                    <a:solidFill>
                      <a:srgbClr val="3EA6C2">
                        <a:alpha val="2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indent="450215" algn="r" defTabSz="914400" rtl="0" eaLnBrk="1" latinLnBrk="0" hangingPunct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ru-RU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3EA6C2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 defTabSz="914400" rtl="0" eaLnBrk="1" latinLnBrk="0" hangingPunct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18 810 509</a:t>
                      </a:r>
                    </a:p>
                  </a:txBody>
                  <a:tcPr marL="55721" marR="55721" marT="0" marB="0" anchor="b">
                    <a:solidFill>
                      <a:srgbClr val="3EA6C2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6052">
                <a:tc gridSpan="2">
                  <a:txBody>
                    <a:bodyPr/>
                    <a:lstStyle/>
                    <a:p>
                      <a:pPr marL="0" indent="0" algn="l" defTabSz="914400" rtl="0" eaLnBrk="1" latinLnBrk="0" hangingPunct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Индекс промышленного производства, %  к  предыдущему  году</a:t>
                      </a:r>
                    </a:p>
                  </a:txBody>
                  <a:tcPr marL="55721" marR="55721" marT="0" marB="0" anchor="ctr"/>
                </a:tc>
                <a:tc hMerge="1">
                  <a:txBody>
                    <a:bodyPr/>
                    <a:lstStyle/>
                    <a:p>
                      <a:pPr marL="0" indent="450215" algn="r" defTabSz="914400" rtl="0" eaLnBrk="1" latinLnBrk="0" hangingPunct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ru-RU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indent="450215" algn="r" defTabSz="914400" rtl="0" eaLnBrk="1" latinLnBrk="0" hangingPunct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86,5</a:t>
                      </a:r>
                    </a:p>
                  </a:txBody>
                  <a:tcPr marL="55721" marR="55721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9395">
                <a:tc gridSpan="2">
                  <a:txBody>
                    <a:bodyPr/>
                    <a:lstStyle/>
                    <a:p>
                      <a:pPr marL="0" indent="0" algn="l" defTabSz="914400" rtl="0" eaLnBrk="1" latinLnBrk="0" hangingPunct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Объем </a:t>
                      </a:r>
                      <a:r>
                        <a:rPr lang="ru-RU" sz="11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продукции сельского  хозяйства, млн. руб.</a:t>
                      </a:r>
                    </a:p>
                  </a:txBody>
                  <a:tcPr marL="55721" marR="55721" marT="0" marB="0" anchor="ctr">
                    <a:solidFill>
                      <a:srgbClr val="3EA6C2">
                        <a:alpha val="2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indent="450215" algn="r" defTabSz="914400" rtl="0" eaLnBrk="1" latinLnBrk="0" hangingPunct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ru-RU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3EA6C2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450215" algn="r" defTabSz="914400" rtl="0" eaLnBrk="1" latinLnBrk="0" hangingPunct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7 269,06</a:t>
                      </a:r>
                    </a:p>
                  </a:txBody>
                  <a:tcPr marL="55721" marR="55721" marT="0" marB="0" anchor="b">
                    <a:solidFill>
                      <a:srgbClr val="3EA6C2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0787">
                <a:tc gridSpan="2">
                  <a:txBody>
                    <a:bodyPr/>
                    <a:lstStyle/>
                    <a:p>
                      <a:pPr marL="0" indent="0" algn="l" defTabSz="914400" rtl="0" eaLnBrk="1" latinLnBrk="0" hangingPunct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 сопоставимых ценах, в  %  к  предыдущему  году</a:t>
                      </a:r>
                    </a:p>
                  </a:txBody>
                  <a:tcPr marL="55721" marR="55721" marT="0" marB="0" anchor="ctr"/>
                </a:tc>
                <a:tc hMerge="1">
                  <a:txBody>
                    <a:bodyPr/>
                    <a:lstStyle/>
                    <a:p>
                      <a:pPr marL="0" indent="450215" algn="r" defTabSz="914400" rtl="0" eaLnBrk="1" latinLnBrk="0" hangingPunct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ru-RU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indent="450215" algn="r" defTabSz="914400" rtl="0" eaLnBrk="1" latinLnBrk="0" hangingPunct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100,6</a:t>
                      </a:r>
                    </a:p>
                  </a:txBody>
                  <a:tcPr marL="55721" marR="55721" marT="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24078">
                <a:tc gridSpan="2">
                  <a:txBody>
                    <a:bodyPr/>
                    <a:lstStyle/>
                    <a:p>
                      <a:pPr marL="0" indent="0" algn="l" defTabSz="914400" rtl="0" eaLnBrk="1" latinLnBrk="0" hangingPunct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Объем  </a:t>
                      </a:r>
                      <a:r>
                        <a:rPr lang="ru-RU" sz="11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инвестиций    (в  основной   капитал) по  территории за счет  всех  источников финансирования,  тыс. руб. </a:t>
                      </a:r>
                    </a:p>
                  </a:txBody>
                  <a:tcPr marL="55721" marR="55721" marT="0" marB="0" anchor="ctr">
                    <a:solidFill>
                      <a:srgbClr val="3EA6C2">
                        <a:alpha val="2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indent="450215" algn="r" defTabSz="914400" rtl="0" eaLnBrk="1" latinLnBrk="0" hangingPunct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ru-RU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3EA6C2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450215" algn="r" defTabSz="914400" rtl="0" eaLnBrk="1" latinLnBrk="0" hangingPunct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6 658 937</a:t>
                      </a:r>
                    </a:p>
                  </a:txBody>
                  <a:tcPr marL="55721" marR="55721" marT="0" marB="0" anchor="b">
                    <a:solidFill>
                      <a:srgbClr val="3EA6C2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0787">
                <a:tc gridSpan="2">
                  <a:txBody>
                    <a:bodyPr/>
                    <a:lstStyle/>
                    <a:p>
                      <a:pPr marL="0" indent="0" algn="l" defTabSz="914400" rtl="0" eaLnBrk="1" latinLnBrk="0" hangingPunct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 сопоставимых ценах, в  %  к  предыдущему  году</a:t>
                      </a:r>
                    </a:p>
                  </a:txBody>
                  <a:tcPr marL="55721" marR="55721" marT="0" marB="0" anchor="ctr"/>
                </a:tc>
                <a:tc hMerge="1">
                  <a:txBody>
                    <a:bodyPr/>
                    <a:lstStyle/>
                    <a:p>
                      <a:pPr marL="0" indent="450215" algn="r" defTabSz="914400" rtl="0" eaLnBrk="1" latinLnBrk="0" hangingPunct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ru-RU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indent="450215" algn="r" defTabSz="914400" rtl="0" eaLnBrk="1" latinLnBrk="0" hangingPunct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90,2</a:t>
                      </a:r>
                    </a:p>
                  </a:txBody>
                  <a:tcPr marL="55721" marR="55721" marT="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16052">
                <a:tc gridSpan="2">
                  <a:txBody>
                    <a:bodyPr/>
                    <a:lstStyle/>
                    <a:p>
                      <a:pPr marL="0" indent="0" algn="l" defTabSz="914400" rtl="0" eaLnBrk="1" latinLnBrk="0" hangingPunct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Объем </a:t>
                      </a:r>
                      <a:r>
                        <a:rPr lang="ru-RU" sz="11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работ, выполненных по виду деятельности «Строительство», тыс. руб.</a:t>
                      </a:r>
                    </a:p>
                  </a:txBody>
                  <a:tcPr marL="55721" marR="55721" marT="0" marB="0" anchor="ctr">
                    <a:solidFill>
                      <a:srgbClr val="3EA6C2">
                        <a:alpha val="2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indent="450215" algn="r" defTabSz="914400" rtl="0" eaLnBrk="1" latinLnBrk="0" hangingPunct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ru-RU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3EA6C2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450215" algn="r" defTabSz="914400" rtl="0" eaLnBrk="1" latinLnBrk="0" hangingPunct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1 112 300</a:t>
                      </a:r>
                    </a:p>
                  </a:txBody>
                  <a:tcPr marL="55721" marR="55721" marT="0" marB="0" anchor="b">
                    <a:solidFill>
                      <a:srgbClr val="3EA6C2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30787">
                <a:tc gridSpan="2">
                  <a:txBody>
                    <a:bodyPr/>
                    <a:lstStyle/>
                    <a:p>
                      <a:pPr marL="0" indent="0" algn="l" defTabSz="914400" rtl="0" eaLnBrk="1" latinLnBrk="0" hangingPunct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 сопоставимых ценах, в  %  к  предыдущему  году</a:t>
                      </a:r>
                    </a:p>
                  </a:txBody>
                  <a:tcPr marL="55721" marR="55721" marT="0" marB="0" anchor="ctr"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indent="450215" algn="r" defTabSz="914400" rtl="0" eaLnBrk="1" latinLnBrk="0" hangingPunct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ru-RU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450215" algn="r" defTabSz="914400" rtl="0" eaLnBrk="1" latinLnBrk="0" hangingPunct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94,9</a:t>
                      </a:r>
                    </a:p>
                  </a:txBody>
                  <a:tcPr marL="55721" marR="55721" marT="0" marB="0" anchor="b"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102" name="TextBox 21"/>
          <p:cNvSpPr txBox="1">
            <a:spLocks noChangeArrowheads="1"/>
          </p:cNvSpPr>
          <p:nvPr/>
        </p:nvSpPr>
        <p:spPr bwMode="auto">
          <a:xfrm>
            <a:off x="2052862" y="642940"/>
            <a:ext cx="5800307" cy="692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1950" b="1" dirty="0">
                <a:solidFill>
                  <a:srgbClr val="31B6FD">
                    <a:lumMod val="50000"/>
                  </a:srgbClr>
                </a:solidFill>
              </a:rPr>
              <a:t>Итоги социально-экономического развития </a:t>
            </a:r>
          </a:p>
          <a:p>
            <a:pPr algn="ctr"/>
            <a:r>
              <a:rPr lang="ru-RU" sz="1950" b="1" dirty="0">
                <a:solidFill>
                  <a:srgbClr val="31B6FD">
                    <a:lumMod val="50000"/>
                  </a:srgbClr>
                </a:solidFill>
              </a:rPr>
              <a:t>Азнакаевского муниципального района за 2023 год</a:t>
            </a:r>
          </a:p>
        </p:txBody>
      </p:sp>
      <p:graphicFrame>
        <p:nvGraphicFramePr>
          <p:cNvPr id="103" name="Таблица 10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6297177"/>
              </p:ext>
            </p:extLst>
          </p:nvPr>
        </p:nvGraphicFramePr>
        <p:xfrm>
          <a:off x="4991695" y="1326142"/>
          <a:ext cx="4731259" cy="4874082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34176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136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8946"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Показатели</a:t>
                      </a:r>
                      <a:endParaRPr lang="ru-RU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295" marR="74295" marT="37148" marB="37148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 год</a:t>
                      </a:r>
                      <a:endParaRPr lang="ru-RU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295" marR="74295" marT="37148" marB="37148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8410">
                <a:tc gridSpan="2"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Уровень жизни</a:t>
                      </a:r>
                    </a:p>
                  </a:txBody>
                  <a:tcPr marL="74295" marR="74295" marT="37148" marB="37148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3EA6C2">
                        <a:alpha val="2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5488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3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Доходы  </a:t>
                      </a:r>
                      <a:r>
                        <a:rPr lang="ru-RU" sz="13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  душу  населения, в среднем за месяц, рублей</a:t>
                      </a:r>
                    </a:p>
                  </a:txBody>
                  <a:tcPr marL="55721" marR="55721" marT="0" marB="0" anchor="ctr"/>
                </a:tc>
                <a:tc>
                  <a:txBody>
                    <a:bodyPr/>
                    <a:lstStyle/>
                    <a:p>
                      <a:pPr marL="0" indent="450215" algn="r" defTabSz="914400" rtl="0" eaLnBrk="1" latinLnBrk="0" hangingPunct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3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38 650</a:t>
                      </a:r>
                    </a:p>
                  </a:txBody>
                  <a:tcPr marL="55721" marR="55721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7744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3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в  %  к  предыдущему  году</a:t>
                      </a:r>
                    </a:p>
                  </a:txBody>
                  <a:tcPr marL="55721" marR="55721" marT="0" marB="0" anchor="ctr">
                    <a:solidFill>
                      <a:srgbClr val="3EA6C2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450215" algn="r" defTabSz="914400" rtl="0" eaLnBrk="1" latinLnBrk="0" hangingPunct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3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108,5</a:t>
                      </a:r>
                    </a:p>
                  </a:txBody>
                  <a:tcPr marL="55721" marR="55721" marT="0" marB="0" anchor="b">
                    <a:solidFill>
                      <a:srgbClr val="3EA6C2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5488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3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Расходы </a:t>
                      </a:r>
                      <a:r>
                        <a:rPr lang="ru-RU" sz="13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  душу  населения, в среднем за месяц, рублей</a:t>
                      </a:r>
                    </a:p>
                  </a:txBody>
                  <a:tcPr marL="55721" marR="55721" marT="0" marB="0" anchor="ctr"/>
                </a:tc>
                <a:tc>
                  <a:txBody>
                    <a:bodyPr/>
                    <a:lstStyle/>
                    <a:p>
                      <a:pPr marL="0" indent="450215" algn="r" defTabSz="914400" rtl="0" eaLnBrk="1" latinLnBrk="0" hangingPunct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3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31 693</a:t>
                      </a:r>
                    </a:p>
                  </a:txBody>
                  <a:tcPr marL="55721" marR="55721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8306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3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в  % к  предыдущему  году</a:t>
                      </a:r>
                    </a:p>
                  </a:txBody>
                  <a:tcPr marL="55721" marR="55721" marT="0" marB="0" anchor="ctr">
                    <a:solidFill>
                      <a:srgbClr val="3EA6C2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450215" algn="r" defTabSz="914400" rtl="0" eaLnBrk="1" latinLnBrk="0" hangingPunct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3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102,1</a:t>
                      </a:r>
                    </a:p>
                  </a:txBody>
                  <a:tcPr marL="55721" marR="55721" marT="0" marB="0" anchor="b">
                    <a:solidFill>
                      <a:srgbClr val="3EA6C2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8410">
                <a:tc gridSpan="2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Промышленность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 marL="74295" marR="74295" marT="37148" marB="37148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8946">
                <a:tc gridSpan="2"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1100" smtClean="0"/>
                        <a:t>Производство важнейших видов промышленной продукции:</a:t>
                      </a:r>
                      <a:endParaRPr lang="ru-RU" sz="1100" dirty="0"/>
                    </a:p>
                  </a:txBody>
                  <a:tcPr marL="74295" marR="74295" marT="37148" marB="37148" anchor="ctr">
                    <a:solidFill>
                      <a:srgbClr val="3EA6C2">
                        <a:alpha val="2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8306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1100" smtClean="0"/>
                        <a:t>Нефть, тыс. т.</a:t>
                      </a:r>
                      <a:endParaRPr lang="ru-RU" sz="1100" dirty="0"/>
                    </a:p>
                  </a:txBody>
                  <a:tcPr marL="74295" marR="74295" marT="37148" marB="37148" anchor="ctr"/>
                </a:tc>
                <a:tc>
                  <a:txBody>
                    <a:bodyPr/>
                    <a:lstStyle/>
                    <a:p>
                      <a:pPr marL="0" indent="450215" algn="r" defTabSz="914400" rtl="0" eaLnBrk="1" latinLnBrk="0" hangingPunct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3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2 387</a:t>
                      </a:r>
                      <a:endParaRPr lang="ru-RU" sz="13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4295" marR="74295" marT="37148" marB="37148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8410">
                <a:tc gridSpan="2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Агропромышленный комплекс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 marL="74295" marR="74295" marT="37148" marB="37148" anchor="ctr">
                    <a:solidFill>
                      <a:srgbClr val="3EA6C2">
                        <a:alpha val="2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8946">
                <a:tc gridSpan="2"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1100" dirty="0" smtClean="0"/>
                        <a:t>Производство основных видов сельскохозяйственной продукции:</a:t>
                      </a:r>
                      <a:endParaRPr lang="ru-RU" sz="1100" dirty="0"/>
                    </a:p>
                  </a:txBody>
                  <a:tcPr marL="74295" marR="74295" marT="37148" marB="37148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18306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Зерно (в весе после доработки), </a:t>
                      </a:r>
                      <a:r>
                        <a:rPr lang="ru-RU" sz="11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тн</a:t>
                      </a: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55721" marR="55721" marT="0" marB="0" anchor="ctr">
                    <a:solidFill>
                      <a:srgbClr val="3EA6C2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450215" algn="r" defTabSz="914400" rtl="0" eaLnBrk="1" latinLnBrk="0" hangingPunct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3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74 860</a:t>
                      </a:r>
                    </a:p>
                  </a:txBody>
                  <a:tcPr marL="55721" marR="55721" marT="0" marB="0" anchor="ctr">
                    <a:solidFill>
                      <a:srgbClr val="3EA6C2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18306">
                <a:tc>
                  <a:txBody>
                    <a:bodyPr/>
                    <a:lstStyle/>
                    <a:p>
                      <a:pPr marL="0" indent="21590" algn="l" defTabSz="914400" rtl="0" eaLnBrk="1" latinLnBrk="0" hangingPunct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Молоко,  </a:t>
                      </a:r>
                      <a:r>
                        <a:rPr lang="ru-RU" sz="11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тн</a:t>
                      </a: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55721" marR="55721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indent="450215" algn="r" defTabSz="914400" rtl="0" eaLnBrk="1" latinLnBrk="0" hangingPunct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3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69 650</a:t>
                      </a:r>
                    </a:p>
                  </a:txBody>
                  <a:tcPr marL="55721" marR="55721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18306">
                <a:tc>
                  <a:txBody>
                    <a:bodyPr/>
                    <a:lstStyle/>
                    <a:p>
                      <a:pPr marL="0" indent="21590" algn="l" defTabSz="914400" rtl="0" eaLnBrk="1" latinLnBrk="0" hangingPunct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Мясо (скот  и  птица в  живом  весе),  </a:t>
                      </a:r>
                      <a:r>
                        <a:rPr lang="ru-RU" sz="11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тн</a:t>
                      </a:r>
                      <a:endParaRPr lang="ru-RU" sz="11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 anchor="ctr">
                    <a:solidFill>
                      <a:srgbClr val="3EA6C2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450215" algn="r" defTabSz="914400" rtl="0" eaLnBrk="1" latinLnBrk="0" hangingPunct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3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166</a:t>
                      </a:r>
                    </a:p>
                  </a:txBody>
                  <a:tcPr marL="55721" marR="55721" marT="0" marB="0" anchor="ctr">
                    <a:solidFill>
                      <a:srgbClr val="3EA6C2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18306">
                <a:tc>
                  <a:txBody>
                    <a:bodyPr/>
                    <a:lstStyle/>
                    <a:p>
                      <a:pPr marL="0" indent="21590" algn="l" defTabSz="914400" rtl="0" eaLnBrk="1" latinLnBrk="0" hangingPunct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Яйца, тыс. шт.</a:t>
                      </a:r>
                    </a:p>
                  </a:txBody>
                  <a:tcPr marL="55721" marR="55721" marT="0" marB="0" anchor="ctr"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450215" algn="r" defTabSz="914400" rtl="0" eaLnBrk="1" latinLnBrk="0" hangingPunct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3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200</a:t>
                      </a:r>
                    </a:p>
                  </a:txBody>
                  <a:tcPr marL="55721" marR="55721" marT="0" marB="0" anchor="ctr"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9312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Box 21"/>
          <p:cNvSpPr txBox="1">
            <a:spLocks noChangeArrowheads="1"/>
          </p:cNvSpPr>
          <p:nvPr/>
        </p:nvSpPr>
        <p:spPr bwMode="auto">
          <a:xfrm>
            <a:off x="8445854" y="1344613"/>
            <a:ext cx="1322606" cy="325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517">
                <a:latin typeface="Calibri" panose="020F0502020204030204" pitchFamily="34" charset="0"/>
              </a:rPr>
              <a:t>(млн. рублей)</a:t>
            </a:r>
          </a:p>
        </p:txBody>
      </p:sp>
      <p:sp>
        <p:nvSpPr>
          <p:cNvPr id="60" name="TextBox 21"/>
          <p:cNvSpPr txBox="1">
            <a:spLocks noChangeArrowheads="1"/>
          </p:cNvSpPr>
          <p:nvPr/>
        </p:nvSpPr>
        <p:spPr bwMode="auto">
          <a:xfrm>
            <a:off x="613967" y="685933"/>
            <a:ext cx="8678069" cy="759310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ru-RU" sz="2167" b="1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</a:rPr>
              <a:t>Основные параметры бюджета Азнакаевского </a:t>
            </a:r>
          </a:p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ru-RU" sz="2167" b="1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</a:rPr>
              <a:t>муниципального района за 2023 год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27265" y="1722966"/>
          <a:ext cx="9682426" cy="1868295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18032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87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8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6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087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9294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18481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Параметры</a:t>
                      </a:r>
                      <a:endParaRPr kumimoji="0" lang="ru-RU" sz="14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8" marR="99068" marT="37169" marB="371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Первоначально утвержденный план</a:t>
                      </a:r>
                      <a:endParaRPr lang="ru-RU" sz="1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9068" marR="99068" marT="37169" marB="371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Уточненный бюджет</a:t>
                      </a:r>
                      <a:endParaRPr lang="ru-RU" sz="1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9068" marR="99068" marT="37169" marB="371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Внесено изменений</a:t>
                      </a:r>
                      <a:endParaRPr lang="ru-RU" sz="1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9068" marR="99068" marT="37169" marB="371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Фактическое исполнение</a:t>
                      </a:r>
                      <a:endParaRPr lang="ru-RU" sz="1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9068" marR="99068" marT="37169" marB="371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% исполнения</a:t>
                      </a:r>
                      <a:endParaRPr lang="ru-RU" sz="1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9068" marR="99068" marT="37169" marB="371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0496">
                <a:tc>
                  <a:txBody>
                    <a:bodyPr/>
                    <a:lstStyle/>
                    <a:p>
                      <a:pPr algn="ctr" eaLnBrk="1" hangingPunct="1">
                        <a:defRPr/>
                      </a:pPr>
                      <a:r>
                        <a:rPr lang="ru-RU" sz="2000" dirty="0" smtClean="0">
                          <a:latin typeface="Arial" pitchFamily="34" charset="0"/>
                          <a:cs typeface="Arial" pitchFamily="34" charset="0"/>
                        </a:rPr>
                        <a:t>Доходы</a:t>
                      </a:r>
                      <a:endParaRPr lang="ru-RU" sz="20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9068" marR="99068" marT="37169" marB="371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2 081,6</a:t>
                      </a:r>
                      <a:endParaRPr lang="ru-RU" sz="20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9068" marR="99068" marT="37169" marB="371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2 689,6</a:t>
                      </a:r>
                      <a:endParaRPr lang="ru-RU" sz="20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9068" marR="99068" marT="37169" marB="371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i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+608,0</a:t>
                      </a:r>
                      <a:endParaRPr lang="ru-RU" sz="2000" b="0" i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9068" marR="99068" marT="37169" marB="371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b="0" u="non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2 733,7</a:t>
                      </a:r>
                      <a:endParaRPr lang="ru-RU" sz="2000" b="0" u="non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9068" marR="99068" marT="37169" marB="371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ru-RU" sz="2000" b="0" i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101,6</a:t>
                      </a:r>
                      <a:endParaRPr lang="ru-RU" sz="2000" b="0" i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8" marR="99068" marT="37169" marB="371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018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defRPr/>
                      </a:pPr>
                      <a:r>
                        <a:rPr lang="ru-RU" sz="2000" kern="1200" dirty="0" smtClean="0">
                          <a:latin typeface="Arial" pitchFamily="34" charset="0"/>
                          <a:cs typeface="Arial" pitchFamily="34" charset="0"/>
                        </a:rPr>
                        <a:t>Расходы</a:t>
                      </a:r>
                      <a:endParaRPr lang="ru-RU" sz="2000" kern="12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8" marR="99068" marT="37169" marB="371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2 081,6</a:t>
                      </a:r>
                      <a:endParaRPr lang="ru-RU" sz="2000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8" marR="99068" marT="37169" marB="371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2 874,0</a:t>
                      </a:r>
                      <a:endParaRPr lang="ru-RU" sz="2000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8" marR="99068" marT="37169" marB="371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i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+792,4</a:t>
                      </a:r>
                    </a:p>
                  </a:txBody>
                  <a:tcPr marL="99068" marR="99068" marT="37169" marB="371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ru-RU" sz="2000" u="non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2 771,4</a:t>
                      </a:r>
                      <a:endParaRPr lang="ru-RU" sz="2000" u="non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8" marR="99068" marT="37169" marB="371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ru-RU" sz="2000" b="0" i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96,4</a:t>
                      </a:r>
                      <a:endParaRPr lang="ru-RU" sz="2000" b="0" i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8" marR="99068" marT="37169" marB="371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165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Дефицит </a:t>
                      </a:r>
                    </a:p>
                  </a:txBody>
                  <a:tcPr marL="99068" marR="99068" marT="37169" marB="3716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kumimoji="0" lang="ru-RU" sz="2000" b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0,0</a:t>
                      </a:r>
                      <a:endParaRPr kumimoji="0" lang="ru-RU" sz="2000" b="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8" marR="99068" marT="37169" marB="371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kumimoji="0" lang="ru-RU" sz="2000" b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-184,4</a:t>
                      </a:r>
                      <a:endParaRPr kumimoji="0" lang="ru-RU" sz="2000" b="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8" marR="99068" marT="37169" marB="371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kumimoji="0" lang="ru-RU" sz="2000" b="0" i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184,4</a:t>
                      </a:r>
                      <a:endParaRPr kumimoji="0" lang="ru-RU" sz="2000" b="0" i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8" marR="99068" marT="37169" marB="371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0" lang="ru-RU" sz="2000" b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-37,7</a:t>
                      </a:r>
                      <a:endParaRPr kumimoji="0" lang="ru-RU" sz="2000" b="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8" marR="99068" marT="37169" marB="371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kumimoji="0" lang="ru-RU" sz="2000" b="0" i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8" marR="99068" marT="37169" marB="371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7449" name="TextBox 8"/>
          <p:cNvSpPr txBox="1">
            <a:spLocks noChangeArrowheads="1"/>
          </p:cNvSpPr>
          <p:nvPr/>
        </p:nvSpPr>
        <p:spPr bwMode="auto">
          <a:xfrm>
            <a:off x="273448" y="1332575"/>
            <a:ext cx="2631281" cy="3924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1950" b="1">
                <a:solidFill>
                  <a:srgbClr val="002060"/>
                </a:solidFill>
              </a:rPr>
              <a:t>Бюджет района</a:t>
            </a:r>
          </a:p>
        </p:txBody>
      </p:sp>
      <p:sp>
        <p:nvSpPr>
          <p:cNvPr id="17450" name="TextBox 12"/>
          <p:cNvSpPr txBox="1">
            <a:spLocks noChangeArrowheads="1"/>
          </p:cNvSpPr>
          <p:nvPr/>
        </p:nvSpPr>
        <p:spPr bwMode="auto">
          <a:xfrm>
            <a:off x="0" y="3673211"/>
            <a:ext cx="4836054" cy="3924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1950" b="1">
                <a:solidFill>
                  <a:srgbClr val="002060"/>
                </a:solidFill>
              </a:rPr>
              <a:t>Консолидированный бюджет</a:t>
            </a:r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127265" y="4063604"/>
          <a:ext cx="9682426" cy="1873495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18032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87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8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87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6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9294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1840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Параметры</a:t>
                      </a:r>
                    </a:p>
                  </a:txBody>
                  <a:tcPr marL="99068" marR="99068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Первоначально утвержденный план</a:t>
                      </a:r>
                      <a:endParaRPr lang="ru-RU" sz="1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9068" marR="99068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Уточненный бюджет</a:t>
                      </a:r>
                      <a:endParaRPr lang="ru-RU" sz="1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9068" marR="99068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Внесено изменений</a:t>
                      </a:r>
                      <a:endParaRPr lang="ru-RU" sz="1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9068" marR="99068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Фактическое исполнение</a:t>
                      </a:r>
                      <a:endParaRPr lang="ru-RU" sz="1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9068" marR="99068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% исполнения</a:t>
                      </a:r>
                      <a:endParaRPr lang="ru-RU" sz="1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9068" marR="99068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6060">
                <a:tc>
                  <a:txBody>
                    <a:bodyPr/>
                    <a:lstStyle/>
                    <a:p>
                      <a:pPr algn="ctr" eaLnBrk="1" hangingPunct="1">
                        <a:defRPr/>
                      </a:pPr>
                      <a:r>
                        <a:rPr lang="ru-RU" sz="2000" dirty="0" smtClean="0">
                          <a:latin typeface="Arial" pitchFamily="34" charset="0"/>
                          <a:cs typeface="Arial" pitchFamily="34" charset="0"/>
                        </a:rPr>
                        <a:t>Доходы</a:t>
                      </a:r>
                      <a:endParaRPr lang="ru-RU" sz="20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9068" marR="99068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2 223,6</a:t>
                      </a:r>
                      <a:endParaRPr lang="ru-RU" sz="20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9068" marR="99068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2 805,8</a:t>
                      </a:r>
                      <a:endParaRPr lang="ru-RU" sz="20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9068" marR="99068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i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+582,2</a:t>
                      </a:r>
                      <a:endParaRPr lang="ru-RU" sz="2000" b="0" i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9068" marR="99068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b="0" u="non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2 881,0</a:t>
                      </a:r>
                      <a:endParaRPr lang="ru-RU" sz="2000" b="0" u="non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9068" marR="99068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ru-RU" sz="2000" b="0" i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102,7</a:t>
                      </a:r>
                      <a:endParaRPr lang="ru-RU" sz="2000" b="0" i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8" marR="99068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9937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defRPr/>
                      </a:pPr>
                      <a:r>
                        <a:rPr lang="ru-RU" sz="2000" kern="1200" dirty="0" smtClean="0">
                          <a:latin typeface="Arial" pitchFamily="34" charset="0"/>
                          <a:cs typeface="Arial" pitchFamily="34" charset="0"/>
                        </a:rPr>
                        <a:t>Расходы</a:t>
                      </a:r>
                      <a:endParaRPr lang="ru-RU" sz="2000" kern="12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8" marR="99068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2 223,6</a:t>
                      </a:r>
                      <a:endParaRPr lang="ru-RU" sz="2000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8" marR="99068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</a:t>
                      </a:r>
                      <a:r>
                        <a:rPr lang="ru-RU" sz="20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012,9</a:t>
                      </a:r>
                      <a:endParaRPr lang="ru-RU" sz="2000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8" marR="99068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i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+789,3</a:t>
                      </a:r>
                    </a:p>
                  </a:txBody>
                  <a:tcPr marL="99068" marR="99068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ru-RU" sz="2000" u="non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</a:t>
                      </a:r>
                      <a:r>
                        <a:rPr lang="ru-RU" sz="2000" u="none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895,8</a:t>
                      </a:r>
                      <a:endParaRPr lang="ru-RU" sz="2000" u="non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8" marR="99068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ru-RU" sz="2000" b="0" i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96,1</a:t>
                      </a:r>
                      <a:endParaRPr lang="ru-RU" sz="2000" b="0" i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8" marR="99068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157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Дефицит </a:t>
                      </a:r>
                    </a:p>
                  </a:txBody>
                  <a:tcPr marL="99068" marR="99068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kumimoji="0" lang="ru-RU" sz="2000" b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0,0</a:t>
                      </a:r>
                      <a:endParaRPr kumimoji="0" lang="ru-RU" sz="2000" b="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8" marR="99068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kumimoji="0" lang="ru-RU" sz="2000" b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-207,1</a:t>
                      </a:r>
                      <a:endParaRPr kumimoji="0" lang="ru-RU" sz="2000" b="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8" marR="99068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kumimoji="0" lang="ru-RU" sz="2000" b="0" i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207,1</a:t>
                      </a:r>
                      <a:endParaRPr kumimoji="0" lang="ru-RU" sz="2000" b="0" i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8" marR="99068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0" lang="ru-RU" sz="2000" b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-14,8</a:t>
                      </a:r>
                      <a:endParaRPr kumimoji="0" lang="ru-RU" sz="2000" b="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8" marR="99068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kumimoji="0" lang="ru-RU" sz="2000" b="0" i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8" marR="99068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9956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TextBox 21"/>
          <p:cNvSpPr txBox="1">
            <a:spLocks noChangeArrowheads="1"/>
          </p:cNvSpPr>
          <p:nvPr/>
        </p:nvSpPr>
        <p:spPr bwMode="auto">
          <a:xfrm>
            <a:off x="1195368" y="809759"/>
            <a:ext cx="7515263" cy="759310"/>
          </a:xfrm>
          <a:prstGeom prst="rect">
            <a:avLst/>
          </a:prstGeom>
          <a:noFill/>
          <a:ln>
            <a:noFill/>
          </a:ln>
          <a:extLst/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ru-RU" sz="2167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</a:rPr>
              <a:t>Исполнение доходной части бюджета Азнакаевского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ru-RU" sz="2167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</a:rPr>
              <a:t> муниципального района</a:t>
            </a:r>
          </a:p>
        </p:txBody>
      </p:sp>
      <p:sp>
        <p:nvSpPr>
          <p:cNvPr id="18435" name="TextBox 21"/>
          <p:cNvSpPr txBox="1">
            <a:spLocks noChangeArrowheads="1"/>
          </p:cNvSpPr>
          <p:nvPr/>
        </p:nvSpPr>
        <p:spPr bwMode="auto">
          <a:xfrm>
            <a:off x="8316913" y="1423723"/>
            <a:ext cx="1472142" cy="2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300">
                <a:latin typeface="Calibri" panose="020F0502020204030204" pitchFamily="34" charset="0"/>
              </a:rPr>
              <a:t>(млн. рублей)</a:t>
            </a:r>
          </a:p>
        </p:txBody>
      </p:sp>
      <p:graphicFrame>
        <p:nvGraphicFramePr>
          <p:cNvPr id="21" name="Таблица 20"/>
          <p:cNvGraphicFramePr>
            <a:graphicFrameLocks noGrp="1"/>
          </p:cNvGraphicFramePr>
          <p:nvPr/>
        </p:nvGraphicFramePr>
        <p:xfrm>
          <a:off x="223573" y="1738445"/>
          <a:ext cx="9460574" cy="3891527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9885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37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674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491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161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7428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2551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01678">
                <a:tc row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b="1" dirty="0" smtClean="0">
                          <a:latin typeface="Arial" pitchFamily="34" charset="0"/>
                          <a:cs typeface="Arial" pitchFamily="34" charset="0"/>
                        </a:rPr>
                        <a:t>Показатели</a:t>
                      </a:r>
                      <a:endParaRPr lang="ru-RU" sz="17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9054" marR="99054" marT="49523" marB="495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b="1" dirty="0" smtClean="0">
                          <a:latin typeface="Arial" pitchFamily="34" charset="0"/>
                          <a:cs typeface="Arial" pitchFamily="34" charset="0"/>
                        </a:rPr>
                        <a:t>2022 год</a:t>
                      </a:r>
                    </a:p>
                    <a:p>
                      <a:pPr algn="ctr"/>
                      <a:r>
                        <a:rPr lang="ru-RU" sz="1700" b="1" dirty="0" smtClean="0">
                          <a:latin typeface="Arial" pitchFamily="34" charset="0"/>
                          <a:cs typeface="Arial" pitchFamily="34" charset="0"/>
                        </a:rPr>
                        <a:t>Факт</a:t>
                      </a:r>
                      <a:endParaRPr lang="ru-RU" sz="17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9054" marR="99054" marT="49523" marB="495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b="1" dirty="0" smtClean="0">
                          <a:latin typeface="Arial" pitchFamily="34" charset="0"/>
                          <a:cs typeface="Arial" pitchFamily="34" charset="0"/>
                        </a:rPr>
                        <a:t>2023 год</a:t>
                      </a:r>
                      <a:endParaRPr lang="ru-RU" sz="17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9054" marR="99054" marT="49523" marB="495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latin typeface="Arial" pitchFamily="34" charset="0"/>
                          <a:cs typeface="Arial" pitchFamily="34" charset="0"/>
                        </a:rPr>
                        <a:t>Темп роста</a:t>
                      </a:r>
                      <a:endParaRPr lang="ru-RU" sz="17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9054" marR="99054" marT="49523" marB="495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4" marR="91434" marT="45713" marB="4571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216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4" marR="91434" marT="45713" marB="45713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4" marR="91434" marT="45713" marB="45713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latin typeface="Arial" pitchFamily="34" charset="0"/>
                          <a:cs typeface="Arial" pitchFamily="34" charset="0"/>
                        </a:rPr>
                        <a:t>План</a:t>
                      </a:r>
                      <a:endParaRPr lang="ru-RU" sz="17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9054" marR="99054" marT="49523" marB="495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latin typeface="Arial" pitchFamily="34" charset="0"/>
                          <a:cs typeface="Arial" pitchFamily="34" charset="0"/>
                        </a:rPr>
                        <a:t>Факт</a:t>
                      </a:r>
                      <a:endParaRPr lang="ru-RU" sz="17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9054" marR="99054" marT="49523" marB="495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Arial" pitchFamily="34" charset="0"/>
                          <a:cs typeface="Arial" pitchFamily="34" charset="0"/>
                        </a:rPr>
                        <a:t>% </a:t>
                      </a:r>
                      <a:r>
                        <a:rPr lang="ru-RU" sz="1600" b="1" dirty="0" err="1" smtClean="0">
                          <a:latin typeface="Arial" pitchFamily="34" charset="0"/>
                          <a:cs typeface="Arial" pitchFamily="34" charset="0"/>
                        </a:rPr>
                        <a:t>испол-нения</a:t>
                      </a:r>
                      <a:endParaRPr lang="ru-RU" sz="1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9054" marR="99054" marT="49523" marB="495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 marL="91434" marR="91434" marT="45713" marB="45713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 v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91434" marR="91434" marT="45716" marB="45716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320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b="1" dirty="0" smtClean="0">
                          <a:latin typeface="Arial" pitchFamily="34" charset="0"/>
                          <a:cs typeface="Arial" pitchFamily="34" charset="0"/>
                        </a:rPr>
                        <a:t>Сумма</a:t>
                      </a:r>
                    </a:p>
                  </a:txBody>
                  <a:tcPr marL="99054" marR="99054" marT="49523" marB="495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latin typeface="Arial" pitchFamily="34" charset="0"/>
                          <a:cs typeface="Arial" pitchFamily="34" charset="0"/>
                        </a:rPr>
                        <a:t>%</a:t>
                      </a:r>
                      <a:endParaRPr lang="ru-RU" sz="17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9054" marR="99054" marT="49523" marB="495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1678">
                <a:tc>
                  <a:txBody>
                    <a:bodyPr/>
                    <a:lstStyle/>
                    <a:p>
                      <a:r>
                        <a:rPr lang="ru-RU" sz="1700" b="1" dirty="0" smtClean="0">
                          <a:latin typeface="Arial" pitchFamily="34" charset="0"/>
                          <a:cs typeface="Arial" pitchFamily="34" charset="0"/>
                        </a:rPr>
                        <a:t>Доходы всего</a:t>
                      </a:r>
                      <a:endParaRPr lang="ru-RU" sz="17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9054" marR="99054" marT="49523" marB="495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b="1" dirty="0" smtClean="0">
                          <a:latin typeface="Arial" pitchFamily="34" charset="0"/>
                          <a:cs typeface="Arial" pitchFamily="34" charset="0"/>
                        </a:rPr>
                        <a:t>2 184,1 </a:t>
                      </a:r>
                      <a:endParaRPr lang="ru-RU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9054" marR="99054" marT="49523" marB="49523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20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2 689,6</a:t>
                      </a:r>
                      <a:endParaRPr kumimoji="0" lang="ru-RU" sz="20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54" marR="99054" marT="49523" marB="49523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20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2 733,7</a:t>
                      </a:r>
                      <a:endParaRPr kumimoji="0" lang="ru-RU" sz="20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54" marR="99054" marT="49523" marB="49523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20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101,6</a:t>
                      </a:r>
                      <a:endParaRPr kumimoji="0" lang="ru-RU" sz="20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54" marR="99054" marT="49523" marB="49523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20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+549,6</a:t>
                      </a:r>
                      <a:endParaRPr kumimoji="0" lang="ru-RU" sz="20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54" marR="99054" marT="49523" marB="49523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20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125,2</a:t>
                      </a:r>
                      <a:endParaRPr kumimoji="0" lang="ru-RU" sz="20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54" marR="99054" marT="49523" marB="49523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91525">
                <a:tc>
                  <a:txBody>
                    <a:bodyPr/>
                    <a:lstStyle/>
                    <a:p>
                      <a:r>
                        <a:rPr lang="ru-RU" sz="1700" dirty="0" smtClean="0">
                          <a:latin typeface="Arial" pitchFamily="34" charset="0"/>
                          <a:cs typeface="Arial" pitchFamily="34" charset="0"/>
                        </a:rPr>
                        <a:t>Налоговые и неналоговые доходы</a:t>
                      </a:r>
                      <a:endParaRPr lang="ru-RU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9054" marR="99054" marT="49523" marB="495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728,9</a:t>
                      </a:r>
                      <a:endParaRPr kumimoji="0" lang="ru-RU" sz="200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54" marR="99054" marT="49523" marB="49523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900,0</a:t>
                      </a:r>
                      <a:endParaRPr kumimoji="0" lang="ru-RU" sz="200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54" marR="99054" marT="49523" marB="49523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943,8</a:t>
                      </a:r>
                      <a:endParaRPr kumimoji="0" lang="ru-RU" sz="200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54" marR="99054" marT="49523" marB="49523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104,9</a:t>
                      </a:r>
                      <a:endParaRPr kumimoji="0" lang="ru-RU" sz="200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54" marR="99054" marT="49523" marB="49523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+214,9</a:t>
                      </a:r>
                      <a:endParaRPr kumimoji="0" lang="ru-RU" sz="200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54" marR="99054" marT="49523" marB="49523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129,5</a:t>
                      </a:r>
                      <a:endParaRPr kumimoji="0" lang="ru-RU" sz="200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54" marR="99054" marT="49523" marB="49523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1678">
                <a:tc>
                  <a:txBody>
                    <a:bodyPr/>
                    <a:lstStyle/>
                    <a:p>
                      <a:pPr algn="r"/>
                      <a:r>
                        <a:rPr lang="ru-RU" sz="1700" i="1" dirty="0" smtClean="0">
                          <a:latin typeface="Arial" pitchFamily="34" charset="0"/>
                          <a:cs typeface="Arial" pitchFamily="34" charset="0"/>
                        </a:rPr>
                        <a:t>Доля,</a:t>
                      </a:r>
                      <a:r>
                        <a:rPr lang="ru-RU" sz="1700" i="1" baseline="0" dirty="0" smtClean="0">
                          <a:latin typeface="Arial" pitchFamily="34" charset="0"/>
                          <a:cs typeface="Arial" pitchFamily="34" charset="0"/>
                        </a:rPr>
                        <a:t> %</a:t>
                      </a:r>
                      <a:endParaRPr lang="ru-RU" sz="1700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9054" marR="99054" marT="49523" marB="495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2000" i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33,4</a:t>
                      </a:r>
                      <a:endParaRPr kumimoji="0" lang="ru-RU" sz="2000" i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54" marR="99054" marT="49523" marB="49523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2000" i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33,5</a:t>
                      </a:r>
                      <a:endParaRPr kumimoji="0" lang="ru-RU" sz="2000" i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54" marR="99054" marT="49523" marB="49523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2000" i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34,5</a:t>
                      </a:r>
                      <a:endParaRPr kumimoji="0" lang="ru-RU" sz="2000" i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54" marR="99054" marT="49523" marB="49523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0" lang="ru-RU" sz="2000" i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54" marR="99054" marT="49523" marB="49523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0" lang="ru-RU" sz="2000" i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54" marR="99054" marT="49523" marB="49523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0" lang="ru-RU" sz="2000" i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54" marR="99054" marT="49523" marB="49523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27365">
                <a:tc>
                  <a:txBody>
                    <a:bodyPr/>
                    <a:lstStyle/>
                    <a:p>
                      <a:r>
                        <a:rPr lang="ru-RU" sz="1700" dirty="0" smtClean="0">
                          <a:latin typeface="Arial" pitchFamily="34" charset="0"/>
                          <a:cs typeface="Arial" pitchFamily="34" charset="0"/>
                        </a:rPr>
                        <a:t>Безвозмездные поступления</a:t>
                      </a:r>
                      <a:endParaRPr lang="ru-RU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9054" marR="99054" marT="49523" marB="495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1 455,2</a:t>
                      </a:r>
                      <a:endParaRPr kumimoji="0" lang="ru-RU" sz="200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54" marR="99054" marT="49523" marB="49523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1 789,6</a:t>
                      </a:r>
                      <a:endParaRPr kumimoji="0" lang="ru-RU" sz="200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54" marR="99054" marT="49523" marB="49523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1 789,9</a:t>
                      </a:r>
                      <a:endParaRPr kumimoji="0" lang="ru-RU" sz="200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54" marR="99054" marT="49523" marB="49523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100,02</a:t>
                      </a:r>
                      <a:endParaRPr kumimoji="0" lang="ru-RU" sz="200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54" marR="99054" marT="49523" marB="49523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+334,7</a:t>
                      </a:r>
                      <a:endParaRPr kumimoji="0" lang="ru-RU" sz="200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54" marR="99054" marT="49523" marB="49523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123,0</a:t>
                      </a:r>
                      <a:endParaRPr kumimoji="0" lang="ru-RU" sz="200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54" marR="99054" marT="49523" marB="49523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1678">
                <a:tc>
                  <a:txBody>
                    <a:bodyPr/>
                    <a:lstStyle/>
                    <a:p>
                      <a:pPr algn="r"/>
                      <a:r>
                        <a:rPr lang="ru-RU" sz="1700" i="1" dirty="0" smtClean="0">
                          <a:latin typeface="Arial" pitchFamily="34" charset="0"/>
                          <a:cs typeface="Arial" pitchFamily="34" charset="0"/>
                        </a:rPr>
                        <a:t>Доля, %</a:t>
                      </a:r>
                      <a:endParaRPr lang="ru-RU" sz="1700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9054" marR="99054" marT="49523" marB="495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2000" i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66,6</a:t>
                      </a:r>
                      <a:endParaRPr kumimoji="0" lang="ru-RU" sz="2000" i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54" marR="99054" marT="49523" marB="49523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2000" i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66,5</a:t>
                      </a:r>
                      <a:endParaRPr kumimoji="0" lang="ru-RU" sz="2000" i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54" marR="99054" marT="49523" marB="49523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2000" i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65,5</a:t>
                      </a:r>
                      <a:endParaRPr kumimoji="0" lang="ru-RU" sz="2000" i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54" marR="99054" marT="49523" marB="49523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0" lang="ru-RU" sz="2000" i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54" marR="99054" marT="49523" marB="49523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0" lang="ru-RU" sz="2000" i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54" marR="99054" marT="49523" marB="49523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0" lang="ru-RU" sz="2000" i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54" marR="99054" marT="49523" marB="49523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3751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Box 2"/>
          <p:cNvSpPr txBox="1">
            <a:spLocks noChangeArrowheads="1"/>
          </p:cNvSpPr>
          <p:nvPr/>
        </p:nvSpPr>
        <p:spPr bwMode="auto">
          <a:xfrm>
            <a:off x="1464347" y="677334"/>
            <a:ext cx="6960110" cy="759310"/>
          </a:xfrm>
          <a:prstGeom prst="rect">
            <a:avLst/>
          </a:prstGeom>
          <a:noFill/>
          <a:ln>
            <a:noFill/>
          </a:ln>
          <a:extLst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ru-RU" sz="2167" b="1" dirty="0">
                <a:solidFill>
                  <a:schemeClr val="accent1">
                    <a:lumMod val="50000"/>
                  </a:schemeClr>
                </a:solidFill>
              </a:rPr>
              <a:t>Структура налоговых и неналоговых дохода </a:t>
            </a:r>
          </a:p>
          <a:p>
            <a:pPr algn="ctr" eaLnBrk="1" hangingPunct="1">
              <a:defRPr/>
            </a:pPr>
            <a:r>
              <a:rPr lang="ru-RU" sz="2167" b="1" dirty="0">
                <a:solidFill>
                  <a:schemeClr val="accent1">
                    <a:lumMod val="50000"/>
                  </a:schemeClr>
                </a:solidFill>
              </a:rPr>
              <a:t>бюджета Азнакаевского муниципального района</a:t>
            </a:r>
          </a:p>
        </p:txBody>
      </p:sp>
      <p:graphicFrame>
        <p:nvGraphicFramePr>
          <p:cNvPr id="1026" name="Диаграмма 6"/>
          <p:cNvGraphicFramePr>
            <a:graphicFrameLocks/>
          </p:cNvGraphicFramePr>
          <p:nvPr/>
        </p:nvGraphicFramePr>
        <p:xfrm>
          <a:off x="-171978" y="1172633"/>
          <a:ext cx="9909439" cy="5097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13" name="Диаграмма" r:id="rId3" imgW="9144000" imgH="4705290" progId="Excel.Chart.8">
                  <p:embed/>
                </p:oleObj>
              </mc:Choice>
              <mc:Fallback>
                <p:oleObj name="Диаграмма" r:id="rId3" imgW="9144000" imgH="4705290" progId="Excel.Char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171978" y="1172633"/>
                        <a:ext cx="9909439" cy="5097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Скругленный прямоугольник 4"/>
          <p:cNvSpPr/>
          <p:nvPr/>
        </p:nvSpPr>
        <p:spPr>
          <a:xfrm>
            <a:off x="2173817" y="3429001"/>
            <a:ext cx="2048273" cy="112130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2167" b="1" dirty="0"/>
              <a:t>ВСЕГО </a:t>
            </a:r>
          </a:p>
          <a:p>
            <a:pPr algn="ctr" eaLnBrk="1" hangingPunct="1">
              <a:defRPr/>
            </a:pPr>
            <a:r>
              <a:rPr lang="ru-RU" sz="2600" b="1" dirty="0"/>
              <a:t>943,8 </a:t>
            </a:r>
          </a:p>
          <a:p>
            <a:pPr algn="ctr" eaLnBrk="1" hangingPunct="1">
              <a:defRPr/>
            </a:pPr>
            <a:r>
              <a:rPr lang="ru-RU" sz="1517" dirty="0"/>
              <a:t>млн. рублей</a:t>
            </a:r>
          </a:p>
        </p:txBody>
      </p:sp>
    </p:spTree>
    <p:extLst>
      <p:ext uri="{BB962C8B-B14F-4D97-AF65-F5344CB8AC3E}">
        <p14:creationId xmlns:p14="http://schemas.microsoft.com/office/powerpoint/2010/main" val="3772234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21"/>
          <p:cNvSpPr txBox="1">
            <a:spLocks noChangeArrowheads="1"/>
          </p:cNvSpPr>
          <p:nvPr/>
        </p:nvSpPr>
        <p:spPr bwMode="auto">
          <a:xfrm>
            <a:off x="1836025" y="664472"/>
            <a:ext cx="6233951" cy="79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ru-RU" sz="2275" b="1" dirty="0">
                <a:solidFill>
                  <a:schemeClr val="tx2"/>
                </a:solidFill>
              </a:rPr>
              <a:t>Расходная часть консолидированного бюджета</a:t>
            </a:r>
          </a:p>
          <a:p>
            <a:pPr algn="ctr" eaLnBrk="1" hangingPunct="1"/>
            <a:r>
              <a:rPr lang="ru-RU" sz="2275" b="1" dirty="0">
                <a:solidFill>
                  <a:schemeClr val="tx2"/>
                </a:solidFill>
              </a:rPr>
              <a:t>Азнакаевского муниципального района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947536" y="1439685"/>
            <a:ext cx="4283494" cy="496316"/>
          </a:xfrm>
          <a:prstGeom prst="roundRect">
            <a:avLst>
              <a:gd name="adj" fmla="val 8320"/>
            </a:avLst>
          </a:prstGeom>
          <a:solidFill>
            <a:schemeClr val="accent2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625" b="1" dirty="0">
                <a:solidFill>
                  <a:schemeClr val="bg1"/>
                </a:solidFill>
                <a:latin typeface="Calibri" panose="020F0502020204030204" pitchFamily="34" charset="0"/>
              </a:rPr>
              <a:t>Наименование раздела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788400" y="1439685"/>
            <a:ext cx="1442643" cy="496316"/>
          </a:xfrm>
          <a:prstGeom prst="roundRect">
            <a:avLst>
              <a:gd name="adj" fmla="val 4041"/>
            </a:avLst>
          </a:prstGeom>
          <a:solidFill>
            <a:schemeClr val="accent2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625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2023 </a:t>
            </a:r>
            <a:r>
              <a:rPr lang="ru-RU" sz="1625" b="1" dirty="0">
                <a:solidFill>
                  <a:schemeClr val="bg1"/>
                </a:solidFill>
                <a:latin typeface="Calibri" panose="020F0502020204030204" pitchFamily="34" charset="0"/>
              </a:rPr>
              <a:t>год </a:t>
            </a:r>
          </a:p>
          <a:p>
            <a:pPr algn="ctr">
              <a:defRPr/>
            </a:pPr>
            <a:r>
              <a:rPr lang="ru-RU" sz="1625" b="1" dirty="0">
                <a:solidFill>
                  <a:schemeClr val="bg1"/>
                </a:solidFill>
                <a:latin typeface="Calibri" panose="020F0502020204030204" pitchFamily="34" charset="0"/>
              </a:rPr>
              <a:t>факт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942715" y="2966323"/>
            <a:ext cx="4283494" cy="272203"/>
          </a:xfrm>
          <a:prstGeom prst="roundRect">
            <a:avLst>
              <a:gd name="adj" fmla="val 8320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ru-RU" sz="1463" dirty="0">
                <a:latin typeface="Calibri" panose="020F0502020204030204" pitchFamily="34" charset="0"/>
              </a:rPr>
              <a:t>Национальная экономика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783579" y="2966323"/>
            <a:ext cx="1442643" cy="272203"/>
          </a:xfrm>
          <a:prstGeom prst="roundRect">
            <a:avLst>
              <a:gd name="adj" fmla="val 8320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63" dirty="0" smtClean="0">
                <a:latin typeface="Calibri" panose="020F0502020204030204" pitchFamily="34" charset="0"/>
                <a:cs typeface="Calibri" panose="020F0502020204030204" pitchFamily="34" charset="0"/>
              </a:rPr>
              <a:t>90 416,0</a:t>
            </a:r>
            <a:endParaRPr lang="ru-RU" sz="1463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942715" y="3281974"/>
            <a:ext cx="4283494" cy="251989"/>
          </a:xfrm>
          <a:prstGeom prst="roundRect">
            <a:avLst>
              <a:gd name="adj" fmla="val 8320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ru-RU" sz="1463" dirty="0">
                <a:latin typeface="Calibri" panose="020F0502020204030204" pitchFamily="34" charset="0"/>
              </a:rPr>
              <a:t>Жилищно-коммунальное хозяйство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783579" y="3281974"/>
            <a:ext cx="1442643" cy="251989"/>
          </a:xfrm>
          <a:prstGeom prst="roundRect">
            <a:avLst>
              <a:gd name="adj" fmla="val 8320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63" dirty="0" smtClean="0">
                <a:latin typeface="Calibri" panose="020F0502020204030204" pitchFamily="34" charset="0"/>
                <a:cs typeface="Calibri" panose="020F0502020204030204" pitchFamily="34" charset="0"/>
              </a:rPr>
              <a:t>372 482,1</a:t>
            </a:r>
            <a:endParaRPr lang="ru-RU" sz="1463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947933" y="3871340"/>
            <a:ext cx="4283494" cy="275598"/>
          </a:xfrm>
          <a:prstGeom prst="roundRect">
            <a:avLst>
              <a:gd name="adj" fmla="val 8320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ru-RU" sz="1463" dirty="0">
                <a:latin typeface="Calibri" panose="020F0502020204030204" pitchFamily="34" charset="0"/>
              </a:rPr>
              <a:t>Образование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6788796" y="3871340"/>
            <a:ext cx="1442643" cy="275598"/>
          </a:xfrm>
          <a:prstGeom prst="roundRect">
            <a:avLst>
              <a:gd name="adj" fmla="val 8320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63" dirty="0" smtClean="0">
                <a:latin typeface="Calibri" panose="020F0502020204030204" pitchFamily="34" charset="0"/>
                <a:cs typeface="Calibri" panose="020F0502020204030204" pitchFamily="34" charset="0"/>
              </a:rPr>
              <a:t>1 770 779,5</a:t>
            </a:r>
            <a:endParaRPr lang="ru-RU" sz="1463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946636" y="4199767"/>
            <a:ext cx="4283494" cy="275598"/>
          </a:xfrm>
          <a:prstGeom prst="roundRect">
            <a:avLst>
              <a:gd name="adj" fmla="val 8320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ru-RU" sz="1463" dirty="0">
                <a:latin typeface="Calibri" panose="020F0502020204030204" pitchFamily="34" charset="0"/>
              </a:rPr>
              <a:t>Культура, кинематография</a:t>
            </a: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6787500" y="4199767"/>
            <a:ext cx="1442643" cy="275598"/>
          </a:xfrm>
          <a:prstGeom prst="roundRect">
            <a:avLst>
              <a:gd name="adj" fmla="val 8320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63" dirty="0" smtClean="0">
                <a:latin typeface="Calibri" panose="020F0502020204030204" pitchFamily="34" charset="0"/>
                <a:cs typeface="Calibri" panose="020F0502020204030204" pitchFamily="34" charset="0"/>
              </a:rPr>
              <a:t>211 881,9</a:t>
            </a:r>
            <a:endParaRPr lang="ru-RU" sz="1463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942715" y="2634241"/>
            <a:ext cx="4283494" cy="295697"/>
          </a:xfrm>
          <a:prstGeom prst="roundRect">
            <a:avLst>
              <a:gd name="adj" fmla="val 8320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ru-RU" sz="1463" dirty="0">
                <a:latin typeface="Calibri" panose="020F0502020204030204" pitchFamily="34" charset="0"/>
              </a:rPr>
              <a:t>Национальная безопасность</a:t>
            </a: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6783579" y="2634241"/>
            <a:ext cx="1442643" cy="295697"/>
          </a:xfrm>
          <a:prstGeom prst="roundRect">
            <a:avLst>
              <a:gd name="adj" fmla="val 8320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63" dirty="0" smtClean="0">
                <a:latin typeface="Calibri" panose="020F0502020204030204" pitchFamily="34" charset="0"/>
                <a:cs typeface="Calibri" panose="020F0502020204030204" pitchFamily="34" charset="0"/>
              </a:rPr>
              <a:t>9 592,5</a:t>
            </a:r>
            <a:endParaRPr lang="ru-RU" sz="1463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944854" y="1985556"/>
            <a:ext cx="4283494" cy="279473"/>
          </a:xfrm>
          <a:prstGeom prst="roundRect">
            <a:avLst>
              <a:gd name="adj" fmla="val 8320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ru-RU" sz="1463" dirty="0">
                <a:latin typeface="Calibri" panose="020F0502020204030204" pitchFamily="34" charset="0"/>
              </a:rPr>
              <a:t>Общегосударственные вопросы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6785718" y="1985556"/>
            <a:ext cx="1442643" cy="279473"/>
          </a:xfrm>
          <a:prstGeom prst="roundRect">
            <a:avLst>
              <a:gd name="adj" fmla="val 8320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63" dirty="0" smtClean="0">
                <a:latin typeface="Calibri" panose="020F0502020204030204" pitchFamily="34" charset="0"/>
                <a:cs typeface="Calibri" panose="020F0502020204030204" pitchFamily="34" charset="0"/>
              </a:rPr>
              <a:t>262 891,2</a:t>
            </a:r>
            <a:endParaRPr lang="ru-RU" sz="1463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942715" y="2306173"/>
            <a:ext cx="4283494" cy="290597"/>
          </a:xfrm>
          <a:prstGeom prst="roundRect">
            <a:avLst>
              <a:gd name="adj" fmla="val 8320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ru-RU" sz="1463" dirty="0">
                <a:latin typeface="Calibri" panose="020F0502020204030204" pitchFamily="34" charset="0"/>
              </a:rPr>
              <a:t>Национальная оборона</a:t>
            </a: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6783579" y="2306173"/>
            <a:ext cx="1442643" cy="290597"/>
          </a:xfrm>
          <a:prstGeom prst="roundRect">
            <a:avLst>
              <a:gd name="adj" fmla="val 8320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63" dirty="0">
                <a:latin typeface="Calibri" panose="020F0502020204030204" pitchFamily="34" charset="0"/>
                <a:cs typeface="Calibri" panose="020F0502020204030204" pitchFamily="34" charset="0"/>
              </a:rPr>
              <a:t>3 </a:t>
            </a:r>
            <a:r>
              <a:rPr lang="ru-RU" sz="1463" dirty="0" smtClean="0">
                <a:latin typeface="Calibri" panose="020F0502020204030204" pitchFamily="34" charset="0"/>
                <a:cs typeface="Calibri" panose="020F0502020204030204" pitchFamily="34" charset="0"/>
              </a:rPr>
              <a:t>919,0 </a:t>
            </a:r>
            <a:endParaRPr lang="ru-RU" sz="1463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946636" y="5809116"/>
            <a:ext cx="4283494" cy="321293"/>
          </a:xfrm>
          <a:prstGeom prst="roundRect">
            <a:avLst>
              <a:gd name="adj" fmla="val 8320"/>
            </a:avLst>
          </a:prstGeom>
          <a:solidFill>
            <a:schemeClr val="accent2"/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ru-RU" sz="1625" i="1" dirty="0">
                <a:solidFill>
                  <a:schemeClr val="bg1"/>
                </a:solidFill>
                <a:latin typeface="Calibri" panose="020F0502020204030204" pitchFamily="34" charset="0"/>
              </a:rPr>
              <a:t>Итого расходов</a:t>
            </a: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6787500" y="5809116"/>
            <a:ext cx="1442643" cy="321293"/>
          </a:xfrm>
          <a:prstGeom prst="roundRect">
            <a:avLst>
              <a:gd name="adj" fmla="val 8320"/>
            </a:avLst>
          </a:prstGeom>
          <a:solidFill>
            <a:schemeClr val="accent2"/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63" b="1" dirty="0">
                <a:solidFill>
                  <a:schemeClr val="bg1"/>
                </a:solidFill>
                <a:latin typeface="Calibri" panose="020F0502020204030204" pitchFamily="34" charset="0"/>
              </a:rPr>
              <a:t> 2 </a:t>
            </a:r>
            <a:r>
              <a:rPr lang="ru-RU" sz="1463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895 822,5</a:t>
            </a:r>
            <a:endParaRPr lang="ru-RU" sz="1463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942715" y="3577412"/>
            <a:ext cx="4283494" cy="254048"/>
          </a:xfrm>
          <a:prstGeom prst="roundRect">
            <a:avLst>
              <a:gd name="adj" fmla="val 8320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ru-RU" sz="1463" dirty="0">
                <a:latin typeface="Calibri" panose="020F0502020204030204" pitchFamily="34" charset="0"/>
              </a:rPr>
              <a:t>Охрана окружающей среды</a:t>
            </a: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6783579" y="3577412"/>
            <a:ext cx="1442643" cy="254048"/>
          </a:xfrm>
          <a:prstGeom prst="roundRect">
            <a:avLst>
              <a:gd name="adj" fmla="val 8320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63" dirty="0" smtClean="0">
                <a:latin typeface="Calibri" panose="020F0502020204030204" pitchFamily="34" charset="0"/>
                <a:cs typeface="Calibri" panose="020F0502020204030204" pitchFamily="34" charset="0"/>
              </a:rPr>
              <a:t>22 762,5</a:t>
            </a:r>
            <a:endParaRPr lang="ru-RU" sz="1463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946636" y="4518814"/>
            <a:ext cx="4283494" cy="275598"/>
          </a:xfrm>
          <a:prstGeom prst="roundRect">
            <a:avLst>
              <a:gd name="adj" fmla="val 8320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ru-RU" sz="1463" dirty="0">
                <a:latin typeface="Calibri" panose="020F0502020204030204" pitchFamily="34" charset="0"/>
              </a:rPr>
              <a:t>Здравоохранение</a:t>
            </a:r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6787500" y="4518814"/>
            <a:ext cx="1442643" cy="275598"/>
          </a:xfrm>
          <a:prstGeom prst="roundRect">
            <a:avLst>
              <a:gd name="adj" fmla="val 8320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63" dirty="0" smtClean="0">
                <a:latin typeface="Calibri" panose="020F0502020204030204" pitchFamily="34" charset="0"/>
                <a:cs typeface="Calibri" panose="020F0502020204030204" pitchFamily="34" charset="0"/>
              </a:rPr>
              <a:t>1 041,6</a:t>
            </a:r>
            <a:endParaRPr lang="ru-RU" sz="1463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946636" y="4841389"/>
            <a:ext cx="4283494" cy="275598"/>
          </a:xfrm>
          <a:prstGeom prst="roundRect">
            <a:avLst>
              <a:gd name="adj" fmla="val 8320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ru-RU" sz="1463" dirty="0">
                <a:latin typeface="Calibri" panose="020F0502020204030204" pitchFamily="34" charset="0"/>
              </a:rPr>
              <a:t>Социальная политика</a:t>
            </a:r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6787500" y="4841389"/>
            <a:ext cx="1442643" cy="275598"/>
          </a:xfrm>
          <a:prstGeom prst="roundRect">
            <a:avLst>
              <a:gd name="adj" fmla="val 8320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60" dirty="0" smtClean="0">
                <a:latin typeface="Calibri" panose="020F0502020204030204" pitchFamily="34" charset="0"/>
                <a:cs typeface="Calibri" panose="020F0502020204030204" pitchFamily="34" charset="0"/>
              </a:rPr>
              <a:t>42 992,2</a:t>
            </a:r>
            <a:endParaRPr lang="ru-RU" sz="146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947933" y="5163965"/>
            <a:ext cx="4283494" cy="275598"/>
          </a:xfrm>
          <a:prstGeom prst="roundRect">
            <a:avLst>
              <a:gd name="adj" fmla="val 8320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ru-RU" sz="1463" dirty="0">
                <a:latin typeface="Calibri" panose="020F0502020204030204" pitchFamily="34" charset="0"/>
              </a:rPr>
              <a:t>Физическая культура и спорт</a:t>
            </a:r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6788796" y="5163965"/>
            <a:ext cx="1442643" cy="275598"/>
          </a:xfrm>
          <a:prstGeom prst="roundRect">
            <a:avLst>
              <a:gd name="adj" fmla="val 8320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60" dirty="0" smtClean="0">
                <a:latin typeface="Calibri" panose="020F0502020204030204" pitchFamily="34" charset="0"/>
                <a:cs typeface="Calibri" panose="020F0502020204030204" pitchFamily="34" charset="0"/>
              </a:rPr>
              <a:t>105 493,5</a:t>
            </a:r>
            <a:endParaRPr lang="ru-RU" sz="146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4" name="Скругленный прямоугольник 43"/>
          <p:cNvSpPr/>
          <p:nvPr/>
        </p:nvSpPr>
        <p:spPr>
          <a:xfrm>
            <a:off x="946636" y="5489118"/>
            <a:ext cx="4283494" cy="275598"/>
          </a:xfrm>
          <a:prstGeom prst="roundRect">
            <a:avLst>
              <a:gd name="adj" fmla="val 8320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ru-RU" sz="1463" dirty="0">
                <a:latin typeface="Calibri" panose="020F0502020204030204" pitchFamily="34" charset="0"/>
              </a:rPr>
              <a:t>Межбюджетные трансферты</a:t>
            </a:r>
          </a:p>
        </p:txBody>
      </p:sp>
      <p:sp>
        <p:nvSpPr>
          <p:cNvPr id="45" name="Скругленный прямоугольник 44"/>
          <p:cNvSpPr/>
          <p:nvPr/>
        </p:nvSpPr>
        <p:spPr>
          <a:xfrm>
            <a:off x="6787500" y="5489118"/>
            <a:ext cx="1442643" cy="275598"/>
          </a:xfrm>
          <a:prstGeom prst="roundRect">
            <a:avLst>
              <a:gd name="adj" fmla="val 8320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63" dirty="0">
                <a:latin typeface="Calibri" panose="020F0502020204030204" pitchFamily="34" charset="0"/>
              </a:rPr>
              <a:t>1 </a:t>
            </a:r>
            <a:r>
              <a:rPr lang="ru-RU" sz="1463" dirty="0" smtClean="0">
                <a:latin typeface="Calibri" panose="020F0502020204030204" pitchFamily="34" charset="0"/>
              </a:rPr>
              <a:t>570,5</a:t>
            </a:r>
            <a:endParaRPr lang="ru-RU" sz="1463" dirty="0">
              <a:latin typeface="Calibri" panose="020F0502020204030204" pitchFamily="34" charset="0"/>
            </a:endParaRPr>
          </a:p>
        </p:txBody>
      </p:sp>
      <p:sp>
        <p:nvSpPr>
          <p:cNvPr id="47" name="Скругленный прямоугольник 46"/>
          <p:cNvSpPr/>
          <p:nvPr/>
        </p:nvSpPr>
        <p:spPr>
          <a:xfrm>
            <a:off x="5286171" y="1439685"/>
            <a:ext cx="1442266" cy="496316"/>
          </a:xfrm>
          <a:prstGeom prst="roundRect">
            <a:avLst>
              <a:gd name="adj" fmla="val 4041"/>
            </a:avLst>
          </a:prstGeom>
          <a:solidFill>
            <a:schemeClr val="accent2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625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2023 </a:t>
            </a:r>
            <a:r>
              <a:rPr lang="ru-RU" sz="1625" b="1" dirty="0">
                <a:solidFill>
                  <a:schemeClr val="bg1"/>
                </a:solidFill>
                <a:latin typeface="Calibri" panose="020F0502020204030204" pitchFamily="34" charset="0"/>
              </a:rPr>
              <a:t>год </a:t>
            </a:r>
          </a:p>
          <a:p>
            <a:pPr algn="ctr">
              <a:defRPr/>
            </a:pPr>
            <a:r>
              <a:rPr lang="ru-RU" sz="1625" b="1" dirty="0">
                <a:solidFill>
                  <a:schemeClr val="bg1"/>
                </a:solidFill>
                <a:latin typeface="Calibri" panose="020F0502020204030204" pitchFamily="34" charset="0"/>
              </a:rPr>
              <a:t>план</a:t>
            </a:r>
          </a:p>
        </p:txBody>
      </p:sp>
      <p:sp>
        <p:nvSpPr>
          <p:cNvPr id="48" name="Скругленный прямоугольник 47"/>
          <p:cNvSpPr/>
          <p:nvPr/>
        </p:nvSpPr>
        <p:spPr>
          <a:xfrm>
            <a:off x="5280972" y="2966323"/>
            <a:ext cx="1442643" cy="272203"/>
          </a:xfrm>
          <a:prstGeom prst="roundRect">
            <a:avLst>
              <a:gd name="adj" fmla="val 8320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63" dirty="0" smtClean="0">
                <a:latin typeface="Calibri" panose="020F0502020204030204" pitchFamily="34" charset="0"/>
                <a:cs typeface="Calibri" panose="020F0502020204030204" pitchFamily="34" charset="0"/>
              </a:rPr>
              <a:t>120 712,2</a:t>
            </a:r>
            <a:endParaRPr lang="ru-RU" sz="1463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9" name="Скругленный прямоугольник 48"/>
          <p:cNvSpPr/>
          <p:nvPr/>
        </p:nvSpPr>
        <p:spPr>
          <a:xfrm>
            <a:off x="5280972" y="3281974"/>
            <a:ext cx="1442643" cy="251989"/>
          </a:xfrm>
          <a:prstGeom prst="roundRect">
            <a:avLst>
              <a:gd name="adj" fmla="val 8320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63" dirty="0" smtClean="0">
                <a:latin typeface="Calibri" panose="020F0502020204030204" pitchFamily="34" charset="0"/>
                <a:cs typeface="Calibri" panose="020F0502020204030204" pitchFamily="34" charset="0"/>
              </a:rPr>
              <a:t>385 863,8</a:t>
            </a:r>
            <a:endParaRPr lang="ru-RU" sz="1463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0" name="Скругленный прямоугольник 49"/>
          <p:cNvSpPr/>
          <p:nvPr/>
        </p:nvSpPr>
        <p:spPr>
          <a:xfrm>
            <a:off x="5286190" y="3871340"/>
            <a:ext cx="1442643" cy="275598"/>
          </a:xfrm>
          <a:prstGeom prst="roundRect">
            <a:avLst>
              <a:gd name="adj" fmla="val 8320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63" dirty="0" smtClean="0">
                <a:latin typeface="Calibri" panose="020F0502020204030204" pitchFamily="34" charset="0"/>
                <a:cs typeface="Calibri" panose="020F0502020204030204" pitchFamily="34" charset="0"/>
              </a:rPr>
              <a:t>1 801 216,3</a:t>
            </a:r>
            <a:endParaRPr lang="ru-RU" sz="1463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1" name="Скругленный прямоугольник 50"/>
          <p:cNvSpPr/>
          <p:nvPr/>
        </p:nvSpPr>
        <p:spPr>
          <a:xfrm>
            <a:off x="5284893" y="4199767"/>
            <a:ext cx="1442643" cy="275598"/>
          </a:xfrm>
          <a:prstGeom prst="roundRect">
            <a:avLst>
              <a:gd name="adj" fmla="val 8320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63" dirty="0" smtClean="0">
                <a:latin typeface="Calibri" panose="020F0502020204030204" pitchFamily="34" charset="0"/>
                <a:cs typeface="Calibri" panose="020F0502020204030204" pitchFamily="34" charset="0"/>
              </a:rPr>
              <a:t>222 600,7</a:t>
            </a:r>
            <a:endParaRPr lang="ru-RU" sz="1463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2" name="Скругленный прямоугольник 51"/>
          <p:cNvSpPr/>
          <p:nvPr/>
        </p:nvSpPr>
        <p:spPr>
          <a:xfrm>
            <a:off x="5280972" y="2634241"/>
            <a:ext cx="1442643" cy="295697"/>
          </a:xfrm>
          <a:prstGeom prst="roundRect">
            <a:avLst>
              <a:gd name="adj" fmla="val 8320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63" dirty="0" smtClean="0">
                <a:latin typeface="Calibri" panose="020F0502020204030204" pitchFamily="34" charset="0"/>
                <a:cs typeface="Calibri" panose="020F0502020204030204" pitchFamily="34" charset="0"/>
              </a:rPr>
              <a:t>9 607,5</a:t>
            </a:r>
            <a:endParaRPr lang="ru-RU" sz="1463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3" name="Скругленный прямоугольник 52"/>
          <p:cNvSpPr/>
          <p:nvPr/>
        </p:nvSpPr>
        <p:spPr>
          <a:xfrm>
            <a:off x="5283111" y="1985556"/>
            <a:ext cx="1442643" cy="279473"/>
          </a:xfrm>
          <a:prstGeom prst="roundRect">
            <a:avLst>
              <a:gd name="adj" fmla="val 8320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63" dirty="0" smtClean="0">
                <a:latin typeface="Calibri" panose="020F0502020204030204" pitchFamily="34" charset="0"/>
                <a:cs typeface="Calibri" panose="020F0502020204030204" pitchFamily="34" charset="0"/>
              </a:rPr>
              <a:t>269 014,7</a:t>
            </a:r>
            <a:endParaRPr lang="ru-RU" sz="1463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4" name="Скругленный прямоугольник 53"/>
          <p:cNvSpPr/>
          <p:nvPr/>
        </p:nvSpPr>
        <p:spPr>
          <a:xfrm>
            <a:off x="5280972" y="2306173"/>
            <a:ext cx="1442643" cy="290597"/>
          </a:xfrm>
          <a:prstGeom prst="roundRect">
            <a:avLst>
              <a:gd name="adj" fmla="val 8320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63" dirty="0">
                <a:latin typeface="Calibri" panose="020F0502020204030204" pitchFamily="34" charset="0"/>
                <a:cs typeface="Calibri" panose="020F0502020204030204" pitchFamily="34" charset="0"/>
              </a:rPr>
              <a:t>3 </a:t>
            </a:r>
            <a:r>
              <a:rPr lang="ru-RU" sz="1463" dirty="0" smtClean="0">
                <a:latin typeface="Calibri" panose="020F0502020204030204" pitchFamily="34" charset="0"/>
                <a:cs typeface="Calibri" panose="020F0502020204030204" pitchFamily="34" charset="0"/>
              </a:rPr>
              <a:t>919,0</a:t>
            </a:r>
            <a:endParaRPr lang="ru-RU" sz="1463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5" name="Скругленный прямоугольник 54"/>
          <p:cNvSpPr/>
          <p:nvPr/>
        </p:nvSpPr>
        <p:spPr>
          <a:xfrm>
            <a:off x="5279675" y="5812721"/>
            <a:ext cx="1442643" cy="321293"/>
          </a:xfrm>
          <a:prstGeom prst="roundRect">
            <a:avLst>
              <a:gd name="adj" fmla="val 8320"/>
            </a:avLst>
          </a:prstGeom>
          <a:solidFill>
            <a:schemeClr val="accent2"/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63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3 012 862,7</a:t>
            </a:r>
            <a:endParaRPr lang="ru-RU" sz="1463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56" name="Скругленный прямоугольник 55"/>
          <p:cNvSpPr/>
          <p:nvPr/>
        </p:nvSpPr>
        <p:spPr>
          <a:xfrm>
            <a:off x="5286189" y="3592877"/>
            <a:ext cx="1442643" cy="254048"/>
          </a:xfrm>
          <a:prstGeom prst="roundRect">
            <a:avLst>
              <a:gd name="adj" fmla="val 8320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63" dirty="0" smtClean="0">
                <a:latin typeface="Calibri" panose="020F0502020204030204" pitchFamily="34" charset="0"/>
                <a:cs typeface="Calibri" panose="020F0502020204030204" pitchFamily="34" charset="0"/>
              </a:rPr>
              <a:t>22 762,5</a:t>
            </a:r>
            <a:endParaRPr lang="ru-RU" sz="1463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7" name="Скругленный прямоугольник 56"/>
          <p:cNvSpPr/>
          <p:nvPr/>
        </p:nvSpPr>
        <p:spPr>
          <a:xfrm>
            <a:off x="5284893" y="4518814"/>
            <a:ext cx="1442643" cy="275598"/>
          </a:xfrm>
          <a:prstGeom prst="roundRect">
            <a:avLst>
              <a:gd name="adj" fmla="val 8320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63" dirty="0" smtClean="0">
                <a:latin typeface="Calibri" panose="020F0502020204030204" pitchFamily="34" charset="0"/>
                <a:cs typeface="Calibri" panose="020F0502020204030204" pitchFamily="34" charset="0"/>
              </a:rPr>
              <a:t>1 041,6</a:t>
            </a:r>
            <a:endParaRPr lang="ru-RU" sz="1463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8" name="Скругленный прямоугольник 57"/>
          <p:cNvSpPr/>
          <p:nvPr/>
        </p:nvSpPr>
        <p:spPr>
          <a:xfrm>
            <a:off x="5286171" y="4841389"/>
            <a:ext cx="1442643" cy="275598"/>
          </a:xfrm>
          <a:prstGeom prst="roundRect">
            <a:avLst>
              <a:gd name="adj" fmla="val 8320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60" dirty="0" smtClean="0">
                <a:latin typeface="Calibri" panose="020F0502020204030204" pitchFamily="34" charset="0"/>
                <a:cs typeface="Calibri" panose="020F0502020204030204" pitchFamily="34" charset="0"/>
              </a:rPr>
              <a:t>64 321,3</a:t>
            </a:r>
            <a:endParaRPr lang="ru-RU" sz="146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9" name="Скругленный прямоугольник 58"/>
          <p:cNvSpPr/>
          <p:nvPr/>
        </p:nvSpPr>
        <p:spPr>
          <a:xfrm>
            <a:off x="5286190" y="5163965"/>
            <a:ext cx="1442643" cy="275598"/>
          </a:xfrm>
          <a:prstGeom prst="roundRect">
            <a:avLst>
              <a:gd name="adj" fmla="val 8320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60" dirty="0" smtClean="0">
                <a:latin typeface="Calibri" panose="020F0502020204030204" pitchFamily="34" charset="0"/>
                <a:cs typeface="Calibri" panose="020F0502020204030204" pitchFamily="34" charset="0"/>
              </a:rPr>
              <a:t>110 232,6</a:t>
            </a:r>
            <a:endParaRPr lang="ru-RU" sz="146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0" name="Скругленный прямоугольник 59"/>
          <p:cNvSpPr/>
          <p:nvPr/>
        </p:nvSpPr>
        <p:spPr>
          <a:xfrm>
            <a:off x="5284893" y="5489118"/>
            <a:ext cx="1442643" cy="275598"/>
          </a:xfrm>
          <a:prstGeom prst="roundRect">
            <a:avLst>
              <a:gd name="adj" fmla="val 8320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63" dirty="0">
                <a:latin typeface="Calibri" panose="020F0502020204030204" pitchFamily="34" charset="0"/>
              </a:rPr>
              <a:t>1 </a:t>
            </a:r>
            <a:r>
              <a:rPr lang="ru-RU" sz="1463" dirty="0" smtClean="0">
                <a:latin typeface="Calibri" panose="020F0502020204030204" pitchFamily="34" charset="0"/>
              </a:rPr>
              <a:t>570,5</a:t>
            </a:r>
            <a:endParaRPr lang="ru-RU" sz="1463" dirty="0">
              <a:latin typeface="Calibri" panose="020F0502020204030204" pitchFamily="34" charset="0"/>
            </a:endParaRPr>
          </a:p>
        </p:txBody>
      </p:sp>
      <p:sp>
        <p:nvSpPr>
          <p:cNvPr id="61" name="Скругленный прямоугольник 60"/>
          <p:cNvSpPr/>
          <p:nvPr/>
        </p:nvSpPr>
        <p:spPr>
          <a:xfrm>
            <a:off x="8296406" y="1439685"/>
            <a:ext cx="693231" cy="496316"/>
          </a:xfrm>
          <a:prstGeom prst="roundRect">
            <a:avLst>
              <a:gd name="adj" fmla="val 4041"/>
            </a:avLst>
          </a:prstGeom>
          <a:solidFill>
            <a:schemeClr val="accent2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63" b="1" dirty="0">
                <a:solidFill>
                  <a:schemeClr val="bg1"/>
                </a:solidFill>
                <a:latin typeface="Calibri" panose="020F0502020204030204" pitchFamily="34" charset="0"/>
              </a:rPr>
              <a:t>Доля, %</a:t>
            </a:r>
          </a:p>
        </p:txBody>
      </p:sp>
      <p:sp>
        <p:nvSpPr>
          <p:cNvPr id="62" name="Скругленный прямоугольник 61"/>
          <p:cNvSpPr/>
          <p:nvPr/>
        </p:nvSpPr>
        <p:spPr>
          <a:xfrm>
            <a:off x="8291403" y="2966323"/>
            <a:ext cx="693413" cy="272203"/>
          </a:xfrm>
          <a:prstGeom prst="roundRect">
            <a:avLst>
              <a:gd name="adj" fmla="val 8320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300" i="1" dirty="0" smtClean="0">
                <a:latin typeface="Calibri" panose="020F0502020204030204" pitchFamily="34" charset="0"/>
              </a:rPr>
              <a:t>3,1</a:t>
            </a:r>
            <a:endParaRPr lang="ru-RU" sz="1300" i="1" dirty="0">
              <a:latin typeface="Calibri" panose="020F0502020204030204" pitchFamily="34" charset="0"/>
            </a:endParaRPr>
          </a:p>
        </p:txBody>
      </p:sp>
      <p:sp>
        <p:nvSpPr>
          <p:cNvPr id="63" name="Скругленный прямоугольник 62"/>
          <p:cNvSpPr/>
          <p:nvPr/>
        </p:nvSpPr>
        <p:spPr>
          <a:xfrm>
            <a:off x="8291403" y="3281974"/>
            <a:ext cx="693413" cy="251989"/>
          </a:xfrm>
          <a:prstGeom prst="roundRect">
            <a:avLst>
              <a:gd name="adj" fmla="val 8320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300" i="1" dirty="0" smtClean="0">
                <a:latin typeface="Calibri" panose="020F0502020204030204" pitchFamily="34" charset="0"/>
              </a:rPr>
              <a:t>12,9</a:t>
            </a:r>
            <a:endParaRPr lang="ru-RU" sz="1300" i="1" dirty="0">
              <a:latin typeface="Calibri" panose="020F0502020204030204" pitchFamily="34" charset="0"/>
            </a:endParaRPr>
          </a:p>
        </p:txBody>
      </p:sp>
      <p:sp>
        <p:nvSpPr>
          <p:cNvPr id="64" name="Скругленный прямоугольник 63"/>
          <p:cNvSpPr/>
          <p:nvPr/>
        </p:nvSpPr>
        <p:spPr>
          <a:xfrm>
            <a:off x="8296621" y="3871340"/>
            <a:ext cx="693413" cy="275598"/>
          </a:xfrm>
          <a:prstGeom prst="roundRect">
            <a:avLst>
              <a:gd name="adj" fmla="val 8320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300" i="1" dirty="0" smtClean="0">
                <a:latin typeface="Calibri" panose="020F0502020204030204" pitchFamily="34" charset="0"/>
              </a:rPr>
              <a:t>61,1</a:t>
            </a:r>
            <a:endParaRPr lang="ru-RU" sz="1300" i="1" dirty="0">
              <a:latin typeface="Calibri" panose="020F0502020204030204" pitchFamily="34" charset="0"/>
            </a:endParaRPr>
          </a:p>
        </p:txBody>
      </p:sp>
      <p:sp>
        <p:nvSpPr>
          <p:cNvPr id="65" name="Скругленный прямоугольник 64"/>
          <p:cNvSpPr/>
          <p:nvPr/>
        </p:nvSpPr>
        <p:spPr>
          <a:xfrm>
            <a:off x="8295324" y="4199767"/>
            <a:ext cx="693413" cy="275598"/>
          </a:xfrm>
          <a:prstGeom prst="roundRect">
            <a:avLst>
              <a:gd name="adj" fmla="val 8320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300" i="1" dirty="0" smtClean="0">
                <a:latin typeface="Calibri" panose="020F0502020204030204" pitchFamily="34" charset="0"/>
              </a:rPr>
              <a:t>7,3</a:t>
            </a:r>
            <a:endParaRPr lang="ru-RU" sz="1300" i="1" dirty="0">
              <a:latin typeface="Calibri" panose="020F0502020204030204" pitchFamily="34" charset="0"/>
            </a:endParaRPr>
          </a:p>
        </p:txBody>
      </p:sp>
      <p:sp>
        <p:nvSpPr>
          <p:cNvPr id="66" name="Скругленный прямоугольник 65"/>
          <p:cNvSpPr/>
          <p:nvPr/>
        </p:nvSpPr>
        <p:spPr>
          <a:xfrm>
            <a:off x="8291403" y="2634241"/>
            <a:ext cx="693413" cy="295697"/>
          </a:xfrm>
          <a:prstGeom prst="roundRect">
            <a:avLst>
              <a:gd name="adj" fmla="val 8320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300" i="1" dirty="0">
                <a:latin typeface="Calibri" panose="020F0502020204030204" pitchFamily="34" charset="0"/>
              </a:rPr>
              <a:t>0,3</a:t>
            </a:r>
          </a:p>
        </p:txBody>
      </p:sp>
      <p:sp>
        <p:nvSpPr>
          <p:cNvPr id="67" name="Скругленный прямоугольник 66"/>
          <p:cNvSpPr/>
          <p:nvPr/>
        </p:nvSpPr>
        <p:spPr>
          <a:xfrm>
            <a:off x="8293542" y="1985556"/>
            <a:ext cx="693413" cy="279473"/>
          </a:xfrm>
          <a:prstGeom prst="roundRect">
            <a:avLst>
              <a:gd name="adj" fmla="val 8320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300" i="1" dirty="0" smtClean="0">
                <a:latin typeface="Calibri" panose="020F0502020204030204" pitchFamily="34" charset="0"/>
              </a:rPr>
              <a:t>9,1</a:t>
            </a:r>
            <a:endParaRPr lang="ru-RU" sz="1300" i="1" dirty="0">
              <a:latin typeface="Calibri" panose="020F0502020204030204" pitchFamily="34" charset="0"/>
            </a:endParaRPr>
          </a:p>
        </p:txBody>
      </p:sp>
      <p:sp>
        <p:nvSpPr>
          <p:cNvPr id="68" name="Скругленный прямоугольник 67"/>
          <p:cNvSpPr/>
          <p:nvPr/>
        </p:nvSpPr>
        <p:spPr>
          <a:xfrm>
            <a:off x="8291403" y="2306173"/>
            <a:ext cx="693413" cy="290597"/>
          </a:xfrm>
          <a:prstGeom prst="roundRect">
            <a:avLst>
              <a:gd name="adj" fmla="val 8320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300" i="1" dirty="0" smtClean="0">
                <a:latin typeface="Calibri" panose="020F0502020204030204" pitchFamily="34" charset="0"/>
              </a:rPr>
              <a:t>0,1</a:t>
            </a:r>
            <a:endParaRPr lang="ru-RU" sz="1300" i="1" dirty="0">
              <a:latin typeface="Calibri" panose="020F0502020204030204" pitchFamily="34" charset="0"/>
            </a:endParaRPr>
          </a:p>
        </p:txBody>
      </p:sp>
      <p:sp>
        <p:nvSpPr>
          <p:cNvPr id="69" name="Скругленный прямоугольник 68"/>
          <p:cNvSpPr/>
          <p:nvPr/>
        </p:nvSpPr>
        <p:spPr>
          <a:xfrm>
            <a:off x="8295324" y="5809116"/>
            <a:ext cx="693413" cy="321293"/>
          </a:xfrm>
          <a:prstGeom prst="roundRect">
            <a:avLst>
              <a:gd name="adj" fmla="val 8320"/>
            </a:avLst>
          </a:prstGeom>
          <a:solidFill>
            <a:schemeClr val="accent2"/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300" b="1" i="1" dirty="0">
                <a:solidFill>
                  <a:schemeClr val="bg1"/>
                </a:solidFill>
                <a:latin typeface="Calibri" panose="020F0502020204030204" pitchFamily="34" charset="0"/>
              </a:rPr>
              <a:t>100,0</a:t>
            </a:r>
          </a:p>
        </p:txBody>
      </p:sp>
      <p:sp>
        <p:nvSpPr>
          <p:cNvPr id="70" name="Скругленный прямоугольник 69"/>
          <p:cNvSpPr/>
          <p:nvPr/>
        </p:nvSpPr>
        <p:spPr>
          <a:xfrm>
            <a:off x="8291403" y="3577412"/>
            <a:ext cx="693413" cy="254048"/>
          </a:xfrm>
          <a:prstGeom prst="roundRect">
            <a:avLst>
              <a:gd name="adj" fmla="val 8320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300" i="1" dirty="0" smtClean="0">
                <a:latin typeface="Calibri" panose="020F0502020204030204" pitchFamily="34" charset="0"/>
              </a:rPr>
              <a:t>0,8</a:t>
            </a:r>
            <a:endParaRPr lang="ru-RU" sz="1300" i="1" dirty="0">
              <a:latin typeface="Calibri" panose="020F0502020204030204" pitchFamily="34" charset="0"/>
            </a:endParaRPr>
          </a:p>
        </p:txBody>
      </p:sp>
      <p:sp>
        <p:nvSpPr>
          <p:cNvPr id="71" name="Скругленный прямоугольник 70"/>
          <p:cNvSpPr/>
          <p:nvPr/>
        </p:nvSpPr>
        <p:spPr>
          <a:xfrm>
            <a:off x="8295324" y="4518814"/>
            <a:ext cx="693413" cy="275598"/>
          </a:xfrm>
          <a:prstGeom prst="roundRect">
            <a:avLst>
              <a:gd name="adj" fmla="val 8320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300" i="1" dirty="0">
                <a:latin typeface="Calibri" panose="020F0502020204030204" pitchFamily="34" charset="0"/>
              </a:rPr>
              <a:t>0,1</a:t>
            </a:r>
          </a:p>
        </p:txBody>
      </p:sp>
      <p:sp>
        <p:nvSpPr>
          <p:cNvPr id="72" name="Скругленный прямоугольник 71"/>
          <p:cNvSpPr/>
          <p:nvPr/>
        </p:nvSpPr>
        <p:spPr>
          <a:xfrm>
            <a:off x="8295324" y="4841389"/>
            <a:ext cx="693413" cy="275598"/>
          </a:xfrm>
          <a:prstGeom prst="roundRect">
            <a:avLst>
              <a:gd name="adj" fmla="val 8320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3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1,5</a:t>
            </a:r>
            <a:endParaRPr lang="ru-RU" sz="13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3" name="Скругленный прямоугольник 72"/>
          <p:cNvSpPr/>
          <p:nvPr/>
        </p:nvSpPr>
        <p:spPr>
          <a:xfrm>
            <a:off x="8296621" y="5163965"/>
            <a:ext cx="693413" cy="275598"/>
          </a:xfrm>
          <a:prstGeom prst="roundRect">
            <a:avLst>
              <a:gd name="adj" fmla="val 8320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3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3,6</a:t>
            </a:r>
            <a:endParaRPr lang="ru-RU" sz="13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4" name="Скругленный прямоугольник 73"/>
          <p:cNvSpPr/>
          <p:nvPr/>
        </p:nvSpPr>
        <p:spPr>
          <a:xfrm>
            <a:off x="8295324" y="5489118"/>
            <a:ext cx="693413" cy="275598"/>
          </a:xfrm>
          <a:prstGeom prst="roundRect">
            <a:avLst>
              <a:gd name="adj" fmla="val 8320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300" i="1" dirty="0">
                <a:latin typeface="Calibri" panose="020F0502020204030204" pitchFamily="34" charset="0"/>
              </a:rPr>
              <a:t>0,1</a:t>
            </a:r>
          </a:p>
        </p:txBody>
      </p:sp>
      <p:sp>
        <p:nvSpPr>
          <p:cNvPr id="75" name="TextBox 21"/>
          <p:cNvSpPr txBox="1">
            <a:spLocks noChangeArrowheads="1"/>
          </p:cNvSpPr>
          <p:nvPr/>
        </p:nvSpPr>
        <p:spPr bwMode="auto">
          <a:xfrm>
            <a:off x="8144320" y="1182706"/>
            <a:ext cx="1003801" cy="2674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sz="1138" dirty="0">
                <a:solidFill>
                  <a:srgbClr val="000000"/>
                </a:solidFill>
                <a:latin typeface="Calibri" panose="020F0502020204030204" pitchFamily="34" charset="0"/>
              </a:rPr>
              <a:t>(тыс. рублей)</a:t>
            </a:r>
          </a:p>
        </p:txBody>
      </p:sp>
    </p:spTree>
    <p:extLst>
      <p:ext uri="{BB962C8B-B14F-4D97-AF65-F5344CB8AC3E}">
        <p14:creationId xmlns:p14="http://schemas.microsoft.com/office/powerpoint/2010/main" val="1559582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21"/>
          <p:cNvSpPr txBox="1">
            <a:spLocks noChangeArrowheads="1"/>
          </p:cNvSpPr>
          <p:nvPr/>
        </p:nvSpPr>
        <p:spPr bwMode="auto">
          <a:xfrm>
            <a:off x="872986" y="863852"/>
            <a:ext cx="8160054" cy="79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ru-RU" sz="2275" b="1" dirty="0">
                <a:solidFill>
                  <a:schemeClr val="accent3">
                    <a:lumMod val="50000"/>
                  </a:schemeClr>
                </a:solidFill>
              </a:rPr>
              <a:t>Программно-целевые расходы консолидированного бюджета</a:t>
            </a:r>
          </a:p>
          <a:p>
            <a:pPr algn="ctr" eaLnBrk="1" hangingPunct="1"/>
            <a:r>
              <a:rPr lang="ru-RU" sz="2275" b="1" dirty="0">
                <a:solidFill>
                  <a:schemeClr val="accent3">
                    <a:lumMod val="50000"/>
                  </a:schemeClr>
                </a:solidFill>
              </a:rPr>
              <a:t>Азнакаевского муниципального района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218855" y="2433816"/>
            <a:ext cx="2876561" cy="541678"/>
          </a:xfrm>
          <a:prstGeom prst="roundRect">
            <a:avLst>
              <a:gd name="adj" fmla="val 8320"/>
            </a:avLst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600" dirty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  <a:cs typeface="Traditional Arabic" panose="02020603050405020304" pitchFamily="18" charset="-78"/>
              </a:rPr>
              <a:t>Доходы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097557" y="2431936"/>
            <a:ext cx="2356408" cy="541678"/>
          </a:xfrm>
          <a:prstGeom prst="roundRect">
            <a:avLst>
              <a:gd name="adj" fmla="val 8320"/>
            </a:avLst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ts val="813"/>
              </a:spcAft>
            </a:pPr>
            <a:r>
              <a:rPr lang="ru-RU" sz="1950" dirty="0"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2 </a:t>
            </a:r>
            <a:r>
              <a:rPr lang="ru-RU" sz="1950" dirty="0" smtClean="0"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805 800,9</a:t>
            </a:r>
            <a:endParaRPr lang="ru-RU" sz="1950" dirty="0">
              <a:solidFill>
                <a:schemeClr val="tx1"/>
              </a:solidFill>
              <a:latin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449667" y="2434878"/>
            <a:ext cx="2219098" cy="541678"/>
          </a:xfrm>
          <a:prstGeom prst="roundRect">
            <a:avLst>
              <a:gd name="adj" fmla="val 8320"/>
            </a:avLst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ts val="813"/>
              </a:spcAft>
            </a:pPr>
            <a:r>
              <a:rPr lang="ru-RU" sz="1950" dirty="0"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2 </a:t>
            </a:r>
            <a:r>
              <a:rPr lang="ru-RU" sz="1950" dirty="0" smtClean="0"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881 025,2</a:t>
            </a:r>
            <a:endParaRPr lang="ru-RU" sz="1950" dirty="0">
              <a:solidFill>
                <a:schemeClr val="tx1"/>
              </a:solidFill>
              <a:latin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216715" y="1762453"/>
            <a:ext cx="2876543" cy="665737"/>
          </a:xfrm>
          <a:prstGeom prst="roundRect">
            <a:avLst>
              <a:gd name="adj" fmla="val 8320"/>
            </a:avLst>
          </a:prstGeom>
          <a:solidFill>
            <a:srgbClr val="4E67C8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ts val="813"/>
              </a:spcAft>
            </a:pPr>
            <a:endParaRPr lang="ru-RU" sz="1950" b="1" dirty="0">
              <a:solidFill>
                <a:schemeClr val="bg1"/>
              </a:solidFill>
              <a:latin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093259" y="1762453"/>
            <a:ext cx="2356408" cy="665737"/>
          </a:xfrm>
          <a:prstGeom prst="roundRect">
            <a:avLst>
              <a:gd name="adj" fmla="val 4041"/>
            </a:avLst>
          </a:prstGeom>
          <a:solidFill>
            <a:srgbClr val="4E67C8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ts val="813"/>
              </a:spcAft>
            </a:pPr>
            <a:r>
              <a:rPr lang="ru-RU" sz="1625" b="1" dirty="0">
                <a:solidFill>
                  <a:schemeClr val="bg1"/>
                </a:solidFill>
                <a:latin typeface="Trebuchet MS" panose="020B0603020202020204" pitchFamily="34" charset="0"/>
              </a:rPr>
              <a:t>План </a:t>
            </a:r>
          </a:p>
          <a:p>
            <a:pPr algn="ctr" fontAlgn="base">
              <a:spcBef>
                <a:spcPct val="0"/>
              </a:spcBef>
              <a:spcAft>
                <a:spcPts val="813"/>
              </a:spcAft>
            </a:pPr>
            <a:r>
              <a:rPr lang="ru-RU" sz="1625" b="1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2023 </a:t>
            </a:r>
            <a:r>
              <a:rPr lang="ru-RU" sz="1625" b="1" dirty="0">
                <a:solidFill>
                  <a:schemeClr val="bg1"/>
                </a:solidFill>
                <a:latin typeface="Trebuchet MS" panose="020B0603020202020204" pitchFamily="34" charset="0"/>
              </a:rPr>
              <a:t>год</a:t>
            </a:r>
            <a:endParaRPr lang="ru-RU" sz="1625" b="1" dirty="0">
              <a:solidFill>
                <a:schemeClr val="bg1"/>
              </a:solidFill>
              <a:latin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449667" y="1767017"/>
            <a:ext cx="2219098" cy="659998"/>
          </a:xfrm>
          <a:prstGeom prst="roundRect">
            <a:avLst>
              <a:gd name="adj" fmla="val 4041"/>
            </a:avLst>
          </a:prstGeom>
          <a:solidFill>
            <a:srgbClr val="4E67C8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ts val="813"/>
              </a:spcAft>
            </a:pPr>
            <a:r>
              <a:rPr lang="ru-RU" sz="1625" b="1" dirty="0">
                <a:solidFill>
                  <a:schemeClr val="bg1"/>
                </a:solidFill>
                <a:latin typeface="Trebuchet MS" panose="020B0603020202020204" pitchFamily="34" charset="0"/>
              </a:rPr>
              <a:t>Факт </a:t>
            </a:r>
          </a:p>
          <a:p>
            <a:pPr algn="ctr" fontAlgn="base">
              <a:spcBef>
                <a:spcPct val="0"/>
              </a:spcBef>
              <a:spcAft>
                <a:spcPts val="813"/>
              </a:spcAft>
            </a:pPr>
            <a:r>
              <a:rPr lang="ru-RU" sz="1625" b="1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2023 </a:t>
            </a:r>
            <a:r>
              <a:rPr lang="ru-RU" sz="1625" b="1" dirty="0">
                <a:solidFill>
                  <a:schemeClr val="bg1"/>
                </a:solidFill>
                <a:latin typeface="Trebuchet MS" panose="020B0603020202020204" pitchFamily="34" charset="0"/>
              </a:rPr>
              <a:t>год</a:t>
            </a:r>
            <a:endParaRPr lang="ru-RU" sz="1625" b="1" dirty="0">
              <a:solidFill>
                <a:schemeClr val="bg1"/>
              </a:solidFill>
              <a:latin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1218855" y="2975493"/>
            <a:ext cx="2876561" cy="541678"/>
          </a:xfrm>
          <a:prstGeom prst="roundRect">
            <a:avLst>
              <a:gd name="adj" fmla="val 8320"/>
            </a:avLst>
          </a:prstGeom>
          <a:solidFill>
            <a:srgbClr val="FFFF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600" dirty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  <a:cs typeface="Traditional Arabic" panose="02020603050405020304" pitchFamily="18" charset="-78"/>
              </a:rPr>
              <a:t>Расходы</a:t>
            </a: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4095417" y="2975493"/>
            <a:ext cx="2356408" cy="541678"/>
          </a:xfrm>
          <a:prstGeom prst="roundRect">
            <a:avLst>
              <a:gd name="adj" fmla="val 8320"/>
            </a:avLst>
          </a:prstGeom>
          <a:solidFill>
            <a:srgbClr val="FFFF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ts val="813"/>
              </a:spcAft>
            </a:pPr>
            <a:r>
              <a:rPr lang="ru-RU" sz="1950" dirty="0" smtClean="0"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3 012 862,7</a:t>
            </a:r>
            <a:endParaRPr lang="ru-RU" sz="1950" dirty="0">
              <a:solidFill>
                <a:schemeClr val="tx1"/>
              </a:solidFill>
              <a:latin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6449667" y="2978076"/>
            <a:ext cx="2219098" cy="541678"/>
          </a:xfrm>
          <a:prstGeom prst="roundRect">
            <a:avLst>
              <a:gd name="adj" fmla="val 8320"/>
            </a:avLst>
          </a:prstGeom>
          <a:solidFill>
            <a:srgbClr val="FFFF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ts val="813"/>
              </a:spcAft>
            </a:pPr>
            <a:r>
              <a:rPr lang="ru-RU" sz="1950" dirty="0"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2 </a:t>
            </a:r>
            <a:r>
              <a:rPr lang="ru-RU" sz="1950" dirty="0" smtClean="0"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895 822,5</a:t>
            </a:r>
            <a:endParaRPr lang="ru-RU" sz="1950" dirty="0">
              <a:solidFill>
                <a:schemeClr val="tx1"/>
              </a:solidFill>
              <a:latin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1218855" y="3517171"/>
            <a:ext cx="2876561" cy="536052"/>
          </a:xfrm>
          <a:prstGeom prst="roundRect">
            <a:avLst>
              <a:gd name="adj" fmla="val 8320"/>
            </a:avLst>
          </a:prstGeom>
          <a:solidFill>
            <a:srgbClr val="D0D3EB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300" dirty="0">
                <a:latin typeface="Trebuchet MS" panose="020B0603020202020204" pitchFamily="34" charset="0"/>
              </a:rPr>
              <a:t>Профицит + /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300" dirty="0">
                <a:latin typeface="Trebuchet MS" panose="020B0603020202020204" pitchFamily="34" charset="0"/>
              </a:rPr>
              <a:t>Дефицит -</a:t>
            </a:r>
            <a:endParaRPr lang="ru-RU" sz="1300" dirty="0">
              <a:solidFill>
                <a:schemeClr val="tx1"/>
              </a:solidFill>
              <a:latin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4095417" y="3517171"/>
            <a:ext cx="2356408" cy="536052"/>
          </a:xfrm>
          <a:prstGeom prst="roundRect">
            <a:avLst>
              <a:gd name="adj" fmla="val 8320"/>
            </a:avLst>
          </a:prstGeom>
          <a:solidFill>
            <a:srgbClr val="D0D3EB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ts val="813"/>
              </a:spcAft>
            </a:pPr>
            <a:r>
              <a:rPr lang="ru-RU" sz="1463" dirty="0"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- </a:t>
            </a:r>
            <a:r>
              <a:rPr lang="ru-RU" sz="1463" dirty="0" smtClean="0"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207 061,8</a:t>
            </a:r>
            <a:endParaRPr lang="ru-RU" sz="1463" dirty="0">
              <a:solidFill>
                <a:schemeClr val="tx1"/>
              </a:solidFill>
              <a:latin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6449667" y="3519754"/>
            <a:ext cx="2219098" cy="536052"/>
          </a:xfrm>
          <a:prstGeom prst="roundRect">
            <a:avLst>
              <a:gd name="adj" fmla="val 8320"/>
            </a:avLst>
          </a:prstGeom>
          <a:solidFill>
            <a:srgbClr val="D0D3EB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ts val="813"/>
              </a:spcAft>
            </a:pPr>
            <a:r>
              <a:rPr lang="ru-RU" sz="1463" dirty="0" smtClean="0"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14 797,3</a:t>
            </a:r>
            <a:endParaRPr lang="ru-RU" sz="1463" dirty="0">
              <a:solidFill>
                <a:schemeClr val="tx1"/>
              </a:solidFill>
              <a:latin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1220995" y="4175978"/>
            <a:ext cx="2876561" cy="541678"/>
          </a:xfrm>
          <a:prstGeom prst="roundRect">
            <a:avLst>
              <a:gd name="adj" fmla="val 8320"/>
            </a:avLst>
          </a:prstGeom>
          <a:solidFill>
            <a:srgbClr val="FFB37A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63" dirty="0">
                <a:solidFill>
                  <a:schemeClr val="tx1"/>
                </a:solidFill>
                <a:latin typeface="Trebuchet MS" panose="020B0603020202020204" pitchFamily="34" charset="0"/>
              </a:rPr>
              <a:t>Программно-целевые расходы</a:t>
            </a:r>
            <a:endParaRPr lang="ru-RU" sz="1463" dirty="0">
              <a:solidFill>
                <a:schemeClr val="tx1"/>
              </a:solidFill>
              <a:latin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4097557" y="4175978"/>
            <a:ext cx="2356408" cy="541678"/>
          </a:xfrm>
          <a:prstGeom prst="roundRect">
            <a:avLst>
              <a:gd name="adj" fmla="val 8320"/>
            </a:avLst>
          </a:prstGeom>
          <a:solidFill>
            <a:srgbClr val="FFB37A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ts val="813"/>
              </a:spcAft>
            </a:pPr>
            <a:r>
              <a:rPr lang="ru-RU" sz="1625" dirty="0" smtClean="0"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2 221 059,5</a:t>
            </a:r>
            <a:endParaRPr lang="ru-RU" sz="1625" dirty="0">
              <a:solidFill>
                <a:schemeClr val="tx1"/>
              </a:solidFill>
              <a:latin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6449667" y="4181604"/>
            <a:ext cx="2219098" cy="541678"/>
          </a:xfrm>
          <a:prstGeom prst="roundRect">
            <a:avLst>
              <a:gd name="adj" fmla="val 8320"/>
            </a:avLst>
          </a:prstGeom>
          <a:solidFill>
            <a:srgbClr val="FFB37A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ts val="813"/>
              </a:spcAft>
            </a:pPr>
            <a:r>
              <a:rPr lang="ru-RU" sz="1625" dirty="0" smtClean="0"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2 165 274,9</a:t>
            </a:r>
            <a:endParaRPr lang="ru-RU" sz="1625" dirty="0">
              <a:solidFill>
                <a:schemeClr val="tx1"/>
              </a:solidFill>
              <a:latin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1220995" y="4717656"/>
            <a:ext cx="2876561" cy="445462"/>
          </a:xfrm>
          <a:prstGeom prst="roundRect">
            <a:avLst>
              <a:gd name="adj" fmla="val 8320"/>
            </a:avLst>
          </a:prstGeom>
          <a:solidFill>
            <a:srgbClr val="D0D3EB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138" dirty="0">
                <a:solidFill>
                  <a:schemeClr val="tx1"/>
                </a:solidFill>
                <a:latin typeface="Trebuchet MS" panose="020B0603020202020204" pitchFamily="34" charset="0"/>
              </a:rPr>
              <a:t>Доля программно-целевых расходов</a:t>
            </a:r>
            <a:endParaRPr lang="ru-RU" sz="1138" dirty="0">
              <a:solidFill>
                <a:schemeClr val="tx1"/>
              </a:solidFill>
              <a:latin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4097557" y="4717656"/>
            <a:ext cx="2356408" cy="445462"/>
          </a:xfrm>
          <a:prstGeom prst="roundRect">
            <a:avLst>
              <a:gd name="adj" fmla="val 8320"/>
            </a:avLst>
          </a:prstGeom>
          <a:solidFill>
            <a:srgbClr val="D0D3EB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ts val="813"/>
              </a:spcAft>
            </a:pPr>
            <a:r>
              <a:rPr lang="ru-RU" sz="1300" dirty="0" smtClean="0"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73,7%</a:t>
            </a:r>
            <a:endParaRPr lang="ru-RU" sz="1300" dirty="0">
              <a:solidFill>
                <a:schemeClr val="tx1"/>
              </a:solidFill>
              <a:latin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6449667" y="4723282"/>
            <a:ext cx="2219098" cy="445462"/>
          </a:xfrm>
          <a:prstGeom prst="roundRect">
            <a:avLst>
              <a:gd name="adj" fmla="val 8320"/>
            </a:avLst>
          </a:prstGeom>
          <a:solidFill>
            <a:srgbClr val="D0D3EB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ts val="813"/>
              </a:spcAft>
            </a:pPr>
            <a:r>
              <a:rPr lang="ru-RU" sz="1300" dirty="0" smtClean="0"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74,8%</a:t>
            </a:r>
            <a:endParaRPr lang="ru-RU" sz="1300" dirty="0">
              <a:solidFill>
                <a:schemeClr val="tx1"/>
              </a:solidFill>
              <a:latin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1220995" y="5166161"/>
            <a:ext cx="2876561" cy="541678"/>
          </a:xfrm>
          <a:prstGeom prst="roundRect">
            <a:avLst>
              <a:gd name="adj" fmla="val 8320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63" dirty="0">
                <a:solidFill>
                  <a:schemeClr val="tx1"/>
                </a:solidFill>
                <a:latin typeface="Trebuchet MS" panose="020B0603020202020204" pitchFamily="34" charset="0"/>
              </a:rPr>
              <a:t>Расходы социально-культурный сфере</a:t>
            </a:r>
            <a:endParaRPr lang="ru-RU" sz="1463" dirty="0">
              <a:solidFill>
                <a:schemeClr val="tx1"/>
              </a:solidFill>
              <a:latin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4097557" y="5166161"/>
            <a:ext cx="2356408" cy="541678"/>
          </a:xfrm>
          <a:prstGeom prst="roundRect">
            <a:avLst>
              <a:gd name="adj" fmla="val 8320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ts val="813"/>
              </a:spcAft>
            </a:pPr>
            <a:r>
              <a:rPr lang="ru-RU" sz="1625" dirty="0" smtClean="0"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2 134 354,8</a:t>
            </a:r>
            <a:endParaRPr lang="ru-RU" sz="1625" dirty="0">
              <a:solidFill>
                <a:schemeClr val="tx1"/>
              </a:solidFill>
              <a:latin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6449667" y="5171786"/>
            <a:ext cx="2219098" cy="541678"/>
          </a:xfrm>
          <a:prstGeom prst="roundRect">
            <a:avLst>
              <a:gd name="adj" fmla="val 8320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ts val="813"/>
              </a:spcAft>
            </a:pPr>
            <a:r>
              <a:rPr lang="ru-RU" sz="1625" dirty="0" smtClean="0"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2 078 848,7</a:t>
            </a:r>
            <a:endParaRPr lang="ru-RU" sz="1625" dirty="0">
              <a:solidFill>
                <a:schemeClr val="tx1"/>
              </a:solidFill>
              <a:latin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Скругленный прямоугольник 46"/>
          <p:cNvSpPr/>
          <p:nvPr/>
        </p:nvSpPr>
        <p:spPr>
          <a:xfrm>
            <a:off x="1220995" y="5707839"/>
            <a:ext cx="2876561" cy="445462"/>
          </a:xfrm>
          <a:prstGeom prst="roundRect">
            <a:avLst>
              <a:gd name="adj" fmla="val 8320"/>
            </a:avLst>
          </a:prstGeom>
          <a:solidFill>
            <a:srgbClr val="D0D3EB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138" dirty="0">
                <a:latin typeface="Trebuchet MS" panose="020B0603020202020204" pitchFamily="34" charset="0"/>
              </a:rPr>
              <a:t>Доля социально-культурный сфере</a:t>
            </a:r>
            <a:endParaRPr lang="ru-RU" sz="1138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48" name="Скругленный прямоугольник 47"/>
          <p:cNvSpPr/>
          <p:nvPr/>
        </p:nvSpPr>
        <p:spPr>
          <a:xfrm>
            <a:off x="4097557" y="5707839"/>
            <a:ext cx="2356408" cy="445462"/>
          </a:xfrm>
          <a:prstGeom prst="roundRect">
            <a:avLst>
              <a:gd name="adj" fmla="val 8320"/>
            </a:avLst>
          </a:prstGeom>
          <a:solidFill>
            <a:srgbClr val="D0D3EB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ts val="813"/>
              </a:spcAft>
            </a:pPr>
            <a:r>
              <a:rPr lang="ru-RU" sz="1300" dirty="0" smtClean="0"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70,8%</a:t>
            </a:r>
            <a:endParaRPr lang="ru-RU" sz="1300" dirty="0">
              <a:solidFill>
                <a:schemeClr val="tx1"/>
              </a:solidFill>
              <a:latin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Скругленный прямоугольник 48"/>
          <p:cNvSpPr/>
          <p:nvPr/>
        </p:nvSpPr>
        <p:spPr>
          <a:xfrm>
            <a:off x="6449667" y="5713464"/>
            <a:ext cx="2219098" cy="445462"/>
          </a:xfrm>
          <a:prstGeom prst="roundRect">
            <a:avLst>
              <a:gd name="adj" fmla="val 8320"/>
            </a:avLst>
          </a:prstGeom>
          <a:solidFill>
            <a:srgbClr val="D0D3EB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ts val="813"/>
              </a:spcAft>
            </a:pPr>
            <a:r>
              <a:rPr lang="ru-RU" sz="1300" dirty="0" smtClean="0"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71,8%</a:t>
            </a:r>
            <a:endParaRPr lang="ru-RU" sz="1300" dirty="0">
              <a:solidFill>
                <a:schemeClr val="tx1"/>
              </a:solidFill>
              <a:latin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1"/>
          <p:cNvSpPr txBox="1">
            <a:spLocks noChangeArrowheads="1"/>
          </p:cNvSpPr>
          <p:nvPr/>
        </p:nvSpPr>
        <p:spPr bwMode="auto">
          <a:xfrm>
            <a:off x="7868202" y="1471748"/>
            <a:ext cx="1003801" cy="2674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sz="1138" dirty="0">
                <a:solidFill>
                  <a:srgbClr val="000000"/>
                </a:solidFill>
                <a:latin typeface="Calibri" panose="020F0502020204030204" pitchFamily="34" charset="0"/>
              </a:rPr>
              <a:t>(тыс. рублей)</a:t>
            </a:r>
          </a:p>
        </p:txBody>
      </p:sp>
    </p:spTree>
    <p:extLst>
      <p:ext uri="{BB962C8B-B14F-4D97-AF65-F5344CB8AC3E}">
        <p14:creationId xmlns:p14="http://schemas.microsoft.com/office/powerpoint/2010/main" val="3167391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21"/>
          <p:cNvSpPr txBox="1">
            <a:spLocks noChangeArrowheads="1"/>
          </p:cNvSpPr>
          <p:nvPr/>
        </p:nvSpPr>
        <p:spPr bwMode="auto">
          <a:xfrm>
            <a:off x="273448" y="851034"/>
            <a:ext cx="9457134" cy="425822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ru-RU" sz="2167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</a:rPr>
              <a:t>Расходы бюджета по разделам бюджетной классификации</a:t>
            </a:r>
          </a:p>
        </p:txBody>
      </p:sp>
      <p:sp>
        <p:nvSpPr>
          <p:cNvPr id="30723" name="TextBox 21"/>
          <p:cNvSpPr txBox="1">
            <a:spLocks noChangeArrowheads="1"/>
          </p:cNvSpPr>
          <p:nvPr/>
        </p:nvSpPr>
        <p:spPr bwMode="auto">
          <a:xfrm>
            <a:off x="8641621" y="1227667"/>
            <a:ext cx="1159806" cy="2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300">
                <a:latin typeface="Calibri" panose="020F0502020204030204" pitchFamily="34" charset="0"/>
              </a:rPr>
              <a:t>(млн. рублей)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77392" y="1559588"/>
          <a:ext cx="9653187" cy="4595789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36565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88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33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881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8816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8816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09567"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latin typeface="Arial" pitchFamily="34" charset="0"/>
                          <a:cs typeface="Arial" pitchFamily="34" charset="0"/>
                        </a:rPr>
                        <a:t>Раздел, подраздел</a:t>
                      </a:r>
                      <a:endParaRPr lang="ru-RU" sz="1500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9100" marR="99100" marT="37150" marB="37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2022 год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Факт</a:t>
                      </a:r>
                    </a:p>
                  </a:txBody>
                  <a:tcPr marL="99100" marR="99100" marT="37150" marB="37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2023 год</a:t>
                      </a:r>
                    </a:p>
                  </a:txBody>
                  <a:tcPr marL="99100" marR="99100" marT="37150" marB="37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400" dirty="0">
                        <a:latin typeface="Calibri" panose="020F0502020204030204" pitchFamily="34" charset="0"/>
                      </a:endParaRPr>
                    </a:p>
                  </a:txBody>
                  <a:tcPr marL="91465" marR="91465" marT="34293" marB="34293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91470" marR="91470" marT="34287" marB="3428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0" lang="ru-RU" sz="13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Темп роста, %</a:t>
                      </a:r>
                      <a:endParaRPr kumimoji="0" lang="ru-RU" sz="13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100" marR="99100" marT="37150" marB="37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5775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1" dirty="0" smtClean="0">
                        <a:latin typeface="Calibri" panose="020F0502020204030204" pitchFamily="34" charset="0"/>
                      </a:endParaRPr>
                    </a:p>
                  </a:txBody>
                  <a:tcPr marL="91465" marR="91465" marT="34293" marB="34293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400" b="1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1470" marR="91470" marT="34287" marB="3428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План</a:t>
                      </a:r>
                    </a:p>
                  </a:txBody>
                  <a:tcPr marL="99100" marR="99100" marT="37150" marB="37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5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Факт</a:t>
                      </a:r>
                      <a:endParaRPr kumimoji="0" lang="ru-RU" sz="15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100" marR="99100" marT="37150" marB="37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% исполнения </a:t>
                      </a:r>
                      <a:endParaRPr kumimoji="0" lang="ru-RU" sz="12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100" marR="99100" marT="37150" marB="37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1400" dirty="0">
                        <a:latin typeface="Calibri" panose="020F0502020204030204" pitchFamily="34" charset="0"/>
                      </a:endParaRPr>
                    </a:p>
                  </a:txBody>
                  <a:tcPr marL="91465" marR="91465" marT="34293" marB="34293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9587">
                <a:tc>
                  <a:txBody>
                    <a:bodyPr/>
                    <a:lstStyle/>
                    <a:p>
                      <a:pPr marL="92075" indent="0" algn="l" rtl="0" eaLnBrk="1" latinLnBrk="0" hangingPunct="1">
                        <a:tabLst>
                          <a:tab pos="92075" algn="l"/>
                        </a:tabLst>
                        <a:defRPr/>
                      </a:pPr>
                      <a:r>
                        <a:rPr kumimoji="0" lang="ru-RU" sz="1500" b="1" kern="1200" dirty="0" smtClean="0">
                          <a:latin typeface="Arial" pitchFamily="34" charset="0"/>
                          <a:cs typeface="Arial" pitchFamily="34" charset="0"/>
                        </a:rPr>
                        <a:t>Национальная оборона</a:t>
                      </a:r>
                      <a:endParaRPr kumimoji="0" lang="ru-RU" sz="1500" b="1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100" marR="99100" marT="37150" marB="37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2075" indent="0" algn="r" defTabSz="941388">
                        <a:defRPr/>
                      </a:pPr>
                      <a:r>
                        <a:rPr kumimoji="0" lang="ru-RU" sz="15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3,414</a:t>
                      </a:r>
                    </a:p>
                  </a:txBody>
                  <a:tcPr marL="99100" marR="99100" marT="37150" marB="37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2075" indent="0" algn="r" defTabSz="941388">
                        <a:defRPr/>
                      </a:pPr>
                      <a:r>
                        <a:rPr kumimoji="0" lang="ru-RU" sz="15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3,919</a:t>
                      </a:r>
                    </a:p>
                  </a:txBody>
                  <a:tcPr marL="99100" marR="99100" marT="37150" marB="37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5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3,919</a:t>
                      </a:r>
                      <a:endParaRPr kumimoji="0" lang="ru-RU" sz="15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100" marR="99100" marT="37150" marB="37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5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100,0</a:t>
                      </a:r>
                      <a:endParaRPr kumimoji="0" lang="ru-RU" sz="15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100" marR="99100" marT="37150" marB="37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5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114,8</a:t>
                      </a:r>
                      <a:endParaRPr kumimoji="0" lang="ru-RU" sz="15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100" marR="99100" marT="37150" marB="37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9106">
                <a:tc>
                  <a:txBody>
                    <a:bodyPr/>
                    <a:lstStyle/>
                    <a:p>
                      <a:pPr marL="920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i="1" dirty="0" smtClean="0">
                          <a:latin typeface="Arial" pitchFamily="34" charset="0"/>
                          <a:cs typeface="Arial" pitchFamily="34" charset="0"/>
                        </a:rPr>
                        <a:t>мобилизационная</a:t>
                      </a:r>
                      <a:r>
                        <a:rPr lang="ru-RU" sz="1400" i="1" baseline="0" dirty="0" smtClean="0">
                          <a:latin typeface="Arial" pitchFamily="34" charset="0"/>
                          <a:cs typeface="Arial" pitchFamily="34" charset="0"/>
                        </a:rPr>
                        <a:t> и вневойсковая подготовка</a:t>
                      </a:r>
                      <a:endParaRPr lang="ru-RU" sz="1400" i="1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9100" marR="99100" marT="37150" marB="37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2075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i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3,414</a:t>
                      </a:r>
                    </a:p>
                  </a:txBody>
                  <a:tcPr marL="99100" marR="99100" marT="37150" marB="37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2075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i="1" dirty="0" smtClean="0">
                          <a:latin typeface="Arial" pitchFamily="34" charset="0"/>
                          <a:cs typeface="Arial" pitchFamily="34" charset="0"/>
                        </a:rPr>
                        <a:t>3,919</a:t>
                      </a:r>
                      <a:endParaRPr lang="ru-RU" sz="1400" i="1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9100" marR="99100" marT="37150" marB="37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i="1" dirty="0" smtClean="0">
                          <a:latin typeface="Arial" pitchFamily="34" charset="0"/>
                          <a:cs typeface="Arial" pitchFamily="34" charset="0"/>
                        </a:rPr>
                        <a:t>3,919</a:t>
                      </a:r>
                      <a:endParaRPr lang="ru-RU" sz="1400" i="1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9100" marR="99100" marT="37150" marB="37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i="1" dirty="0" smtClean="0">
                          <a:latin typeface="Arial" pitchFamily="34" charset="0"/>
                          <a:cs typeface="Arial" pitchFamily="34" charset="0"/>
                        </a:rPr>
                        <a:t>100,0</a:t>
                      </a:r>
                      <a:endParaRPr lang="ru-RU" sz="1400" i="1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9100" marR="99100" marT="37150" marB="37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2075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i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114,8</a:t>
                      </a:r>
                    </a:p>
                  </a:txBody>
                  <a:tcPr marL="99100" marR="99100" marT="37150" marB="37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80102">
                <a:tc>
                  <a:txBody>
                    <a:bodyPr/>
                    <a:lstStyle/>
                    <a:p>
                      <a:pPr marL="920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Национальная безопасность и правоохранительная деятельность</a:t>
                      </a:r>
                      <a:endParaRPr lang="ru-RU" sz="1500" b="1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9100" marR="99100" marT="37150" marB="37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r" defTabSz="941388" rtl="0" eaLnBrk="1" latinLnBrk="0" hangingPunct="1">
                        <a:defRPr/>
                      </a:pPr>
                      <a:r>
                        <a:rPr kumimoji="0" lang="ru-RU" sz="15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6,567</a:t>
                      </a:r>
                    </a:p>
                  </a:txBody>
                  <a:tcPr marL="99076" marR="99076" marT="37170" marB="371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r" defTabSz="941388" rtl="0" eaLnBrk="1" latinLnBrk="0" hangingPunct="1">
                        <a:defRPr/>
                      </a:pPr>
                      <a:r>
                        <a:rPr kumimoji="0" lang="ru-RU" sz="15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9,006</a:t>
                      </a:r>
                    </a:p>
                  </a:txBody>
                  <a:tcPr marL="99076" marR="99076" marT="37170" marB="371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r" defTabSz="941388" rtl="0" eaLnBrk="1" latinLnBrk="0" hangingPunct="1">
                        <a:defRPr/>
                      </a:pPr>
                      <a:r>
                        <a:rPr kumimoji="0" lang="ru-RU" sz="15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9,005</a:t>
                      </a:r>
                      <a:endParaRPr kumimoji="0" lang="ru-RU" sz="15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76" marR="99076" marT="37170" marB="371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r" defTabSz="941388" rtl="0" eaLnBrk="1" latinLnBrk="0" hangingPunct="1">
                        <a:defRPr/>
                      </a:pPr>
                      <a:r>
                        <a:rPr kumimoji="0" lang="ru-RU" sz="15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99,99</a:t>
                      </a:r>
                      <a:endParaRPr kumimoji="0" lang="ru-RU" sz="15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76" marR="99076" marT="37170" marB="371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r" defTabSz="941388" rtl="0" eaLnBrk="1" latinLnBrk="0" hangingPunct="1">
                        <a:defRPr/>
                      </a:pPr>
                      <a:r>
                        <a:rPr kumimoji="0" lang="ru-RU" sz="15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137,0</a:t>
                      </a:r>
                      <a:endParaRPr kumimoji="0" lang="ru-RU" sz="15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76" marR="99076" marT="37170" marB="371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3591">
                <a:tc>
                  <a:txBody>
                    <a:bodyPr/>
                    <a:lstStyle/>
                    <a:p>
                      <a:pPr marL="92075" indent="0" algn="l" rtl="0" eaLnBrk="1" latinLnBrk="0" hangingPunct="1">
                        <a:tabLst>
                          <a:tab pos="92075" algn="l"/>
                        </a:tabLst>
                        <a:defRPr/>
                      </a:pPr>
                      <a:r>
                        <a:rPr kumimoji="0" lang="ru-RU" sz="1400" i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гражданская оборона</a:t>
                      </a:r>
                      <a:endParaRPr kumimoji="0" lang="ru-RU" sz="1400" i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76" marR="99076" marT="37170" marB="371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r" defTabSz="941388" rtl="0" eaLnBrk="1" latinLnBrk="0" hangingPunct="1">
                        <a:tabLst>
                          <a:tab pos="92075" algn="l"/>
                        </a:tabLst>
                        <a:defRPr/>
                      </a:pPr>
                      <a:r>
                        <a:rPr kumimoji="0" lang="ru-RU" sz="1400" i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0,011</a:t>
                      </a:r>
                    </a:p>
                  </a:txBody>
                  <a:tcPr marL="99076" marR="99076" marT="37170" marB="371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r" defTabSz="941388" rtl="0" eaLnBrk="1" latinLnBrk="0" hangingPunct="1">
                        <a:tabLst>
                          <a:tab pos="92075" algn="l"/>
                        </a:tabLst>
                        <a:defRPr/>
                      </a:pPr>
                      <a:r>
                        <a:rPr kumimoji="0" lang="ru-RU" sz="1400" i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0,021</a:t>
                      </a:r>
                    </a:p>
                  </a:txBody>
                  <a:tcPr marL="99076" marR="99076" marT="37170" marB="371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r" defTabSz="941388" rtl="0" eaLnBrk="1" latinLnBrk="0" hangingPunct="1">
                        <a:tabLst>
                          <a:tab pos="0" algn="l"/>
                        </a:tabLst>
                        <a:defRPr/>
                      </a:pPr>
                      <a:r>
                        <a:rPr kumimoji="0" lang="ru-RU" sz="1400" i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0,021</a:t>
                      </a:r>
                      <a:endParaRPr kumimoji="0" lang="ru-RU" sz="1400" i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76" marR="99076" marT="37170" marB="371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r" defTabSz="941388" rtl="0" eaLnBrk="1" latinLnBrk="0" hangingPunct="1">
                        <a:tabLst/>
                        <a:defRPr/>
                      </a:pPr>
                      <a:r>
                        <a:rPr kumimoji="0" lang="ru-RU" sz="1400" i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100,0</a:t>
                      </a:r>
                      <a:endParaRPr kumimoji="0" lang="ru-RU" sz="1400" i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76" marR="99076" marT="37170" marB="371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r" defTabSz="941388" rtl="0" eaLnBrk="1" latinLnBrk="0" hangingPunct="1">
                        <a:tabLst/>
                        <a:defRPr/>
                      </a:pPr>
                      <a:r>
                        <a:rPr kumimoji="0" lang="ru-RU" sz="1400" i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190,9</a:t>
                      </a:r>
                      <a:endParaRPr kumimoji="0" lang="ru-RU" sz="1400" i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76" marR="99076" marT="37170" marB="371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89739">
                <a:tc>
                  <a:txBody>
                    <a:bodyPr/>
                    <a:lstStyle/>
                    <a:p>
                      <a:pPr marL="920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i="1" dirty="0" smtClean="0">
                          <a:latin typeface="Arial" pitchFamily="34" charset="0"/>
                          <a:cs typeface="Arial" pitchFamily="34" charset="0"/>
                        </a:rPr>
                        <a:t>защита населения и территории от чрезвычайных ситуаций природного и техногенного характера, пожарная безопасность</a:t>
                      </a:r>
                      <a:endParaRPr lang="ru-RU" sz="1400" i="1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9076" marR="99076" marT="37170" marB="371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i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2,847</a:t>
                      </a:r>
                    </a:p>
                  </a:txBody>
                  <a:tcPr marL="99076" marR="99076" marT="37170" marB="371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i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4,255</a:t>
                      </a:r>
                    </a:p>
                  </a:txBody>
                  <a:tcPr marL="99076" marR="99076" marT="37170" marB="371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i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4,255</a:t>
                      </a:r>
                    </a:p>
                  </a:txBody>
                  <a:tcPr marL="99076" marR="99076" marT="37170" marB="371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i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100,0</a:t>
                      </a:r>
                    </a:p>
                  </a:txBody>
                  <a:tcPr marL="99076" marR="99076" marT="37170" marB="371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i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149,5</a:t>
                      </a:r>
                    </a:p>
                  </a:txBody>
                  <a:tcPr marL="99076" marR="99076" marT="37170" marB="371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18322">
                <a:tc>
                  <a:txBody>
                    <a:bodyPr/>
                    <a:lstStyle/>
                    <a:p>
                      <a:pPr marL="92075" indent="0">
                        <a:tabLst>
                          <a:tab pos="92075" algn="l"/>
                        </a:tabLst>
                      </a:pPr>
                      <a:r>
                        <a:rPr lang="ru-RU" sz="1400" i="1" dirty="0" smtClean="0">
                          <a:latin typeface="Arial" pitchFamily="34" charset="0"/>
                          <a:cs typeface="Arial" pitchFamily="34" charset="0"/>
                        </a:rPr>
                        <a:t>другие вопросы в области национальной безопасности и правоохранительной деятельности</a:t>
                      </a:r>
                      <a:endParaRPr lang="ru-RU" sz="1400" i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9076" marR="99076" marT="37170" marB="371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tabLst/>
                      </a:pPr>
                      <a:r>
                        <a:rPr kumimoji="0" lang="ru-RU" sz="1400" i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3,709</a:t>
                      </a:r>
                      <a:endParaRPr kumimoji="0" lang="ru-RU" sz="1400" i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76" marR="99076" marT="37170" marB="371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tabLst/>
                      </a:pPr>
                      <a:r>
                        <a:rPr kumimoji="0" lang="ru-RU" sz="1400" i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4,730</a:t>
                      </a:r>
                      <a:endParaRPr kumimoji="0" lang="ru-RU" sz="1400" i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76" marR="99076" marT="37170" marB="371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400" i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4,729</a:t>
                      </a:r>
                      <a:endParaRPr kumimoji="0" lang="ru-RU" sz="1400" i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76" marR="99076" marT="37170" marB="371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400" i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99,98</a:t>
                      </a:r>
                      <a:endParaRPr kumimoji="0" lang="ru-RU" sz="1400" i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76" marR="99076" marT="37170" marB="371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400" i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127,5</a:t>
                      </a:r>
                      <a:endParaRPr kumimoji="0" lang="ru-RU" sz="1400" i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76" marR="99076" marT="37170" marB="371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0663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БЮДЖЕТА 2016 публичные слушания</Template>
  <TotalTime>4029</TotalTime>
  <Words>1555</Words>
  <Application>Microsoft Office PowerPoint</Application>
  <PresentationFormat>Лист A4 (210x297 мм)</PresentationFormat>
  <Paragraphs>609</Paragraphs>
  <Slides>18</Slides>
  <Notes>2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12</vt:i4>
      </vt:variant>
      <vt:variant>
        <vt:lpstr>Тема</vt:lpstr>
      </vt:variant>
      <vt:variant>
        <vt:i4>4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35" baseType="lpstr">
      <vt:lpstr>Arial</vt:lpstr>
      <vt:lpstr>Calibri</vt:lpstr>
      <vt:lpstr>Candara</vt:lpstr>
      <vt:lpstr>Franklin Gothic Book</vt:lpstr>
      <vt:lpstr>Franklin Gothic Medium</vt:lpstr>
      <vt:lpstr>roboto</vt:lpstr>
      <vt:lpstr>Segoe UI Symbol</vt:lpstr>
      <vt:lpstr>Symbol</vt:lpstr>
      <vt:lpstr>Times New Roman</vt:lpstr>
      <vt:lpstr>Traditional Arabic</vt:lpstr>
      <vt:lpstr>Trebuchet MS</vt:lpstr>
      <vt:lpstr>Wingdings 2</vt:lpstr>
      <vt:lpstr>Волна</vt:lpstr>
      <vt:lpstr>1_Волна</vt:lpstr>
      <vt:lpstr>2_Волна</vt:lpstr>
      <vt:lpstr>Трек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azna-admin-to</dc:creator>
  <cp:lastModifiedBy>azna-fbp-fo</cp:lastModifiedBy>
  <cp:revision>281</cp:revision>
  <cp:lastPrinted>2024-04-18T08:15:34Z</cp:lastPrinted>
  <dcterms:created xsi:type="dcterms:W3CDTF">2017-01-19T11:20:56Z</dcterms:created>
  <dcterms:modified xsi:type="dcterms:W3CDTF">2025-02-13T08:53:13Z</dcterms:modified>
</cp:coreProperties>
</file>