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  <p:sldMasterId id="2147483700" r:id="rId3"/>
    <p:sldMasterId id="2147483712" r:id="rId4"/>
  </p:sldMasterIdLst>
  <p:notesMasterIdLst>
    <p:notesMasterId r:id="rId39"/>
  </p:notesMasterIdLst>
  <p:sldIdLst>
    <p:sldId id="278" r:id="rId5"/>
    <p:sldId id="335" r:id="rId6"/>
    <p:sldId id="336" r:id="rId7"/>
    <p:sldId id="370" r:id="rId8"/>
    <p:sldId id="297" r:id="rId9"/>
    <p:sldId id="298" r:id="rId10"/>
    <p:sldId id="279" r:id="rId11"/>
    <p:sldId id="371" r:id="rId12"/>
    <p:sldId id="342" r:id="rId13"/>
    <p:sldId id="283" r:id="rId14"/>
    <p:sldId id="295" r:id="rId15"/>
    <p:sldId id="288" r:id="rId16"/>
    <p:sldId id="292" r:id="rId17"/>
    <p:sldId id="373" r:id="rId18"/>
    <p:sldId id="374" r:id="rId19"/>
    <p:sldId id="299" r:id="rId20"/>
    <p:sldId id="375" r:id="rId21"/>
    <p:sldId id="372" r:id="rId22"/>
    <p:sldId id="377" r:id="rId23"/>
    <p:sldId id="383" r:id="rId24"/>
    <p:sldId id="378" r:id="rId25"/>
    <p:sldId id="379" r:id="rId26"/>
    <p:sldId id="380" r:id="rId27"/>
    <p:sldId id="381" r:id="rId28"/>
    <p:sldId id="382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6C2"/>
    <a:srgbClr val="D0D3EB"/>
    <a:srgbClr val="FFB37A"/>
    <a:srgbClr val="4E67C8"/>
    <a:srgbClr val="DBEEF4"/>
    <a:srgbClr val="B7DEE8"/>
    <a:srgbClr val="93CDDD"/>
    <a:srgbClr val="009999"/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356" autoAdjust="0"/>
  </p:normalViewPr>
  <p:slideViewPr>
    <p:cSldViewPr snapToGrid="0" showGuides="1">
      <p:cViewPr varScale="1">
        <p:scale>
          <a:sx n="113" d="100"/>
          <a:sy n="113" d="100"/>
        </p:scale>
        <p:origin x="15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51-4B4E-9324-2722307AB6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51-4B4E-9324-2722307AB6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51-4B4E-9324-2722307AB619}"/>
              </c:ext>
            </c:extLst>
          </c:dPt>
          <c:dLbls>
            <c:dLbl>
              <c:idx val="0"/>
              <c:layout>
                <c:manualLayout>
                  <c:x val="-1.1453113298886444E-3"/>
                  <c:y val="0.11028917283120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51-4B4E-9324-2722307AB6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828612366043735E-4"/>
                  <c:y val="0.107599193006052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E51-4B4E-9324-2722307AB61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755712127531206E-3"/>
                  <c:y val="0.126429051782111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51-4B4E-9324-2722307AB619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906226597771608E-3"/>
                  <c:y val="0.11566913248150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51-4B4E-9324-2722307AB619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96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2474.5</c:v>
                </c:pt>
                <c:pt idx="1">
                  <c:v>2870.1</c:v>
                </c:pt>
                <c:pt idx="2">
                  <c:v>3032.3</c:v>
                </c:pt>
                <c:pt idx="3">
                  <c:v>3225.3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E51-4B4E-9324-2722307AB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6"/>
        <c:shape val="box"/>
        <c:axId val="-1362594256"/>
        <c:axId val="-1362602416"/>
        <c:axId val="0"/>
      </c:bar3DChart>
      <c:catAx>
        <c:axId val="-136259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33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9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62602416"/>
        <c:crosses val="autoZero"/>
        <c:auto val="1"/>
        <c:lblAlgn val="ctr"/>
        <c:lblOffset val="100"/>
        <c:noMultiLvlLbl val="0"/>
      </c:catAx>
      <c:valAx>
        <c:axId val="-1362602416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-1362594256"/>
        <c:crosses val="autoZero"/>
        <c:crossBetween val="between"/>
      </c:valAx>
      <c:spPr>
        <a:noFill/>
        <a:ln w="2537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9842462877484E-2"/>
          <c:y val="0.10005686839907565"/>
          <c:w val="0.97480315074245028"/>
          <c:h val="0.8999431316009242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 АЗНАКАЕВСКОГО РАЙОНА</c:v>
                </c:pt>
              </c:strCache>
            </c:strRef>
          </c:tx>
          <c:spPr>
            <a:ln w="444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18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>
                  <c:v>2474.5</c:v>
                </c:pt>
                <c:pt idx="1">
                  <c:v>2870.1</c:v>
                </c:pt>
                <c:pt idx="2">
                  <c:v>3032.3</c:v>
                </c:pt>
                <c:pt idx="3">
                  <c:v>3225.3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26-4256-A864-000CD4829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2600240"/>
        <c:axId val="-1362593168"/>
      </c:lineChart>
      <c:catAx>
        <c:axId val="-1362600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1362593168"/>
        <c:crosses val="autoZero"/>
        <c:auto val="1"/>
        <c:lblAlgn val="ctr"/>
        <c:lblOffset val="100"/>
        <c:noMultiLvlLbl val="0"/>
      </c:catAx>
      <c:valAx>
        <c:axId val="-136259316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-1362600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87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C7744D-F836-439D-91A5-1D81A2E1704D}" type="doc">
      <dgm:prSet loTypeId="urn:microsoft.com/office/officeart/2005/8/layout/hList6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DB25C4B-1BAA-42B9-B3FF-E35F9F0E1582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Дотации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06D64B06-4BF8-40A5-B013-0B15CE50543A}" type="par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1F3C84FA-B09B-4E9F-8ED1-AB88B9B06064}" type="sibTrans" cxnId="{4BA6E0F1-310A-4C22-819D-131DC84A8E2E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7B6CAEFA-3528-48B9-9902-08F0A062BD4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Субсидии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в целях </a:t>
          </a:r>
          <a:r>
            <a:rPr lang="ru-RU" sz="1300" dirty="0" err="1" smtClean="0">
              <a:latin typeface="Calibri" panose="020F0502020204030204" pitchFamily="34" charset="0"/>
            </a:rPr>
            <a:t>софинансирования</a:t>
          </a:r>
          <a:r>
            <a:rPr lang="ru-RU" sz="1300" dirty="0" smtClean="0">
              <a:latin typeface="Calibri" panose="020F0502020204030204" pitchFamily="34" charset="0"/>
            </a:rPr>
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41634348-D1E7-4274-A1BB-76B4746F8EDD}" type="par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D0160E50-FA55-4EE4-ADFB-18EF75F3F5DF}" type="sibTrans" cxnId="{33BF778F-D717-4F8A-B661-3F770DD7E055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AFE1F283-94EA-4454-B022-26D31AC9622F}">
      <dgm:prSet phldrT="[Текст]" custT="1"/>
      <dgm:spPr/>
      <dgm:t>
        <a:bodyPr/>
        <a:lstStyle/>
        <a:p>
          <a:r>
            <a:rPr lang="ru-RU" sz="2000" b="1" u="sng" dirty="0" smtClean="0">
              <a:latin typeface="Calibri" panose="020F0502020204030204" pitchFamily="34" charset="0"/>
            </a:rPr>
            <a:t>Субвенции</a:t>
          </a:r>
        </a:p>
        <a:p>
          <a:r>
            <a:rPr lang="ru-RU" sz="1300" dirty="0" smtClean="0">
              <a:latin typeface="Calibri" panose="020F0502020204030204" pitchFamily="34" charset="0"/>
            </a:rPr>
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 государственной власти субъектов РФ и (или) органам местного самоуправления</a:t>
          </a:r>
          <a:endParaRPr lang="ru-RU" sz="1300" dirty="0">
            <a:latin typeface="Calibri" panose="020F0502020204030204" pitchFamily="34" charset="0"/>
          </a:endParaRPr>
        </a:p>
      </dgm:t>
    </dgm:pt>
    <dgm:pt modelId="{9F44084B-64AD-4AE5-9274-8455853CB4FC}" type="par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9F47433D-9D35-45D8-A90D-036B500AB0B4}" type="sibTrans" cxnId="{A2E79C78-AC4B-4CB9-9F00-6D496AB00DA2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CA99139A-4EAB-4B57-BC26-79E8E6CBF799}" type="pres">
      <dgm:prSet presAssocID="{67C7744D-F836-439D-91A5-1D81A2E170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1DE6D5-C40A-46BA-9C58-60AEC490E658}" type="pres">
      <dgm:prSet presAssocID="{8DB25C4B-1BAA-42B9-B3FF-E35F9F0E15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8FA2-7F3B-42DC-B7B9-571E34DC36CA}" type="pres">
      <dgm:prSet presAssocID="{1F3C84FA-B09B-4E9F-8ED1-AB88B9B06064}" presName="sibTrans" presStyleCnt="0"/>
      <dgm:spPr/>
    </dgm:pt>
    <dgm:pt modelId="{6EE0C736-319D-4155-B3CC-DB160B1B3EE1}" type="pres">
      <dgm:prSet presAssocID="{7B6CAEFA-3528-48B9-9902-08F0A062BD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6B043-D67A-4CEF-86A9-AAB2B53A8E3C}" type="pres">
      <dgm:prSet presAssocID="{D0160E50-FA55-4EE4-ADFB-18EF75F3F5DF}" presName="sibTrans" presStyleCnt="0"/>
      <dgm:spPr/>
    </dgm:pt>
    <dgm:pt modelId="{18EB1483-3729-428B-9B16-664868120BEA}" type="pres">
      <dgm:prSet presAssocID="{AFE1F283-94EA-4454-B022-26D31AC9622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5C1D7-CBAD-41EE-B99B-E15A5B32DFCA}" type="presOf" srcId="{67C7744D-F836-439D-91A5-1D81A2E1704D}" destId="{CA99139A-4EAB-4B57-BC26-79E8E6CBF799}" srcOrd="0" destOrd="0" presId="urn:microsoft.com/office/officeart/2005/8/layout/hList6"/>
    <dgm:cxn modelId="{32073E24-F8A1-480A-9823-F34EFB775372}" type="presOf" srcId="{7B6CAEFA-3528-48B9-9902-08F0A062BD4F}" destId="{6EE0C736-319D-4155-B3CC-DB160B1B3EE1}" srcOrd="0" destOrd="0" presId="urn:microsoft.com/office/officeart/2005/8/layout/hList6"/>
    <dgm:cxn modelId="{A2E79C78-AC4B-4CB9-9F00-6D496AB00DA2}" srcId="{67C7744D-F836-439D-91A5-1D81A2E1704D}" destId="{AFE1F283-94EA-4454-B022-26D31AC9622F}" srcOrd="2" destOrd="0" parTransId="{9F44084B-64AD-4AE5-9274-8455853CB4FC}" sibTransId="{9F47433D-9D35-45D8-A90D-036B500AB0B4}"/>
    <dgm:cxn modelId="{33BF778F-D717-4F8A-B661-3F770DD7E055}" srcId="{67C7744D-F836-439D-91A5-1D81A2E1704D}" destId="{7B6CAEFA-3528-48B9-9902-08F0A062BD4F}" srcOrd="1" destOrd="0" parTransId="{41634348-D1E7-4274-A1BB-76B4746F8EDD}" sibTransId="{D0160E50-FA55-4EE4-ADFB-18EF75F3F5DF}"/>
    <dgm:cxn modelId="{4BA6E0F1-310A-4C22-819D-131DC84A8E2E}" srcId="{67C7744D-F836-439D-91A5-1D81A2E1704D}" destId="{8DB25C4B-1BAA-42B9-B3FF-E35F9F0E1582}" srcOrd="0" destOrd="0" parTransId="{06D64B06-4BF8-40A5-B013-0B15CE50543A}" sibTransId="{1F3C84FA-B09B-4E9F-8ED1-AB88B9B06064}"/>
    <dgm:cxn modelId="{D52C1187-1426-487E-8240-D089D21803BC}" type="presOf" srcId="{AFE1F283-94EA-4454-B022-26D31AC9622F}" destId="{18EB1483-3729-428B-9B16-664868120BEA}" srcOrd="0" destOrd="0" presId="urn:microsoft.com/office/officeart/2005/8/layout/hList6"/>
    <dgm:cxn modelId="{1EF89846-3905-4AF2-86C0-5822DF04225F}" type="presOf" srcId="{8DB25C4B-1BAA-42B9-B3FF-E35F9F0E1582}" destId="{5A1DE6D5-C40A-46BA-9C58-60AEC490E658}" srcOrd="0" destOrd="0" presId="urn:microsoft.com/office/officeart/2005/8/layout/hList6"/>
    <dgm:cxn modelId="{041C8FB3-DF4F-47D3-A5C1-1B885BFAE5C9}" type="presParOf" srcId="{CA99139A-4EAB-4B57-BC26-79E8E6CBF799}" destId="{5A1DE6D5-C40A-46BA-9C58-60AEC490E658}" srcOrd="0" destOrd="0" presId="urn:microsoft.com/office/officeart/2005/8/layout/hList6"/>
    <dgm:cxn modelId="{D44F890F-9299-4AF5-B2BC-588EC522DF68}" type="presParOf" srcId="{CA99139A-4EAB-4B57-BC26-79E8E6CBF799}" destId="{9C248FA2-7F3B-42DC-B7B9-571E34DC36CA}" srcOrd="1" destOrd="0" presId="urn:microsoft.com/office/officeart/2005/8/layout/hList6"/>
    <dgm:cxn modelId="{CB758DD4-60EC-4BFA-BA12-5D3690E61487}" type="presParOf" srcId="{CA99139A-4EAB-4B57-BC26-79E8E6CBF799}" destId="{6EE0C736-319D-4155-B3CC-DB160B1B3EE1}" srcOrd="2" destOrd="0" presId="urn:microsoft.com/office/officeart/2005/8/layout/hList6"/>
    <dgm:cxn modelId="{DB76BAB8-7F48-4380-848D-1494F2AB454B}" type="presParOf" srcId="{CA99139A-4EAB-4B57-BC26-79E8E6CBF799}" destId="{CE86B043-D67A-4CEF-86A9-AAB2B53A8E3C}" srcOrd="3" destOrd="0" presId="urn:microsoft.com/office/officeart/2005/8/layout/hList6"/>
    <dgm:cxn modelId="{BFC73DBD-175C-4840-BD6B-5594E411A566}" type="presParOf" srcId="{CA99139A-4EAB-4B57-BC26-79E8E6CBF799}" destId="{18EB1483-3729-428B-9B16-664868120BE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</a:rPr>
            <a:t>Субсидии</a:t>
          </a:r>
        </a:p>
        <a:p>
          <a:r>
            <a:rPr lang="ru-RU" sz="2400" b="0" dirty="0" smtClean="0">
              <a:solidFill>
                <a:schemeClr val="tx1"/>
              </a:solidFill>
            </a:rPr>
            <a:t>737,4 млн. рублей</a:t>
          </a:r>
          <a:endParaRPr lang="ru-RU" sz="2400" b="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дошкольное,      общее образование</a:t>
          </a:r>
        </a:p>
        <a:p>
          <a:r>
            <a:rPr lang="ru-RU" sz="2000" dirty="0" smtClean="0"/>
            <a:t>696,3 млн</a:t>
          </a:r>
          <a:r>
            <a:rPr lang="ru-RU" sz="1800" dirty="0" smtClean="0"/>
            <a:t>. рублей</a:t>
          </a:r>
          <a:endParaRPr lang="ru-RU" sz="18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летний отдых</a:t>
          </a:r>
        </a:p>
        <a:p>
          <a:r>
            <a:rPr lang="ru-RU" sz="2000" dirty="0" smtClean="0"/>
            <a:t>18,5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бесплатное горячее питание</a:t>
          </a:r>
        </a:p>
        <a:p>
          <a:r>
            <a:rPr lang="ru-RU" sz="2000" dirty="0" smtClean="0"/>
            <a:t>22,6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1130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3" custScaleX="27325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CC6269-072D-4AF0-90C8-CB448D2374D7}" type="presOf" srcId="{BB804191-F5EB-4887-82FF-548F8B340216}" destId="{ABC4114B-B9FD-4DE8-ABD7-FA15EDC49318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1B7C6CC5-F4AE-4770-904F-B33A15F40C8F}" type="presOf" srcId="{DA5B61F1-8B1C-4DA0-859B-D1014C6EB8CF}" destId="{A4D2B395-1989-4A00-B6A3-AAD101582737}" srcOrd="0" destOrd="0" presId="urn:microsoft.com/office/officeart/2005/8/layout/hierarchy3"/>
    <dgm:cxn modelId="{2801F122-C309-494D-91F5-DE4A9913F408}" type="presOf" srcId="{ACCD3254-C6BE-471F-B0AA-249C2BF9CAC0}" destId="{287D2242-4A4A-4569-9D87-56E3E3CC85EA}" srcOrd="0" destOrd="0" presId="urn:microsoft.com/office/officeart/2005/8/layout/hierarchy3"/>
    <dgm:cxn modelId="{AB61C182-AF3C-40AD-A7D2-3C30E6E3EEF5}" type="presOf" srcId="{6C7BE137-9586-489C-9853-34FFF1C801BE}" destId="{6A884BB6-BE9D-4F0D-B6A2-82D73CE46137}" srcOrd="0" destOrd="0" presId="urn:microsoft.com/office/officeart/2005/8/layout/hierarchy3"/>
    <dgm:cxn modelId="{3D3DE572-6D6B-4C5B-AFB1-7D09EC676BF5}" type="presOf" srcId="{DC479414-FBAA-47AB-80D3-9377B730F76D}" destId="{51DAEC3C-1DCC-4395-BB61-10DA4959036F}" srcOrd="0" destOrd="0" presId="urn:microsoft.com/office/officeart/2005/8/layout/hierarchy3"/>
    <dgm:cxn modelId="{E245389D-A934-4AF5-8562-C5F5BA226928}" type="presOf" srcId="{28294BC9-473D-47DE-A8D1-1A43C6BF3800}" destId="{5F383698-AEF1-481E-AE58-8190942F0D0B}" srcOrd="0" destOrd="0" presId="urn:microsoft.com/office/officeart/2005/8/layout/hierarchy3"/>
    <dgm:cxn modelId="{FB6BD0A6-73A5-480F-90E7-0FF5B15AAA58}" type="presOf" srcId="{37E77C35-4FE6-4EE3-BEC9-EA79E2A2CC0D}" destId="{50A99F49-45C6-44F3-BA71-8BF86E22DB07}" srcOrd="0" destOrd="0" presId="urn:microsoft.com/office/officeart/2005/8/layout/hierarchy3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A0D20F94-9965-47D4-BF15-307D95FC80D1}" type="presOf" srcId="{69ADC443-71B5-4B72-A354-71D51EA84A31}" destId="{38D2DE55-2EE9-47D0-9E67-AAEBEA3C5F57}" srcOrd="0" destOrd="0" presId="urn:microsoft.com/office/officeart/2005/8/layout/hierarchy3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D44FF9B-58CA-4807-A966-52087E61E3D7}" type="presOf" srcId="{BB804191-F5EB-4887-82FF-548F8B340216}" destId="{6DE2B208-083F-4142-93AF-9C38DAE3F183}" srcOrd="1" destOrd="0" presId="urn:microsoft.com/office/officeart/2005/8/layout/hierarchy3"/>
    <dgm:cxn modelId="{4CC9A597-CB21-46D9-9942-DA147057505E}" type="presParOf" srcId="{5F383698-AEF1-481E-AE58-8190942F0D0B}" destId="{39162F7E-16C5-4680-BAB9-332521D5AE49}" srcOrd="0" destOrd="0" presId="urn:microsoft.com/office/officeart/2005/8/layout/hierarchy3"/>
    <dgm:cxn modelId="{7506C16D-CB2B-4F45-99F9-E49F9F4D0B7F}" type="presParOf" srcId="{39162F7E-16C5-4680-BAB9-332521D5AE49}" destId="{1425CDDC-CD31-49AA-9E3B-BA5E6AB5715E}" srcOrd="0" destOrd="0" presId="urn:microsoft.com/office/officeart/2005/8/layout/hierarchy3"/>
    <dgm:cxn modelId="{83E66574-5071-4930-B44E-27A9E46C5FB8}" type="presParOf" srcId="{1425CDDC-CD31-49AA-9E3B-BA5E6AB5715E}" destId="{ABC4114B-B9FD-4DE8-ABD7-FA15EDC49318}" srcOrd="0" destOrd="0" presId="urn:microsoft.com/office/officeart/2005/8/layout/hierarchy3"/>
    <dgm:cxn modelId="{2BFC5E56-CBE8-4C60-9DEA-EBD680684871}" type="presParOf" srcId="{1425CDDC-CD31-49AA-9E3B-BA5E6AB5715E}" destId="{6DE2B208-083F-4142-93AF-9C38DAE3F183}" srcOrd="1" destOrd="0" presId="urn:microsoft.com/office/officeart/2005/8/layout/hierarchy3"/>
    <dgm:cxn modelId="{7CCA0B8F-6C33-466D-ACEB-ADBC7D7DA748}" type="presParOf" srcId="{39162F7E-16C5-4680-BAB9-332521D5AE49}" destId="{8EAD912F-3FCB-4830-918C-8084CFDF8148}" srcOrd="1" destOrd="0" presId="urn:microsoft.com/office/officeart/2005/8/layout/hierarchy3"/>
    <dgm:cxn modelId="{E39AE565-04E0-412C-BD58-090C0A7638C8}" type="presParOf" srcId="{8EAD912F-3FCB-4830-918C-8084CFDF8148}" destId="{A4D2B395-1989-4A00-B6A3-AAD101582737}" srcOrd="0" destOrd="0" presId="urn:microsoft.com/office/officeart/2005/8/layout/hierarchy3"/>
    <dgm:cxn modelId="{5F914090-C789-4401-85C8-A2E6AEDAD1F1}" type="presParOf" srcId="{8EAD912F-3FCB-4830-918C-8084CFDF8148}" destId="{50A99F49-45C6-44F3-BA71-8BF86E22DB07}" srcOrd="1" destOrd="0" presId="urn:microsoft.com/office/officeart/2005/8/layout/hierarchy3"/>
    <dgm:cxn modelId="{7A62855F-2108-404F-9D8E-1E20DF48D8BA}" type="presParOf" srcId="{8EAD912F-3FCB-4830-918C-8084CFDF8148}" destId="{51DAEC3C-1DCC-4395-BB61-10DA4959036F}" srcOrd="2" destOrd="0" presId="urn:microsoft.com/office/officeart/2005/8/layout/hierarchy3"/>
    <dgm:cxn modelId="{7AA44B53-13F1-4EB5-AFE5-942ACC06C8A2}" type="presParOf" srcId="{8EAD912F-3FCB-4830-918C-8084CFDF8148}" destId="{38D2DE55-2EE9-47D0-9E67-AAEBEA3C5F57}" srcOrd="3" destOrd="0" presId="urn:microsoft.com/office/officeart/2005/8/layout/hierarchy3"/>
    <dgm:cxn modelId="{EBEB3486-0F12-4A31-9EA8-A6079818F6DE}" type="presParOf" srcId="{8EAD912F-3FCB-4830-918C-8084CFDF8148}" destId="{6A884BB6-BE9D-4F0D-B6A2-82D73CE46137}" srcOrd="4" destOrd="0" presId="urn:microsoft.com/office/officeart/2005/8/layout/hierarchy3"/>
    <dgm:cxn modelId="{2BE818C3-D52A-477B-87C1-DF441ECAE9E7}" type="presParOf" srcId="{8EAD912F-3FCB-4830-918C-8084CFDF8148}" destId="{287D2242-4A4A-4569-9D87-56E3E3CC85E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94BC9-473D-47DE-A8D1-1A43C6BF3800}" type="doc">
      <dgm:prSet loTypeId="urn:microsoft.com/office/officeart/2005/8/layout/hierarchy3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B804191-F5EB-4887-82FF-548F8B340216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Субвенции</a:t>
          </a:r>
        </a:p>
        <a:p>
          <a:r>
            <a:rPr lang="ru-RU" sz="2400" dirty="0" smtClean="0">
              <a:solidFill>
                <a:schemeClr val="tx1"/>
              </a:solidFill>
            </a:rPr>
            <a:t>686,2 млн. рублей</a:t>
          </a:r>
          <a:endParaRPr lang="ru-RU" sz="2400" dirty="0">
            <a:solidFill>
              <a:schemeClr val="tx1"/>
            </a:solidFill>
          </a:endParaRPr>
        </a:p>
      </dgm:t>
    </dgm:pt>
    <dgm:pt modelId="{FA4A0AAB-83AD-4BDD-BE94-D7800E6966A6}" type="parTrans" cxnId="{7B886715-C595-4615-A46A-90256F456383}">
      <dgm:prSet/>
      <dgm:spPr/>
      <dgm:t>
        <a:bodyPr/>
        <a:lstStyle/>
        <a:p>
          <a:endParaRPr lang="ru-RU"/>
        </a:p>
      </dgm:t>
    </dgm:pt>
    <dgm:pt modelId="{AD3A35E6-E8E3-4C14-9E32-3B53C1337EAC}" type="sibTrans" cxnId="{7B886715-C595-4615-A46A-90256F456383}">
      <dgm:prSet/>
      <dgm:spPr/>
      <dgm:t>
        <a:bodyPr/>
        <a:lstStyle/>
        <a:p>
          <a:endParaRPr lang="ru-RU"/>
        </a:p>
      </dgm:t>
    </dgm:pt>
    <dgm:pt modelId="{37E77C35-4FE6-4EE3-BEC9-EA79E2A2CC0D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2000" dirty="0" smtClean="0"/>
            <a:t>на дошкольное образование</a:t>
          </a:r>
        </a:p>
        <a:p>
          <a:pPr>
            <a:lnSpc>
              <a:spcPct val="80000"/>
            </a:lnSpc>
          </a:pPr>
          <a:r>
            <a:rPr lang="ru-RU" sz="2000" dirty="0" smtClean="0"/>
            <a:t>181,8 млн. рублей</a:t>
          </a:r>
          <a:endParaRPr lang="ru-RU" sz="2000" dirty="0"/>
        </a:p>
      </dgm:t>
    </dgm:pt>
    <dgm:pt modelId="{DA5B61F1-8B1C-4DA0-859B-D1014C6EB8CF}" type="parTrans" cxnId="{4AD04B12-4D86-430F-927F-5416FBF842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44D8B159-F224-4D70-973A-52EB1B3989E6}" type="sibTrans" cxnId="{4AD04B12-4D86-430F-927F-5416FBF84209}">
      <dgm:prSet/>
      <dgm:spPr/>
      <dgm:t>
        <a:bodyPr/>
        <a:lstStyle/>
        <a:p>
          <a:endParaRPr lang="ru-RU"/>
        </a:p>
      </dgm:t>
    </dgm:pt>
    <dgm:pt modelId="{69ADC443-71B5-4B72-A354-71D51EA84A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ru-RU" sz="2000" dirty="0" smtClean="0"/>
            <a:t>на общее образование</a:t>
          </a:r>
        </a:p>
        <a:p>
          <a:r>
            <a:rPr lang="ru-RU" sz="2000" dirty="0" smtClean="0"/>
            <a:t>430,3 млн. рублей</a:t>
          </a:r>
          <a:endParaRPr lang="ru-RU" sz="2000" dirty="0"/>
        </a:p>
      </dgm:t>
    </dgm:pt>
    <dgm:pt modelId="{DC479414-FBAA-47AB-80D3-9377B730F76D}" type="parTrans" cxnId="{029113CF-6D62-436C-A0C8-A82A4EB1E27C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410868-2E4D-4AEA-8125-EF682105053E}" type="sibTrans" cxnId="{029113CF-6D62-436C-A0C8-A82A4EB1E27C}">
      <dgm:prSet/>
      <dgm:spPr/>
      <dgm:t>
        <a:bodyPr/>
        <a:lstStyle/>
        <a:p>
          <a:endParaRPr lang="ru-RU"/>
        </a:p>
      </dgm:t>
    </dgm:pt>
    <dgm:pt modelId="{ACCD3254-C6BE-471F-B0AA-249C2BF9CAC0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ежемесячное вознаграждение </a:t>
          </a:r>
          <a:r>
            <a:rPr lang="ru-RU" sz="1900" dirty="0" err="1" smtClean="0"/>
            <a:t>педработникам</a:t>
          </a:r>
          <a:r>
            <a:rPr lang="ru-RU" sz="1900" dirty="0" smtClean="0"/>
            <a:t> за классное руководство </a:t>
          </a:r>
        </a:p>
        <a:p>
          <a:pPr>
            <a:spcAft>
              <a:spcPts val="0"/>
            </a:spcAft>
          </a:pPr>
          <a:r>
            <a:rPr lang="ru-RU" sz="2000" dirty="0" smtClean="0"/>
            <a:t>62,2 млн. рублей</a:t>
          </a:r>
          <a:endParaRPr lang="ru-RU" sz="2000" dirty="0"/>
        </a:p>
      </dgm:t>
    </dgm:pt>
    <dgm:pt modelId="{6C7BE137-9586-489C-9853-34FFF1C801BE}" type="parTrans" cxnId="{22B3B16E-3B59-426D-B3A0-769DFD09AC09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DCFBA47-D49C-41F1-8A49-F3A45702F342}" type="sibTrans" cxnId="{22B3B16E-3B59-426D-B3A0-769DFD09AC09}">
      <dgm:prSet/>
      <dgm:spPr/>
      <dgm:t>
        <a:bodyPr/>
        <a:lstStyle/>
        <a:p>
          <a:endParaRPr lang="ru-RU"/>
        </a:p>
      </dgm:t>
    </dgm:pt>
    <dgm:pt modelId="{21C4318E-9A4D-49BB-A6FB-468764CA8D48}">
      <dgm:prSet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900" dirty="0" smtClean="0"/>
            <a:t>на методическое и информационно-технологическое обеспечение учреждений </a:t>
          </a:r>
        </a:p>
        <a:p>
          <a:pPr>
            <a:spcAft>
              <a:spcPts val="0"/>
            </a:spcAft>
          </a:pPr>
          <a:r>
            <a:rPr lang="ru-RU" sz="2000" dirty="0" smtClean="0"/>
            <a:t>11,9 млн. рублей</a:t>
          </a:r>
          <a:endParaRPr lang="ru-RU" sz="2000" dirty="0"/>
        </a:p>
      </dgm:t>
    </dgm:pt>
    <dgm:pt modelId="{217066F3-4D9B-475A-B736-3BA2089954A9}" type="parTrans" cxnId="{3987AF17-2CFD-4167-9F3D-D10461AF0978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C990B04D-54D9-41B0-937C-4624FCC685FB}" type="sibTrans" cxnId="{3987AF17-2CFD-4167-9F3D-D10461AF0978}">
      <dgm:prSet/>
      <dgm:spPr/>
      <dgm:t>
        <a:bodyPr/>
        <a:lstStyle/>
        <a:p>
          <a:endParaRPr lang="ru-RU"/>
        </a:p>
      </dgm:t>
    </dgm:pt>
    <dgm:pt modelId="{5F383698-AEF1-481E-AE58-8190942F0D0B}" type="pres">
      <dgm:prSet presAssocID="{28294BC9-473D-47DE-A8D1-1A43C6BF38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162F7E-16C5-4680-BAB9-332521D5AE49}" type="pres">
      <dgm:prSet presAssocID="{BB804191-F5EB-4887-82FF-548F8B340216}" presName="root" presStyleCnt="0"/>
      <dgm:spPr/>
    </dgm:pt>
    <dgm:pt modelId="{1425CDDC-CD31-49AA-9E3B-BA5E6AB5715E}" type="pres">
      <dgm:prSet presAssocID="{BB804191-F5EB-4887-82FF-548F8B340216}" presName="rootComposite" presStyleCnt="0"/>
      <dgm:spPr/>
    </dgm:pt>
    <dgm:pt modelId="{ABC4114B-B9FD-4DE8-ABD7-FA15EDC49318}" type="pres">
      <dgm:prSet presAssocID="{BB804191-F5EB-4887-82FF-548F8B340216}" presName="rootText" presStyleLbl="node1" presStyleIdx="0" presStyleCnt="1" custScaleX="222725" custScaleY="92011" custLinFactNeighborY="1269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E2B208-083F-4142-93AF-9C38DAE3F183}" type="pres">
      <dgm:prSet presAssocID="{BB804191-F5EB-4887-82FF-548F8B340216}" presName="rootConnector" presStyleLbl="node1" presStyleIdx="0" presStyleCnt="1"/>
      <dgm:spPr/>
      <dgm:t>
        <a:bodyPr/>
        <a:lstStyle/>
        <a:p>
          <a:endParaRPr lang="ru-RU"/>
        </a:p>
      </dgm:t>
    </dgm:pt>
    <dgm:pt modelId="{8EAD912F-3FCB-4830-918C-8084CFDF8148}" type="pres">
      <dgm:prSet presAssocID="{BB804191-F5EB-4887-82FF-548F8B340216}" presName="childShape" presStyleCnt="0"/>
      <dgm:spPr/>
    </dgm:pt>
    <dgm:pt modelId="{A4D2B395-1989-4A00-B6A3-AAD101582737}" type="pres">
      <dgm:prSet presAssocID="{DA5B61F1-8B1C-4DA0-859B-D1014C6EB8CF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0A99F49-45C6-44F3-BA71-8BF86E22DB07}" type="pres">
      <dgm:prSet presAssocID="{37E77C35-4FE6-4EE3-BEC9-EA79E2A2CC0D}" presName="childText" presStyleLbl="bgAcc1" presStyleIdx="0" presStyleCnt="4" custScaleX="284425" custScaleY="7530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1DAEC3C-1DCC-4395-BB61-10DA4959036F}" type="pres">
      <dgm:prSet presAssocID="{DC479414-FBAA-47AB-80D3-9377B730F76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8D2DE55-2EE9-47D0-9E67-AAEBEA3C5F57}" type="pres">
      <dgm:prSet presAssocID="{69ADC443-71B5-4B72-A354-71D51EA84A31}" presName="childText" presStyleLbl="bgAcc1" presStyleIdx="1" presStyleCnt="4" custScaleX="284425" custScaleY="8183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A884BB6-BE9D-4F0D-B6A2-82D73CE46137}" type="pres">
      <dgm:prSet presAssocID="{6C7BE137-9586-489C-9853-34FFF1C801B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287D2242-4A4A-4569-9D87-56E3E3CC85EA}" type="pres">
      <dgm:prSet presAssocID="{ACCD3254-C6BE-471F-B0AA-249C2BF9CAC0}" presName="childText" presStyleLbl="bgAcc1" presStyleIdx="2" presStyleCnt="4" custScaleX="284425" custScaleY="13901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3F4B31-F7B0-4BCD-BE68-D00F28EF89E8}" type="pres">
      <dgm:prSet presAssocID="{217066F3-4D9B-475A-B736-3BA2089954A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3E8A867-FBFD-4B54-845B-248A6CD881C8}" type="pres">
      <dgm:prSet presAssocID="{21C4318E-9A4D-49BB-A6FB-468764CA8D48}" presName="childText" presStyleLbl="bgAcc1" presStyleIdx="3" presStyleCnt="4" custScaleX="284425" custScaleY="15387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868DB7C5-3A30-43E8-A3E6-2670E26F34D9}" type="presOf" srcId="{28294BC9-473D-47DE-A8D1-1A43C6BF3800}" destId="{5F383698-AEF1-481E-AE58-8190942F0D0B}" srcOrd="0" destOrd="0" presId="urn:microsoft.com/office/officeart/2005/8/layout/hierarchy3"/>
    <dgm:cxn modelId="{3987AF17-2CFD-4167-9F3D-D10461AF0978}" srcId="{BB804191-F5EB-4887-82FF-548F8B340216}" destId="{21C4318E-9A4D-49BB-A6FB-468764CA8D48}" srcOrd="3" destOrd="0" parTransId="{217066F3-4D9B-475A-B736-3BA2089954A9}" sibTransId="{C990B04D-54D9-41B0-937C-4624FCC685FB}"/>
    <dgm:cxn modelId="{7A260B33-00F1-43C5-BA83-EEA483BB2FA9}" type="presOf" srcId="{BB804191-F5EB-4887-82FF-548F8B340216}" destId="{ABC4114B-B9FD-4DE8-ABD7-FA15EDC49318}" srcOrd="0" destOrd="0" presId="urn:microsoft.com/office/officeart/2005/8/layout/hierarchy3"/>
    <dgm:cxn modelId="{ABCC856F-2560-4E8D-B7E2-B1F7DD50C295}" type="presOf" srcId="{DA5B61F1-8B1C-4DA0-859B-D1014C6EB8CF}" destId="{A4D2B395-1989-4A00-B6A3-AAD101582737}" srcOrd="0" destOrd="0" presId="urn:microsoft.com/office/officeart/2005/8/layout/hierarchy3"/>
    <dgm:cxn modelId="{581558C2-6D8F-424D-BADB-79844F80B72A}" type="presOf" srcId="{BB804191-F5EB-4887-82FF-548F8B340216}" destId="{6DE2B208-083F-4142-93AF-9C38DAE3F183}" srcOrd="1" destOrd="0" presId="urn:microsoft.com/office/officeart/2005/8/layout/hierarchy3"/>
    <dgm:cxn modelId="{B1CF2DE6-2E1E-4C87-A5D2-EAA1129FAC84}" type="presOf" srcId="{ACCD3254-C6BE-471F-B0AA-249C2BF9CAC0}" destId="{287D2242-4A4A-4569-9D87-56E3E3CC85EA}" srcOrd="0" destOrd="0" presId="urn:microsoft.com/office/officeart/2005/8/layout/hierarchy3"/>
    <dgm:cxn modelId="{086A5DE5-4EC3-47D7-876C-7F92CECFAC6D}" type="presOf" srcId="{217066F3-4D9B-475A-B736-3BA2089954A9}" destId="{8F3F4B31-F7B0-4BCD-BE68-D00F28EF89E8}" srcOrd="0" destOrd="0" presId="urn:microsoft.com/office/officeart/2005/8/layout/hierarchy3"/>
    <dgm:cxn modelId="{AF1C62B8-1C7A-43CA-B67C-6DFDA97DE1AA}" type="presOf" srcId="{37E77C35-4FE6-4EE3-BEC9-EA79E2A2CC0D}" destId="{50A99F49-45C6-44F3-BA71-8BF86E22DB07}" srcOrd="0" destOrd="0" presId="urn:microsoft.com/office/officeart/2005/8/layout/hierarchy3"/>
    <dgm:cxn modelId="{69B0B08F-740E-4771-8E45-71EAE1E466FD}" type="presOf" srcId="{6C7BE137-9586-489C-9853-34FFF1C801BE}" destId="{6A884BB6-BE9D-4F0D-B6A2-82D73CE46137}" srcOrd="0" destOrd="0" presId="urn:microsoft.com/office/officeart/2005/8/layout/hierarchy3"/>
    <dgm:cxn modelId="{4AD04B12-4D86-430F-927F-5416FBF84209}" srcId="{BB804191-F5EB-4887-82FF-548F8B340216}" destId="{37E77C35-4FE6-4EE3-BEC9-EA79E2A2CC0D}" srcOrd="0" destOrd="0" parTransId="{DA5B61F1-8B1C-4DA0-859B-D1014C6EB8CF}" sibTransId="{44D8B159-F224-4D70-973A-52EB1B3989E6}"/>
    <dgm:cxn modelId="{9BFC6099-ADFF-4F57-B891-E17E44B70986}" type="presOf" srcId="{69ADC443-71B5-4B72-A354-71D51EA84A31}" destId="{38D2DE55-2EE9-47D0-9E67-AAEBEA3C5F57}" srcOrd="0" destOrd="0" presId="urn:microsoft.com/office/officeart/2005/8/layout/hierarchy3"/>
    <dgm:cxn modelId="{029113CF-6D62-436C-A0C8-A82A4EB1E27C}" srcId="{BB804191-F5EB-4887-82FF-548F8B340216}" destId="{69ADC443-71B5-4B72-A354-71D51EA84A31}" srcOrd="1" destOrd="0" parTransId="{DC479414-FBAA-47AB-80D3-9377B730F76D}" sibTransId="{E6410868-2E4D-4AEA-8125-EF682105053E}"/>
    <dgm:cxn modelId="{88FCCF85-48A7-47F9-A41F-212D86B476D3}" type="presOf" srcId="{21C4318E-9A4D-49BB-A6FB-468764CA8D48}" destId="{63E8A867-FBFD-4B54-845B-248A6CD881C8}" srcOrd="0" destOrd="0" presId="urn:microsoft.com/office/officeart/2005/8/layout/hierarchy3"/>
    <dgm:cxn modelId="{22B3B16E-3B59-426D-B3A0-769DFD09AC09}" srcId="{BB804191-F5EB-4887-82FF-548F8B340216}" destId="{ACCD3254-C6BE-471F-B0AA-249C2BF9CAC0}" srcOrd="2" destOrd="0" parTransId="{6C7BE137-9586-489C-9853-34FFF1C801BE}" sibTransId="{ADCFBA47-D49C-41F1-8A49-F3A45702F342}"/>
    <dgm:cxn modelId="{7B886715-C595-4615-A46A-90256F456383}" srcId="{28294BC9-473D-47DE-A8D1-1A43C6BF3800}" destId="{BB804191-F5EB-4887-82FF-548F8B340216}" srcOrd="0" destOrd="0" parTransId="{FA4A0AAB-83AD-4BDD-BE94-D7800E6966A6}" sibTransId="{AD3A35E6-E8E3-4C14-9E32-3B53C1337EAC}"/>
    <dgm:cxn modelId="{9DA6AD3B-CB3A-41ED-876F-900447706FDE}" type="presOf" srcId="{DC479414-FBAA-47AB-80D3-9377B730F76D}" destId="{51DAEC3C-1DCC-4395-BB61-10DA4959036F}" srcOrd="0" destOrd="0" presId="urn:microsoft.com/office/officeart/2005/8/layout/hierarchy3"/>
    <dgm:cxn modelId="{FE0E3E12-4183-4556-834A-9E2D4B90A756}" type="presParOf" srcId="{5F383698-AEF1-481E-AE58-8190942F0D0B}" destId="{39162F7E-16C5-4680-BAB9-332521D5AE49}" srcOrd="0" destOrd="0" presId="urn:microsoft.com/office/officeart/2005/8/layout/hierarchy3"/>
    <dgm:cxn modelId="{79B9E157-38E2-42DC-98C9-A9C6C4813EA6}" type="presParOf" srcId="{39162F7E-16C5-4680-BAB9-332521D5AE49}" destId="{1425CDDC-CD31-49AA-9E3B-BA5E6AB5715E}" srcOrd="0" destOrd="0" presId="urn:microsoft.com/office/officeart/2005/8/layout/hierarchy3"/>
    <dgm:cxn modelId="{817C1A9B-3A54-4E69-9840-DD7CEE97BC07}" type="presParOf" srcId="{1425CDDC-CD31-49AA-9E3B-BA5E6AB5715E}" destId="{ABC4114B-B9FD-4DE8-ABD7-FA15EDC49318}" srcOrd="0" destOrd="0" presId="urn:microsoft.com/office/officeart/2005/8/layout/hierarchy3"/>
    <dgm:cxn modelId="{26473209-494E-493D-9C6C-0B2AEE1D93B4}" type="presParOf" srcId="{1425CDDC-CD31-49AA-9E3B-BA5E6AB5715E}" destId="{6DE2B208-083F-4142-93AF-9C38DAE3F183}" srcOrd="1" destOrd="0" presId="urn:microsoft.com/office/officeart/2005/8/layout/hierarchy3"/>
    <dgm:cxn modelId="{33C8FDA6-D625-476B-AD03-4DAB78F33BA7}" type="presParOf" srcId="{39162F7E-16C5-4680-BAB9-332521D5AE49}" destId="{8EAD912F-3FCB-4830-918C-8084CFDF8148}" srcOrd="1" destOrd="0" presId="urn:microsoft.com/office/officeart/2005/8/layout/hierarchy3"/>
    <dgm:cxn modelId="{9A211F34-E472-48F9-82A1-3F964499F15E}" type="presParOf" srcId="{8EAD912F-3FCB-4830-918C-8084CFDF8148}" destId="{A4D2B395-1989-4A00-B6A3-AAD101582737}" srcOrd="0" destOrd="0" presId="urn:microsoft.com/office/officeart/2005/8/layout/hierarchy3"/>
    <dgm:cxn modelId="{C5B7950D-5C09-4285-A8AF-70D70BFA3701}" type="presParOf" srcId="{8EAD912F-3FCB-4830-918C-8084CFDF8148}" destId="{50A99F49-45C6-44F3-BA71-8BF86E22DB07}" srcOrd="1" destOrd="0" presId="urn:microsoft.com/office/officeart/2005/8/layout/hierarchy3"/>
    <dgm:cxn modelId="{4B2F1751-4BA6-4372-8FB0-ECA99D503703}" type="presParOf" srcId="{8EAD912F-3FCB-4830-918C-8084CFDF8148}" destId="{51DAEC3C-1DCC-4395-BB61-10DA4959036F}" srcOrd="2" destOrd="0" presId="urn:microsoft.com/office/officeart/2005/8/layout/hierarchy3"/>
    <dgm:cxn modelId="{A27814F5-5139-4AC4-A311-80E0A44A9C24}" type="presParOf" srcId="{8EAD912F-3FCB-4830-918C-8084CFDF8148}" destId="{38D2DE55-2EE9-47D0-9E67-AAEBEA3C5F57}" srcOrd="3" destOrd="0" presId="urn:microsoft.com/office/officeart/2005/8/layout/hierarchy3"/>
    <dgm:cxn modelId="{0AF05CBC-6F99-434F-BE62-C4C7585BCA93}" type="presParOf" srcId="{8EAD912F-3FCB-4830-918C-8084CFDF8148}" destId="{6A884BB6-BE9D-4F0D-B6A2-82D73CE46137}" srcOrd="4" destOrd="0" presId="urn:microsoft.com/office/officeart/2005/8/layout/hierarchy3"/>
    <dgm:cxn modelId="{9690AB50-585C-4A3E-A77B-B7019AEEA52E}" type="presParOf" srcId="{8EAD912F-3FCB-4830-918C-8084CFDF8148}" destId="{287D2242-4A4A-4569-9D87-56E3E3CC85EA}" srcOrd="5" destOrd="0" presId="urn:microsoft.com/office/officeart/2005/8/layout/hierarchy3"/>
    <dgm:cxn modelId="{DB222079-1346-4118-B296-830270DEC800}" type="presParOf" srcId="{8EAD912F-3FCB-4830-918C-8084CFDF8148}" destId="{8F3F4B31-F7B0-4BCD-BE68-D00F28EF89E8}" srcOrd="6" destOrd="0" presId="urn:microsoft.com/office/officeart/2005/8/layout/hierarchy3"/>
    <dgm:cxn modelId="{D8EBC091-891A-4821-8582-14E96D126133}" type="presParOf" srcId="{8EAD912F-3FCB-4830-918C-8084CFDF8148}" destId="{63E8A867-FBFD-4B54-845B-248A6CD881C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1768C-DDB5-4AF6-B7AE-9C0378D0D305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FD2E-6D76-4A3B-8D93-DCBD3082D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132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9B614C-4BFD-4B2A-A001-E273290D606B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23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68504B-801B-41E2-AC96-A8536258F970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61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14ADE3-E3F7-4488-ABEE-3D99E134E731}" type="slidenum">
              <a:rPr 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4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8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6FD2E-6D76-4A3B-8D93-DCBD3082DA7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4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CF26-6C8D-433D-B400-3D1BF85390D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BAEDF3-9F9C-41E7-9C05-77E1C7147BAC}" type="slidenum">
              <a:rPr lang="ru-RU" altLang="ru-RU" smtClean="0">
                <a:latin typeface="Calibri" panose="020F0502020204030204" pitchFamily="34" charset="0"/>
              </a:rPr>
              <a:pPr/>
              <a:t>19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2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ED397-3552-4850-BBA2-49735E92433E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0C44-A4AE-4BDC-8C0A-9F0E7CEF2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7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D5D2C-8A93-4856-B9DF-1E196E823864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817CA-4254-4DE3-9631-54F035B17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8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C9A43-4326-4256-9AB0-463285986922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DAA-E6D3-4804-AC3D-B8ED267707B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4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4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3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6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4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5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6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7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8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59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0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1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2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3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4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5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6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7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8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685799" y="700997"/>
            <a:ext cx="11360791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9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54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Импо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Группа 46"/>
          <p:cNvGrpSpPr/>
          <p:nvPr userDrawn="1"/>
        </p:nvGrpSpPr>
        <p:grpSpPr>
          <a:xfrm>
            <a:off x="71022" y="0"/>
            <a:ext cx="532660" cy="6858000"/>
            <a:chOff x="0" y="0"/>
            <a:chExt cx="380929" cy="6593882"/>
          </a:xfrm>
        </p:grpSpPr>
        <p:graphicFrame>
          <p:nvGraphicFramePr>
            <p:cNvPr id="48" name="Объект 4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Объект 4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Объект 4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Объект 5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Объект 5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Объект 5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Объект 5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Объект 5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Объект 5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Объект 5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Объект 5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Объект 6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Объект 6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9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Номер слайда 5"/>
          <p:cNvSpPr txBox="1">
            <a:spLocks/>
          </p:cNvSpPr>
          <p:nvPr userDrawn="1"/>
        </p:nvSpPr>
        <p:spPr>
          <a:xfrm>
            <a:off x="11112891" y="46039"/>
            <a:ext cx="104312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 userDrawn="1">
            <p:extLst/>
          </p:nvPr>
        </p:nvGraphicFramePr>
        <p:xfrm>
          <a:off x="11112891" y="6052822"/>
          <a:ext cx="1070492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891" y="6052822"/>
                        <a:ext cx="1070492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30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11376025" y="46038"/>
            <a:ext cx="779463" cy="3143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fld id="{A61EDEE5-138E-44C9-839E-A9D6A030367E}" type="slidenum">
              <a:rPr lang="ru-RU" altLang="ru-RU" sz="2400" b="1" smtClean="0">
                <a:solidFill>
                  <a:srgbClr val="BFAE96"/>
                </a:solidFill>
              </a:rPr>
              <a:pPr algn="r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t>‹#›</a:t>
            </a:fld>
            <a:endParaRPr lang="ru-RU" altLang="ru-RU" sz="2400" b="1" smtClean="0">
              <a:solidFill>
                <a:srgbClr val="BFAE96"/>
              </a:solidFill>
            </a:endParaRPr>
          </a:p>
        </p:txBody>
      </p:sp>
      <p:pic>
        <p:nvPicPr>
          <p:cNvPr id="5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9"/>
            <a:ext cx="10784149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201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7715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0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E80224-D642-4ED9-9109-22EA19770730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68FD-5373-4A53-977B-08D3F212AD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4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5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6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6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19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01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9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3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7CC1B-CE93-4335-A201-164B497E08F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4CF15-F076-4295-9C58-78361254D99A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8D185-AA89-4C02-86D7-3A45B03302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F43B8-6DDE-49C8-89FA-86102E1E4F05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7400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3FE93-58FD-4C93-AC2D-6FAA18F24EF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1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8971D-511E-412E-A37D-63DA06B909B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6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929FC-FE3B-431A-8034-D25D85C087D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6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834E-7349-4F02-8E43-FE6E8BC1649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77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DF57C-E941-4436-830E-2018817F5B2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43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A9036-9134-4004-BB11-F379E65E60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12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58A54-8D35-416A-9847-A6CC37328A9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06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7470C-E3C8-4C53-BEDE-7FD28EE5EE4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71BCA-7651-449C-ABDC-763287883D05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85F67-1EF8-4CDE-A699-363D84E9F144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4C1CE-154A-49F5-B7D2-BDB61CEC3E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63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004AB-E97A-4FB2-A7AC-6834450A8A3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69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973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91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866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337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3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34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016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639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373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0CE7-3A5C-487D-9731-65741B6E5C92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D33-2E15-4953-B103-B2CED904C9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3208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9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5996C-DF24-4C30-AFAD-200F4CBDA5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9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5F1B8-032F-41C8-827C-506BB6FB2DD2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8809-6BE8-41E2-9209-675B571A3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442534-D3EE-44E0-AF10-78869DE9387A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C5491-5D41-4982-9538-1659EAE1A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78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83029-31F4-4A4C-A009-569919B5F9A3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741DC-AC04-4048-9BE6-ED593D75CA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9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C7A77-2D96-43BD-B672-14E32EA6EFA4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C9B-3DB0-4174-8EF0-8CE32148E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80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ABD466-4B9E-4CBD-9429-A173ED9E1475}" type="datetimeFigureOut">
              <a:rPr lang="ru-RU" smtClean="0"/>
              <a:pPr>
                <a:defRPr/>
              </a:pPr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372633-0BA7-4591-85BA-D0AFFFA2D50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725" r:id="rId15"/>
    <p:sldLayoutId id="2147483726" r:id="rId16"/>
    <p:sldLayoutId id="214748372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893D935-8C4C-47E3-9905-D5D03FBC7C59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51889F-6660-4670-8501-6D96FF5EBD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1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5612BA-AE69-4D42-B177-C87439102382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13.02.2025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A23935-9159-4276-89A6-A3E83AD680BD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ртур\Desktop\Шаблон Администрация\aznaka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9246" y="1505301"/>
            <a:ext cx="1672767" cy="210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702366" y="1943178"/>
            <a:ext cx="6082748" cy="4253314"/>
          </a:xfrm>
          <a:prstGeom prst="snip2Diag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8"/>
          <p:cNvSpPr txBox="1">
            <a:spLocks/>
          </p:cNvSpPr>
          <p:nvPr/>
        </p:nvSpPr>
        <p:spPr>
          <a:xfrm>
            <a:off x="6261123" y="3720387"/>
            <a:ext cx="6149009" cy="2476105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marL="0" indent="0" algn="ctr">
              <a:buNone/>
            </a:pPr>
            <a:endParaRPr lang="ru-RU" sz="16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Азнакаевский муниципальный район</a:t>
            </a:r>
          </a:p>
          <a:p>
            <a:pPr marL="0" indent="0" algn="ctr">
              <a:buNone/>
            </a:pPr>
            <a:r>
              <a:rPr lang="ru-RU" sz="20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</a:t>
            </a:r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endParaRPr lang="ru-RU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30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5530"/>
              </p:ext>
            </p:extLst>
          </p:nvPr>
        </p:nvGraphicFramePr>
        <p:xfrm>
          <a:off x="155300" y="842664"/>
          <a:ext cx="5900764" cy="584769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62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9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4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52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28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Макроэкономические показатели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Валовой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региональный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продукт (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основных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ценах), 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106 343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111 873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118 026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100,6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потребительских   цен, в % к декабрю предыдущего года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104,0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отгруженной продукции (работ, услуг), тыс.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28 871 837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30 546 403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32 318 095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Индекс промышленного производства, % к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продукции сельского  хозяйства, млн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8 684 684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9 118 919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9 574 865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8832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инвестиций (в основной   капитал) по территории за счет всех источников финансирования,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8 256 838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8 504 544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8 776 689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% к предыдущему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103,2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Объем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работ, выполненных по виду деятельности «Строительство», </a:t>
                      </a: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тыс.руб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1 273 449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1 362 590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1 457 972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0830">
                <a:tc>
                  <a:txBody>
                    <a:bodyPr/>
                    <a:lstStyle/>
                    <a:p>
                      <a:pPr indent="2159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  сопоставимых ценах, в  %  к  предыдущему  году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101,3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101,6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102,4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2337609" y="3"/>
            <a:ext cx="7516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Прогноз социально-экономическая развития бюджета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2025 год и плановый период 2026 и 2027 годов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245301"/>
              </p:ext>
            </p:extLst>
          </p:nvPr>
        </p:nvGraphicFramePr>
        <p:xfrm>
          <a:off x="6143625" y="840872"/>
          <a:ext cx="5870131" cy="586472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21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1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0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6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6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2027 год</a:t>
                      </a:r>
                      <a:endParaRPr lang="ru-RU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Уровень жизни</a:t>
                      </a:r>
                    </a:p>
                  </a:txBody>
                  <a:tcP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Доходы на душу населения, в среднем за месяц, руб.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50 077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54 083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57 869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60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Расходы населения, в среднем за месяц рублей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41 063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44 348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47 453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 % к предыдущему году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108,0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107,0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Промышленность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важнейших видов промышленной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Нефть, тыс.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2 773,0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2 261,0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2 817,0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Агропромышленный комплекс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6271"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Производство основных видов сельскохозяйственной продукции: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Зерно (в виде после доработки), т.</a:t>
                      </a:r>
                      <a:endParaRPr lang="ru-RU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128 000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130 000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Мясо (скот и птица в живом весе), т.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3 800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4 000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Молоко, т.</a:t>
                      </a:r>
                    </a:p>
                  </a:txBody>
                  <a:tcPr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75 000</a:t>
                      </a:r>
                    </a:p>
                  </a:txBody>
                  <a:tcPr marL="68580" marR="68580" marT="0" marB="0" anchor="ctr">
                    <a:solidFill>
                      <a:srgbClr val="3EA6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627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Яйца, тыс. т.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4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4576" y="223628"/>
            <a:ext cx="10239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spc="2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Бюджет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ru-RU" sz="2000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r>
              <a:rPr lang="ru-RU" sz="2800" b="1" u="sng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Консолидированный бюджет</a:t>
            </a:r>
            <a:r>
              <a:rPr lang="ru-RU" sz="2000" dirty="0" smtClean="0">
                <a:ln w="0"/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2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</a:rPr>
              <a:t>-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650" y="3351212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2 870 055,36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3 032 276,80</a:t>
            </a:r>
          </a:p>
          <a:p>
            <a:pPr lvl="0" algn="ctr"/>
            <a:r>
              <a:rPr lang="ru-RU" dirty="0" smtClean="0">
                <a:latin typeface="Calibri" panose="020F0502020204030204" pitchFamily="34" charset="0"/>
                <a:cs typeface="Times New Roman" pitchFamily="18" charset="0"/>
              </a:rPr>
              <a:t>3 225 286,65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80350" y="3351213"/>
            <a:ext cx="3568700" cy="865187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2 870 055,36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3 032 276,80</a:t>
            </a:r>
          </a:p>
          <a:p>
            <a:pPr lvl="0" algn="ctr"/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3 225 286,65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29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950" y="2337979"/>
            <a:ext cx="10706100" cy="1013234"/>
          </a:xfrm>
          <a:prstGeom prst="roundRect">
            <a:avLst>
              <a:gd name="adj" fmla="val 4041"/>
            </a:avLst>
          </a:prstGeom>
          <a:solidFill>
            <a:srgbClr val="4E67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Консолидированный бюджет </a:t>
            </a:r>
          </a:p>
          <a:p>
            <a:pPr lvl="0" algn="ctr">
              <a:defRPr/>
            </a:pPr>
            <a:r>
              <a:rPr 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Азнакаевского муниципального района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29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Азнакаевского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района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16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0350" y="4216399"/>
            <a:ext cx="3568700" cy="1013234"/>
          </a:xfrm>
          <a:prstGeom prst="roundRect">
            <a:avLst>
              <a:gd name="adj" fmla="val 4041"/>
            </a:avLst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</a:t>
            </a:r>
            <a:r>
              <a:rPr lang="ru-RU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поселений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7696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2 727 667,76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2 867 669,50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3 054 013,15</a:t>
            </a:r>
            <a:endParaRPr lang="ru-RU" sz="1400" dirty="0" smtClean="0">
              <a:latin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46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2 727 667,76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2 867 669,50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3 054 013,15</a:t>
            </a:r>
            <a:endParaRPr lang="ru-RU" sz="1400" dirty="0">
              <a:latin typeface="Calibri" panose="020F05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0" y="3351211"/>
            <a:ext cx="3557584" cy="865187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2025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2026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</a:p>
          <a:p>
            <a:pPr lvl="0" algn="ctr"/>
            <a:r>
              <a:rPr lang="ru-RU" u="sng" dirty="0" smtClean="0">
                <a:latin typeface="Calibri" panose="020F0502020204030204" pitchFamily="34" charset="0"/>
              </a:rPr>
              <a:t>2027 </a:t>
            </a:r>
            <a:r>
              <a:rPr lang="ru-RU" u="sng" dirty="0">
                <a:latin typeface="Calibri" panose="020F0502020204030204" pitchFamily="34" charset="0"/>
              </a:rPr>
              <a:t>год</a:t>
            </a:r>
            <a:endParaRPr lang="ru-RU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11650" y="5229632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8627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235 357,7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235 458,6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243 335,1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83373" y="5229629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235 357,7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235 458,6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243 335,1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80350" y="5229629"/>
            <a:ext cx="1174746" cy="1221971"/>
          </a:xfrm>
          <a:prstGeom prst="roundRect">
            <a:avLst>
              <a:gd name="adj" fmla="val 8320"/>
            </a:avLst>
          </a:prstGeom>
          <a:solidFill>
            <a:srgbClr val="FFB37A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2025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2026 год</a:t>
            </a:r>
          </a:p>
          <a:p>
            <a:pPr lvl="0" algn="ctr"/>
            <a:r>
              <a:rPr lang="ru-RU" sz="1400" u="sng" dirty="0">
                <a:latin typeface="Calibri" panose="020F0502020204030204" pitchFamily="34" charset="0"/>
              </a:rPr>
              <a:t>2027 год</a:t>
            </a:r>
            <a:endParaRPr lang="ru-RU" sz="14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055096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 smtClean="0">
                <a:latin typeface="Calibri" panose="020F0502020204030204" pitchFamily="34" charset="0"/>
              </a:rPr>
              <a:t>133 942,8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132 886,4</a:t>
            </a:r>
          </a:p>
          <a:p>
            <a:pPr lvl="0" algn="ctr"/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134 636,2</a:t>
            </a:r>
            <a:endParaRPr lang="ru-RU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252073" y="5229626"/>
            <a:ext cx="1196977" cy="1221971"/>
          </a:xfrm>
          <a:prstGeom prst="roundRect">
            <a:avLst>
              <a:gd name="adj" fmla="val 832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latin typeface="Calibri" panose="020F0502020204030204" pitchFamily="34" charset="0"/>
              </a:rPr>
              <a:t>133 942,8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132 886,4</a:t>
            </a:r>
          </a:p>
          <a:p>
            <a:pPr lvl="0" algn="ctr"/>
            <a:r>
              <a:rPr lang="ru-RU" sz="1400" dirty="0">
                <a:latin typeface="Calibri" panose="020F0502020204030204" pitchFamily="34" charset="0"/>
                <a:cs typeface="Times New Roman" pitchFamily="18" charset="0"/>
              </a:rPr>
              <a:t>134 636,2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6553128"/>
            <a:ext cx="521208" cy="192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Прямоугольник 21"/>
          <p:cNvSpPr/>
          <p:nvPr/>
        </p:nvSpPr>
        <p:spPr>
          <a:xfrm>
            <a:off x="8801100" y="6553128"/>
            <a:ext cx="521208" cy="1920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Прямоугольник 22"/>
          <p:cNvSpPr/>
          <p:nvPr/>
        </p:nvSpPr>
        <p:spPr>
          <a:xfrm>
            <a:off x="7687818" y="6553128"/>
            <a:ext cx="104241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Доходы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393174" y="6553128"/>
            <a:ext cx="1566926" cy="192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Расходы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811216" y="2027930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400" dirty="0" smtClean="0"/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1"/>
          <p:cNvSpPr txBox="1">
            <a:spLocks noChangeArrowheads="1"/>
          </p:cNvSpPr>
          <p:nvPr/>
        </p:nvSpPr>
        <p:spPr bwMode="auto">
          <a:xfrm>
            <a:off x="3699167" y="37741"/>
            <a:ext cx="5017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tx2"/>
                </a:solidFill>
              </a:rPr>
              <a:t>Закрепление налогов и сборов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043" y="509609"/>
            <a:ext cx="11661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Каждый уровень бюджета наделен собственными, </a:t>
            </a:r>
            <a:r>
              <a:rPr lang="ru-RU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законодательно закрепленными доходными источниками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369" y="911036"/>
            <a:ext cx="5453757" cy="686456"/>
          </a:xfrm>
          <a:prstGeom prst="roundRect">
            <a:avLst>
              <a:gd name="adj" fmla="val 8320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Наименование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415" y="1608592"/>
            <a:ext cx="5453757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Налог на доходы физических лиц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25126" y="917166"/>
            <a:ext cx="3369493" cy="666586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района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5126" y="1601722"/>
            <a:ext cx="3370375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5% - от городских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- от сельских поселений;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48,0341% 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дополнительный норматив из бюджета Республики Татарстан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415" y="2133546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atin typeface="Calibri" panose="020F0502020204030204" pitchFamily="34" charset="0"/>
              </a:rPr>
              <a:t>Единый налог на вмененный доход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25126" y="2126676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15" y="2507039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Упрощенная система налогообложения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24172" y="2512570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15" y="2885057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Единый сельскохозяйственный налог </a:t>
            </a:r>
            <a:endParaRPr lang="ru-RU" sz="1600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25126" y="2878187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15" y="3258045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имущество физических лиц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25126" y="3251175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5424" y="919495"/>
            <a:ext cx="1041894" cy="661051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города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8099" y="921824"/>
            <a:ext cx="2213114" cy="651578"/>
          </a:xfrm>
          <a:prstGeom prst="roundRect">
            <a:avLst>
              <a:gd name="adj" fmla="val 4041"/>
            </a:avLst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Бюджет сельских поселений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415" y="3632743"/>
            <a:ext cx="5453757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Земельный налог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455" y="1604051"/>
            <a:ext cx="104189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38099" y="1608592"/>
            <a:ext cx="2213114" cy="515203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4%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25126" y="3625873"/>
            <a:ext cx="3370375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0415" y="4015909"/>
            <a:ext cx="5453757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, взимаемый в связи с применением патентной системы налогообложения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525126" y="4009039"/>
            <a:ext cx="3370375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896455" y="2129005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938099" y="2133546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415" y="4537425"/>
            <a:ext cx="5453757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Госпошлина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25126" y="4530555"/>
            <a:ext cx="3370375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за совершение юридических значимых действий и выдачу документов – 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96455" y="2502498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938099" y="2507039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415" y="5038065"/>
            <a:ext cx="5453757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Налог на добычу общераспространенных полезных ископаемых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25126" y="5031195"/>
            <a:ext cx="3370375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896455" y="2880516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938099" y="2885057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70415" y="5537905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525126" y="5531035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2,1556%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896455" y="3253504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938099" y="3258045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415" y="5914180"/>
            <a:ext cx="5453757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Аренда и продажа земельных участков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525126" y="5907310"/>
            <a:ext cx="3370375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50% - от городских поселений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 от сельских поселений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896455" y="3628202"/>
            <a:ext cx="104189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938099" y="3632743"/>
            <a:ext cx="2213114" cy="35079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896455" y="4011368"/>
            <a:ext cx="104189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938099" y="4015909"/>
            <a:ext cx="2213114" cy="513116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8896455" y="5533364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938099" y="5537905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896455" y="4532884"/>
            <a:ext cx="104189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938099" y="4537425"/>
            <a:ext cx="2213114" cy="492394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dirty="0">
                <a:latin typeface="Calibri" panose="020F0502020204030204" pitchFamily="34" charset="0"/>
              </a:rPr>
              <a:t>з</a:t>
            </a:r>
            <a:r>
              <a:rPr lang="ru-RU" sz="1200" smtClean="0">
                <a:latin typeface="Calibri" panose="020F0502020204030204" pitchFamily="34" charset="0"/>
              </a:rPr>
              <a:t>а </a:t>
            </a:r>
            <a:r>
              <a:rPr lang="ru-RU" sz="1200" dirty="0">
                <a:latin typeface="Calibri" panose="020F0502020204030204" pitchFamily="34" charset="0"/>
              </a:rPr>
              <a:t>совершение нотариальных действий – 100%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896455" y="5033524"/>
            <a:ext cx="104189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9938099" y="5038065"/>
            <a:ext cx="2213114" cy="491525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896455" y="5909639"/>
            <a:ext cx="104189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9938099" y="5914180"/>
            <a:ext cx="2213114" cy="515328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1200" dirty="0">
              <a:latin typeface="Calibri" panose="020F0502020204030204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8876" y="6460776"/>
            <a:ext cx="5453757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latin typeface="Calibri" panose="020F0502020204030204" pitchFamily="34" charset="0"/>
              </a:rPr>
              <a:t>Акцизы на нефтепродукты </a:t>
            </a:r>
            <a:endParaRPr lang="ru-RU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33587" y="6453906"/>
            <a:ext cx="3370375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2,1556%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8904916" y="6456235"/>
            <a:ext cx="104189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946560" y="6460776"/>
            <a:ext cx="2213114" cy="367959"/>
          </a:xfrm>
          <a:prstGeom prst="roundRect">
            <a:avLst>
              <a:gd name="adj" fmla="val 832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727467" y="254224"/>
            <a:ext cx="47370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tx2"/>
                </a:solidFill>
              </a:rPr>
              <a:t>Безвозмездные поступления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20597" y="874643"/>
            <a:ext cx="9918464" cy="136252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Межбюджетные трансферты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-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6775372"/>
              </p:ext>
            </p:extLst>
          </p:nvPr>
        </p:nvGraphicFramePr>
        <p:xfrm>
          <a:off x="903356" y="2544417"/>
          <a:ext cx="10385288" cy="404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1"/>
          <p:cNvSpPr txBox="1">
            <a:spLocks noChangeArrowheads="1"/>
          </p:cNvSpPr>
          <p:nvPr/>
        </p:nvSpPr>
        <p:spPr bwMode="auto">
          <a:xfrm>
            <a:off x="1868488" y="512763"/>
            <a:ext cx="83629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бюджета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на 2025-2027 годы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60125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88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7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3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67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23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Год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Доходы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в том числе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kern="1200" dirty="0" smtClean="0"/>
                        <a:t>Расходы</a:t>
                      </a:r>
                      <a:endParaRPr lang="ru-RU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налоговые и неналоговые доходы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</a:t>
                      </a:r>
                      <a:r>
                        <a:rPr lang="ru-RU" sz="2400" b="1" baseline="0" dirty="0" smtClean="0"/>
                        <a:t> 727,7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1 020,0 -37%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1 707,7 – 63%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2 727,7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2 867,7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1 070,3 – 37%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1 797,4 – 63%</a:t>
                      </a:r>
                      <a:endParaRPr lang="ru-RU" sz="2400" i="1" dirty="0"/>
                    </a:p>
                  </a:txBody>
                  <a:tcPr marL="91428" marR="91428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2 867,7</a:t>
                      </a:r>
                      <a:endParaRPr lang="ru-RU" sz="2400" b="1" dirty="0"/>
                    </a:p>
                  </a:txBody>
                  <a:tcPr marL="91428" marR="91428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054,0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1 118,4 – 37%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1 935,6 – 63%</a:t>
                      </a:r>
                      <a:endParaRPr lang="ru-RU" sz="2400" i="1" dirty="0"/>
                    </a:p>
                  </a:txBody>
                  <a:tcPr marL="91428" marR="91428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</a:t>
                      </a:r>
                      <a:r>
                        <a:rPr lang="ru-RU" sz="2400" b="1" baseline="0" dirty="0" smtClean="0"/>
                        <a:t> 054,0</a:t>
                      </a:r>
                      <a:endParaRPr lang="ru-RU" sz="2400" b="1" dirty="0"/>
                    </a:p>
                  </a:txBody>
                  <a:tcPr marL="91428" marR="91428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619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(млн. рублей)</a:t>
            </a:r>
          </a:p>
        </p:txBody>
      </p:sp>
    </p:spTree>
    <p:extLst>
      <p:ext uri="{BB962C8B-B14F-4D97-AF65-F5344CB8AC3E}">
        <p14:creationId xmlns:p14="http://schemas.microsoft.com/office/powerpoint/2010/main" val="13110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1"/>
          <p:cNvSpPr txBox="1">
            <a:spLocks noChangeArrowheads="1"/>
          </p:cNvSpPr>
          <p:nvPr/>
        </p:nvSpPr>
        <p:spPr bwMode="auto">
          <a:xfrm>
            <a:off x="1938338" y="512763"/>
            <a:ext cx="82232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параметры консолидированного бюджета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Азнакаевского муниципального района на 2025-2027 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15938" y="1736725"/>
          <a:ext cx="11196637" cy="43672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93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5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51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152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0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106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Год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 том числе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Расходы</a:t>
                      </a:r>
                      <a:endParaRPr lang="ru-RU" sz="2400" dirty="0"/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налоговые и неналоговые</a:t>
                      </a:r>
                      <a:r>
                        <a:rPr lang="ru-RU" sz="2400" i="1" kern="1200" baseline="0" dirty="0" smtClean="0"/>
                        <a:t> доходы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/>
                        <a:t>безвозмездные поступления</a:t>
                      </a:r>
                      <a:endParaRPr lang="ru-RU" sz="24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2025</a:t>
                      </a:r>
                      <a:endParaRPr lang="ru-RU" sz="2400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2 870,1</a:t>
                      </a:r>
                      <a:endParaRPr lang="ru-RU" sz="2400" b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1 355,2 – 47%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1 514,9 – 53%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2 870,1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2026</a:t>
                      </a:r>
                      <a:endParaRPr lang="ru-RU" sz="2400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3 032,3</a:t>
                      </a:r>
                      <a:endParaRPr lang="ru-RU" sz="2400" b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1 417,8 – 47%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1 614,5 – 53%</a:t>
                      </a:r>
                      <a:endParaRPr lang="ru-RU" sz="2400" i="1" dirty="0"/>
                    </a:p>
                  </a:txBody>
                  <a:tcPr marL="91432" marR="91432" marT="45725" marB="4572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3 032,3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142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2027</a:t>
                      </a:r>
                      <a:endParaRPr lang="ru-RU" sz="2400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3 225,3</a:t>
                      </a:r>
                      <a:endParaRPr lang="ru-RU" sz="2400" b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1 477,7 – 46%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1 747,6 – 54%</a:t>
                      </a:r>
                      <a:endParaRPr lang="ru-RU" sz="2400" i="1" dirty="0"/>
                    </a:p>
                  </a:txBody>
                  <a:tcPr marL="91432" marR="91432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3 225,3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25" marB="457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5643" name="TextBox 3"/>
          <p:cNvSpPr txBox="1">
            <a:spLocks noChangeArrowheads="1"/>
          </p:cNvSpPr>
          <p:nvPr/>
        </p:nvSpPr>
        <p:spPr bwMode="auto">
          <a:xfrm>
            <a:off x="9948863" y="1331913"/>
            <a:ext cx="1908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833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16943"/>
              </p:ext>
            </p:extLst>
          </p:nvPr>
        </p:nvGraphicFramePr>
        <p:xfrm>
          <a:off x="479424" y="2679700"/>
          <a:ext cx="11306175" cy="4138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1"/>
          <p:cNvSpPr txBox="1">
            <a:spLocks noChangeArrowheads="1"/>
          </p:cNvSpPr>
          <p:nvPr/>
        </p:nvSpPr>
        <p:spPr bwMode="auto">
          <a:xfrm>
            <a:off x="1390908" y="338138"/>
            <a:ext cx="9410205" cy="86793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Динамика изменения объемов консолидированного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/>
              <a:t>Бюджета Азнакаевского муниципального района </a:t>
            </a:r>
            <a:r>
              <a:rPr lang="ru-RU" sz="1800" b="1" dirty="0"/>
              <a:t>(млн. рублей)</a:t>
            </a: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831699"/>
              </p:ext>
            </p:extLst>
          </p:nvPr>
        </p:nvGraphicFramePr>
        <p:xfrm>
          <a:off x="1586396" y="1773268"/>
          <a:ext cx="9309100" cy="150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3413904" y="1718985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+11,6%</a:t>
            </a:r>
            <a:endParaRPr lang="ru-RU" sz="2000" b="1" dirty="0"/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5859630" y="1563380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8082923" y="1563380"/>
            <a:ext cx="955711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000" b="1" dirty="0" smtClean="0"/>
              <a:t>+10,6%</a:t>
            </a:r>
            <a:endParaRPr lang="ru-RU" sz="2000" b="1" dirty="0"/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>
            <a:off x="550345" y="6284360"/>
            <a:ext cx="62658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/>
              <a:t>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688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1"/>
          <p:cNvSpPr txBox="1">
            <a:spLocks noChangeArrowheads="1"/>
          </p:cNvSpPr>
          <p:nvPr/>
        </p:nvSpPr>
        <p:spPr bwMode="auto">
          <a:xfrm>
            <a:off x="300038" y="7938"/>
            <a:ext cx="117729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300" b="1">
                <a:latin typeface="Calibri" panose="020F0502020204030204" pitchFamily="34" charset="0"/>
              </a:rPr>
              <a:t>Поступления доходов в бюджет Азнакаевского муниципального района в 2024-2025 годах</a:t>
            </a:r>
            <a:endParaRPr lang="ru-RU" altLang="ru-RU" sz="2300">
              <a:latin typeface="Calibri" panose="020F0502020204030204" pitchFamily="34" charset="0"/>
            </a:endParaRPr>
          </a:p>
        </p:txBody>
      </p:sp>
      <p:graphicFrame>
        <p:nvGraphicFramePr>
          <p:cNvPr id="84" name="Таблица 83"/>
          <p:cNvGraphicFramePr>
            <a:graphicFrameLocks noGrp="1"/>
          </p:cNvGraphicFramePr>
          <p:nvPr/>
        </p:nvGraphicFramePr>
        <p:xfrm>
          <a:off x="300038" y="677863"/>
          <a:ext cx="11664949" cy="636526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81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6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2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3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772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2024г. 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твержденный)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 на 2024г.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(уточненный) 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Ожидаемое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 2024г.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         на 2025г.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Темп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роста, %</a:t>
                      </a:r>
                      <a:endParaRPr lang="ru-RU" sz="15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5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Всего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налоговых и неналоговых доходов,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том числе:</a:t>
                      </a:r>
                      <a:endParaRPr lang="ru-RU" sz="1800" b="1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810,7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892,1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1 020,0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125,8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687,0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762,9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880,4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128,2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Плата за добычу полезных ископаемых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2,6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5,5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338,5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УСНО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37,3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122,7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Единый сельскохозяйственный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налог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2,0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1,9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146,2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6,7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8,4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125,4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Налог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 патентной системе налогообложения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13,3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13,8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103,8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Акцизы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33,4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36,0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107,8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68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33,1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30,4</a:t>
                      </a:r>
                      <a:endParaRPr lang="ru-RU" sz="20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2000" dirty="0" smtClean="0">
                          <a:latin typeface="+mn-lt"/>
                          <a:cs typeface="Times New Roman" pitchFamily="18" charset="0"/>
                        </a:rPr>
                        <a:t>84,2</a:t>
                      </a:r>
                      <a:endParaRPr lang="ru-RU" sz="20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15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0000"/>
                        </a:lnSpc>
                      </a:pP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т.</a:t>
                      </a:r>
                      <a:r>
                        <a:rPr lang="ru-RU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ч. п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лата за негативное воздействие</a:t>
                      </a:r>
                      <a:endParaRPr lang="ru-RU" sz="18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1,8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2,7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b="0" i="1" dirty="0" smtClean="0">
                          <a:latin typeface="+mn-lt"/>
                          <a:cs typeface="Times New Roman" pitchFamily="18" charset="0"/>
                        </a:rPr>
                        <a:t>2,9</a:t>
                      </a:r>
                      <a:endParaRPr lang="ru-RU" sz="18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ru-RU" sz="1800" i="1" dirty="0" smtClean="0">
                          <a:latin typeface="+mn-lt"/>
                          <a:cs typeface="Times New Roman" pitchFamily="18" charset="0"/>
                        </a:rPr>
                        <a:t>161,1</a:t>
                      </a:r>
                      <a:endParaRPr lang="ru-RU" sz="180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1 521,7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1 702,5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1 702,5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1 707,7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112,2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1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Итого доходов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2 332,4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2 513,2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2 594,6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2 727,7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116,9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4" marR="91444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2087" name="TextBox 74"/>
          <p:cNvSpPr txBox="1">
            <a:spLocks noChangeArrowheads="1"/>
          </p:cNvSpPr>
          <p:nvPr/>
        </p:nvSpPr>
        <p:spPr bwMode="auto">
          <a:xfrm>
            <a:off x="10326688" y="303213"/>
            <a:ext cx="16732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700"/>
              <a:t>(млн.руб.)</a:t>
            </a:r>
          </a:p>
        </p:txBody>
      </p:sp>
    </p:spTree>
    <p:extLst>
      <p:ext uri="{BB962C8B-B14F-4D97-AF65-F5344CB8AC3E}">
        <p14:creationId xmlns:p14="http://schemas.microsoft.com/office/powerpoint/2010/main" val="22445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1"/>
          <p:cNvSpPr txBox="1">
            <a:spLocks noChangeArrowheads="1"/>
          </p:cNvSpPr>
          <p:nvPr/>
        </p:nvSpPr>
        <p:spPr bwMode="auto">
          <a:xfrm>
            <a:off x="1379538" y="44450"/>
            <a:ext cx="9467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Основные показатели формирования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бюджета Азнакаевского муниципального района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63525" y="765175"/>
          <a:ext cx="11736388" cy="5978527"/>
        </p:xfrm>
        <a:graphic>
          <a:graphicData uri="http://schemas.openxmlformats.org/drawingml/2006/table">
            <a:tbl>
              <a:tblPr/>
              <a:tblGrid>
                <a:gridCol w="4716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96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62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75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36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2027г.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Курс доллара (среднегодовой), рублей за доллар США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98,6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101,</a:t>
                      </a:r>
                      <a:r>
                        <a:rPr kumimoji="0" lang="ru-RU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103,8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Инфляция, рост,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104,0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работников государственных и муниципальных учреждений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10,0 %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10,0 %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41" marR="514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10,0 %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4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отдельных категорий работников бюджетной сферы (обозначенных в Указах Президента РФ от 07.05.2012г. №597, от 01.06.2012г. №761, от 28.12.2012.г. № 1688)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В соответствии с Указами Президента РФ от 07.05.2012г. №597, от 01.06.2012г. №761, от 28.12.2012.г. № 1688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Заработная плата в органах государственного и муниципального управления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5,0 %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5,0 %</a:t>
                      </a:r>
                    </a:p>
                  </a:txBody>
                  <a:tcPr marL="51438" marR="5143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окладов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5,0 %</a:t>
                      </a:r>
                    </a:p>
                  </a:txBody>
                  <a:tcPr marL="51438" marR="51438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Публичные обязательства (денежные выплаты населению)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Стипендии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01.09.2027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Продукты питания, медикаменты</a:t>
                      </a:r>
                      <a:endParaRPr kumimoji="0" lang="ru-RU" sz="17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01.01.2025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01.01.2026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 01.01.2027 г. на 4,0 %</a:t>
                      </a:r>
                      <a:endParaRPr kumimoji="0" lang="ru-RU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6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Коммунальные услуги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01.07.2025 г. на 7,1 %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01.07.2026 г. на 4,5 %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 01.07.2027 г. на 4,0 %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Расходы по другим статьям бюджетной классификации расходов бюджетов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 уровне 2024 года</a:t>
                      </a:r>
                    </a:p>
                  </a:txBody>
                  <a:tcPr marL="51438" marR="5143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3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1"/>
          <p:cNvSpPr txBox="1">
            <a:spLocks noChangeArrowheads="1"/>
          </p:cNvSpPr>
          <p:nvPr/>
        </p:nvSpPr>
        <p:spPr bwMode="auto">
          <a:xfrm>
            <a:off x="2640013" y="46038"/>
            <a:ext cx="70929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Расходы консолидированного бюджета района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Calibri" panose="020F0502020204030204" pitchFamily="34" charset="0"/>
              </a:rPr>
              <a:t>(по разделам классификации расходов бюджетов)</a:t>
            </a:r>
            <a:endParaRPr lang="ru-RU" altLang="ru-RU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50863" y="849313"/>
          <a:ext cx="11053761" cy="5911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27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9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179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r>
                        <a:rPr lang="ru-RU" sz="2000" baseline="0" dirty="0" smtClean="0"/>
                        <a:t> 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Раздел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kern="1200" dirty="0" smtClean="0"/>
                        <a:t>202</a:t>
                      </a:r>
                      <a:r>
                        <a:rPr lang="ru-RU" sz="2000" kern="1200" dirty="0" smtClean="0"/>
                        <a:t>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900" b="1" dirty="0" smtClean="0"/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/>
                        <a:t>2 474,5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2 870,1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3 032,3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3 225,3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2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      в том числе: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Общегосударственные вопросы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01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153,0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181,6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182,1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188,0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оборона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 безопасность и ПД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03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Национальная</a:t>
                      </a:r>
                      <a:r>
                        <a:rPr lang="ru-RU" sz="1800" baseline="0" dirty="0" smtClean="0"/>
                        <a:t> экономика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75,2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72,9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Жилищно-коммунальное хозяйство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114,8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107,1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108,9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Охрана</a:t>
                      </a:r>
                      <a:r>
                        <a:rPr lang="ru-RU" sz="1800" baseline="0" dirty="0" smtClean="0"/>
                        <a:t> окружающей среды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11,8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Образование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1 720,4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2 014,5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2 130,7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2 253,9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Культура, кинематография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08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232,5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269,4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285,6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302,7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Здравоохранение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Социальная политика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58,7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Физическая культура и спорт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105,2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129,9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140,4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151,6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Межбюджетные трансферты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1,5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1,2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1,0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68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Условно утвержденные расходы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27,7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57,6</a:t>
                      </a:r>
                      <a:endParaRPr lang="ru-RU" sz="1800" dirty="0"/>
                    </a:p>
                  </a:txBody>
                  <a:tcPr marL="91447" marR="91447" marT="45682" marB="456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50300" name="TextBox 74"/>
          <p:cNvSpPr txBox="1">
            <a:spLocks noChangeArrowheads="1"/>
          </p:cNvSpPr>
          <p:nvPr/>
        </p:nvSpPr>
        <p:spPr bwMode="auto">
          <a:xfrm>
            <a:off x="10255250" y="44132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41081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109539"/>
            <a:ext cx="10784149" cy="76676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Основные понятия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50014"/>
              </p:ext>
            </p:extLst>
          </p:nvPr>
        </p:nvGraphicFramePr>
        <p:xfrm>
          <a:off x="1143000" y="1041403"/>
          <a:ext cx="10528300" cy="531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1482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20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20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415">
                <a:tc>
                  <a:txBody>
                    <a:bodyPr/>
                    <a:lstStyle/>
                    <a:p>
                      <a:pPr algn="just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7224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20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оборона»</a:t>
            </a:r>
          </a:p>
        </p:txBody>
      </p:sp>
      <p:sp>
        <p:nvSpPr>
          <p:cNvPr id="54275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71475" y="1023938"/>
          <a:ext cx="11449051" cy="204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4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41" marB="457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42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4,7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5,7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6,2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6,4</a:t>
                      </a:r>
                      <a:endParaRPr lang="ru-RU" sz="2000" b="1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0262">
                <a:tc>
                  <a:txBody>
                    <a:bodyPr/>
                    <a:lstStyle/>
                    <a:p>
                      <a:r>
                        <a:rPr lang="ru-RU" sz="1900" dirty="0" smtClean="0"/>
                        <a:t>Осуществление первичного воинского учета органами местного самоуправления поселений за счет средств федерального бюджета</a:t>
                      </a:r>
                      <a:endParaRPr lang="ru-RU" sz="1900" dirty="0"/>
                    </a:p>
                  </a:txBody>
                  <a:tcPr marT="45741" marB="457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6,2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6,4</a:t>
                      </a:r>
                      <a:endParaRPr lang="ru-RU" sz="2000" dirty="0"/>
                    </a:p>
                  </a:txBody>
                  <a:tcPr marT="45741" marB="4574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4302" name="TextBox 21"/>
          <p:cNvSpPr txBox="1">
            <a:spLocks noChangeArrowheads="1"/>
          </p:cNvSpPr>
          <p:nvPr/>
        </p:nvSpPr>
        <p:spPr bwMode="auto">
          <a:xfrm>
            <a:off x="1200150" y="3670300"/>
            <a:ext cx="96837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безопасность и правоохранительная деятельность»</a:t>
            </a:r>
          </a:p>
        </p:txBody>
      </p:sp>
      <p:sp>
        <p:nvSpPr>
          <p:cNvPr id="54303" name="TextBox 74"/>
          <p:cNvSpPr txBox="1">
            <a:spLocks noChangeArrowheads="1"/>
          </p:cNvSpPr>
          <p:nvPr/>
        </p:nvSpPr>
        <p:spPr bwMode="auto">
          <a:xfrm>
            <a:off x="10291763" y="4090988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4437063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6,0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8,4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5,7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7,5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8,7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9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1"/>
          <p:cNvSpPr txBox="1">
            <a:spLocks noChangeArrowheads="1"/>
          </p:cNvSpPr>
          <p:nvPr/>
        </p:nvSpPr>
        <p:spPr bwMode="auto">
          <a:xfrm>
            <a:off x="2963863" y="257175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«Национальная экономика»</a:t>
            </a:r>
          </a:p>
        </p:txBody>
      </p:sp>
      <p:sp>
        <p:nvSpPr>
          <p:cNvPr id="55299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7988" y="3176588"/>
          <a:ext cx="11403012" cy="198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5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5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34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968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Наименование подраздела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2024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2025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2026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2027 г.</a:t>
                      </a:r>
                      <a:endParaRPr lang="ru-RU" sz="20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 marT="45743" marB="457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140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Дорожное хозяйство (дорожные фонды)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33,4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36,0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37,3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689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Транспорт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8,97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11,5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-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685">
                <a:tc>
                  <a:txBody>
                    <a:bodyPr/>
                    <a:lstStyle/>
                    <a:p>
                      <a:r>
                        <a:rPr lang="ru-RU" sz="1900" i="1" dirty="0" smtClean="0"/>
                        <a:t>Сельское хозяйство</a:t>
                      </a:r>
                      <a:r>
                        <a:rPr lang="ru-RU" sz="1900" i="1" baseline="0" dirty="0" smtClean="0"/>
                        <a:t> и рыболовство</a:t>
                      </a:r>
                      <a:endParaRPr lang="ru-RU" sz="19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1,7</a:t>
                      </a:r>
                      <a:endParaRPr lang="ru-RU" sz="2000" i="1" dirty="0"/>
                    </a:p>
                  </a:txBody>
                  <a:tcPr marT="45743" marB="4574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500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5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A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08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75,2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71,5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72,9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55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44,1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49,2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39,0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40,2</a:t>
                      </a:r>
                      <a:endParaRPr lang="ru-RU" sz="2000" dirty="0"/>
                    </a:p>
                  </a:txBody>
                  <a:tcPr marT="45711" marB="457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«Жилищно-коммунальное хозяйство»</a:t>
            </a:r>
          </a:p>
        </p:txBody>
      </p:sp>
      <p:sp>
        <p:nvSpPr>
          <p:cNvPr id="56323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1328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881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10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114,8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108,2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107,1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108,9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8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81" marB="456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31,8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29,1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18,6</a:t>
                      </a:r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6350" name="TextBox 74"/>
          <p:cNvSpPr txBox="1">
            <a:spLocks noChangeArrowheads="1"/>
          </p:cNvSpPr>
          <p:nvPr/>
        </p:nvSpPr>
        <p:spPr bwMode="auto">
          <a:xfrm>
            <a:off x="10291763" y="4854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7988" y="5194300"/>
          <a:ext cx="11449051" cy="1330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932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327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4,7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11,8</a:t>
                      </a:r>
                      <a:endParaRPr lang="ru-RU" sz="2000" dirty="0"/>
                    </a:p>
                  </a:txBody>
                  <a:tcPr marT="45736" marB="45736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6377" name="TextBox 21"/>
          <p:cNvSpPr txBox="1">
            <a:spLocks noChangeArrowheads="1"/>
          </p:cNvSpPr>
          <p:nvPr/>
        </p:nvSpPr>
        <p:spPr bwMode="auto">
          <a:xfrm>
            <a:off x="1200150" y="4468813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«Охрана окружающей среды»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65175" y="2384425"/>
          <a:ext cx="10367963" cy="202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1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Капитальный ремонт многоквартирных домов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18,566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Строительство (приобретение)</a:t>
                      </a:r>
                      <a:r>
                        <a:rPr lang="ru-RU" sz="1800" b="0" i="1" baseline="0" dirty="0" smtClean="0">
                          <a:solidFill>
                            <a:schemeClr val="tx1"/>
                          </a:solidFill>
                        </a:rPr>
                        <a:t> жилья, предоставляемого по договору найма жилого помещения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6,489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81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Комплексное развитие сельских территорий (благоустройство сельских территорий)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3,030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56">
                <a:tc>
                  <a:txBody>
                    <a:bodyPr/>
                    <a:lstStyle/>
                    <a:p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Мероприятия по уничтожению борщевика Сосновского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</a:rPr>
                        <a:t>0,014</a:t>
                      </a:r>
                      <a:endParaRPr lang="ru-RU" sz="18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430" marR="91430" marT="45734" marB="4573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1"/>
          <p:cNvSpPr txBox="1">
            <a:spLocks noChangeArrowheads="1"/>
          </p:cNvSpPr>
          <p:nvPr/>
        </p:nvSpPr>
        <p:spPr bwMode="auto">
          <a:xfrm>
            <a:off x="4405313" y="482600"/>
            <a:ext cx="3373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Раздел «Образование»</a:t>
            </a:r>
          </a:p>
        </p:txBody>
      </p:sp>
      <p:sp>
        <p:nvSpPr>
          <p:cNvPr id="57347" name="Прямоугольник 17"/>
          <p:cNvSpPr>
            <a:spLocks noChangeArrowheads="1"/>
          </p:cNvSpPr>
          <p:nvPr/>
        </p:nvSpPr>
        <p:spPr bwMode="auto">
          <a:xfrm>
            <a:off x="10313988" y="966788"/>
            <a:ext cx="1443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515938" y="1304925"/>
          <a:ext cx="11241087" cy="30988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9086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1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3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3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37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35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 подраздела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  2024г.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/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b="1" u="none" dirty="0" smtClean="0"/>
                        <a:t>Всего</a:t>
                      </a:r>
                      <a:endParaRPr lang="ru-RU" sz="2000" b="1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1 720,4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2 014,5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2 130,7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2 253,9</a:t>
                      </a:r>
                      <a:endParaRPr lang="ru-RU" sz="2000" b="1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Дошкольное</a:t>
                      </a:r>
                      <a:r>
                        <a:rPr lang="ru-RU" sz="2000" u="none" baseline="0" dirty="0" smtClean="0"/>
                        <a:t> образование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703,0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683,0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787,6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832,6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810">
                <a:tc>
                  <a:txBody>
                    <a:bodyPr/>
                    <a:lstStyle/>
                    <a:p>
                      <a:r>
                        <a:rPr lang="ru-RU" sz="2000" u="none" dirty="0" smtClean="0"/>
                        <a:t>Общее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797,2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1 075,6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1 081,3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</a:t>
                      </a:r>
                      <a:r>
                        <a:rPr lang="ru-RU" sz="2000" baseline="0" dirty="0" smtClean="0"/>
                        <a:t> 153,6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Дополнительное образование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129,6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150,6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marL="0" indent="0"/>
                      <a:r>
                        <a:rPr lang="ru-RU" sz="2000" u="none" dirty="0" smtClean="0"/>
                        <a:t>Молодежная политика</a:t>
                      </a:r>
                      <a:endParaRPr lang="ru-RU" sz="2000" b="0" i="0" u="none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11,3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13,1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14,0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15,0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4">
                <a:tc>
                  <a:txBody>
                    <a:bodyPr/>
                    <a:lstStyle/>
                    <a:p>
                      <a:pPr algn="just"/>
                      <a:r>
                        <a:rPr lang="ru-RU" sz="2000" u="none" dirty="0" smtClean="0"/>
                        <a:t>Другие вопросы</a:t>
                      </a:r>
                      <a:endParaRPr lang="ru-RU" sz="2000" b="0" i="0" u="none" dirty="0" smtClean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79,3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92,7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97,4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102,1</a:t>
                      </a:r>
                      <a:endParaRPr lang="ru-RU" sz="2000" dirty="0"/>
                    </a:p>
                  </a:txBody>
                  <a:tcPr marL="91453" marR="91453" marT="45602" marB="456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58813" y="4924425"/>
          <a:ext cx="10801350" cy="12796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9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8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Доля расходов на образование в общей </a:t>
                      </a:r>
                    </a:p>
                    <a:p>
                      <a:pPr algn="l"/>
                      <a:r>
                        <a:rPr lang="ru-RU" altLang="ru-RU" sz="1800" i="1" dirty="0" smtClean="0">
                          <a:latin typeface="Calibri" panose="020F0502020204030204" pitchFamily="34" charset="0"/>
                        </a:rPr>
                        <a:t>структуре расходов бюджета, %</a:t>
                      </a:r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73,9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74,3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i="1" dirty="0" smtClean="0"/>
                        <a:t>73,8</a:t>
                      </a:r>
                      <a:endParaRPr lang="ru-RU" sz="1800" i="1" dirty="0"/>
                    </a:p>
                  </a:txBody>
                  <a:tcPr marL="91445" marR="91445" marT="45602" marB="4560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На выполнение «майских указов» </a:t>
                      </a:r>
                    </a:p>
                    <a:p>
                      <a:pPr algn="l"/>
                      <a:r>
                        <a:rPr lang="ru-RU" altLang="ru-RU" sz="1800" b="0" i="0" dirty="0" smtClean="0">
                          <a:latin typeface="Calibri" panose="020F0502020204030204" pitchFamily="34" charset="0"/>
                        </a:rPr>
                        <a:t>Президента РФ, млн.</a:t>
                      </a:r>
                      <a:r>
                        <a:rPr lang="ru-RU" altLang="ru-RU" sz="1800" b="0" i="0" baseline="0" dirty="0" smtClean="0">
                          <a:latin typeface="Calibri" panose="020F0502020204030204" pitchFamily="34" charset="0"/>
                        </a:rPr>
                        <a:t> рублей</a:t>
                      </a:r>
                      <a:endParaRPr lang="ru-RU" altLang="ru-RU" sz="1800" b="0" i="0" dirty="0" smtClean="0">
                        <a:latin typeface="Calibri" panose="020F0502020204030204" pitchFamily="34" charset="0"/>
                      </a:endParaRPr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142,8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0" dirty="0" smtClean="0"/>
                        <a:t>108,5</a:t>
                      </a:r>
                      <a:endParaRPr lang="ru-RU" sz="1800" b="0" i="0" dirty="0"/>
                    </a:p>
                  </a:txBody>
                  <a:tcPr marL="91445" marR="91445" marT="45602" marB="45602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21"/>
          <p:cNvSpPr txBox="1">
            <a:spLocks noChangeArrowheads="1"/>
          </p:cNvSpPr>
          <p:nvPr/>
        </p:nvSpPr>
        <p:spPr bwMode="auto">
          <a:xfrm>
            <a:off x="1196975" y="152400"/>
            <a:ext cx="977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Планируемые межбюджетные трансферты из бюджета</a:t>
            </a:r>
          </a:p>
          <a:p>
            <a:pPr algn="ctr"/>
            <a:r>
              <a:rPr lang="ru-RU" altLang="ru-RU" sz="2400" b="1">
                <a:latin typeface="Calibri" panose="020F0502020204030204" pitchFamily="34" charset="0"/>
              </a:rPr>
              <a:t> Республики Татарстан на финансирование расходов по образованию</a:t>
            </a:r>
            <a:endParaRPr lang="ru-RU" altLang="ru-RU" sz="1600" b="1"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59396" y="1124745"/>
          <a:ext cx="5292588" cy="4428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915980" y="1016732"/>
          <a:ext cx="54366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662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1"/>
          <p:cNvSpPr txBox="1">
            <a:spLocks noChangeArrowheads="1"/>
          </p:cNvSpPr>
          <p:nvPr/>
        </p:nvSpPr>
        <p:spPr bwMode="auto">
          <a:xfrm>
            <a:off x="1200150" y="115888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«Культура, кинематография»</a:t>
            </a:r>
          </a:p>
        </p:txBody>
      </p:sp>
      <p:sp>
        <p:nvSpPr>
          <p:cNvPr id="59395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87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87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2" marB="4567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02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Консолидированный бюджет</a:t>
                      </a:r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232,5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269,4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285,6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302,7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646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/>
                    </a:p>
                  </a:txBody>
                  <a:tcPr marT="45672" marB="45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Бюджет района</a:t>
                      </a:r>
                      <a:endParaRPr lang="ru-RU" sz="2000" b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231,2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268,1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284,3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301,4</a:t>
                      </a:r>
                      <a:endParaRPr lang="ru-RU" sz="2000" b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в том числе по МП «Развитие культуры» 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223,2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219,1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237,0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255,8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127">
                <a:tc gridSpan="5">
                  <a:txBody>
                    <a:bodyPr/>
                    <a:lstStyle/>
                    <a:p>
                      <a:r>
                        <a:rPr lang="ru-RU" sz="2000" b="1" i="1" dirty="0" smtClean="0"/>
                        <a:t>       из них на финансирование учреждений культуры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2000" dirty="0"/>
                    </a:p>
                  </a:txBody>
                  <a:tcPr marT="45681" marB="4568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музей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4,84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5,9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6,4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библиотеки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31,93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38,8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42,5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46,5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baseline="0" dirty="0" smtClean="0"/>
                        <a:t>клубы</a:t>
                      </a:r>
                      <a:r>
                        <a:rPr lang="ru-RU" sz="2000" b="1" i="1" dirty="0" smtClean="0"/>
                        <a:t> 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141,2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173,5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187,2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201,4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87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ru-RU" sz="2000" b="1" i="1" dirty="0" smtClean="0"/>
                        <a:t>кинематография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1,09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1,5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540">
                <a:tc>
                  <a:txBody>
                    <a:bodyPr/>
                    <a:lstStyle/>
                    <a:p>
                      <a:endParaRPr lang="ru-RU" sz="500" b="1" dirty="0"/>
                    </a:p>
                  </a:txBody>
                  <a:tcPr marT="45672" marB="4567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dirty="0"/>
                    </a:p>
                  </a:txBody>
                  <a:tcPr marT="45672" marB="45672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централизованной бухгалтерии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8,52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10,4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10,7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10,9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00910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на выполнение</a:t>
                      </a:r>
                      <a:r>
                        <a:rPr lang="ru-RU" sz="2000" b="1" i="1" baseline="0" dirty="0" smtClean="0"/>
                        <a:t> «Майских указов» Президента РФ</a:t>
                      </a:r>
                      <a:endParaRPr lang="ru-RU" sz="2000" b="1" i="1" dirty="0"/>
                    </a:p>
                  </a:txBody>
                  <a:tcPr marT="45672" marB="456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35,63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i="1" dirty="0" smtClean="0"/>
                        <a:t>25,6</a:t>
                      </a:r>
                      <a:endParaRPr lang="ru-RU" sz="2000" i="1" dirty="0"/>
                    </a:p>
                  </a:txBody>
                  <a:tcPr marT="45672" marB="4567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1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21"/>
          <p:cNvSpPr txBox="1">
            <a:spLocks noChangeArrowheads="1"/>
          </p:cNvSpPr>
          <p:nvPr/>
        </p:nvSpPr>
        <p:spPr bwMode="auto">
          <a:xfrm>
            <a:off x="2963863" y="328613"/>
            <a:ext cx="63007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«Здравоохранение»</a:t>
            </a:r>
          </a:p>
        </p:txBody>
      </p:sp>
      <p:sp>
        <p:nvSpPr>
          <p:cNvPr id="60419" name="TextBox 74"/>
          <p:cNvSpPr txBox="1">
            <a:spLocks noChangeArrowheads="1"/>
          </p:cNvSpPr>
          <p:nvPr/>
        </p:nvSpPr>
        <p:spPr bwMode="auto">
          <a:xfrm>
            <a:off x="10255250" y="677863"/>
            <a:ext cx="16732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1055688"/>
          <a:ext cx="11449051" cy="1706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45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043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Всего</a:t>
                      </a:r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1,1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1,2</a:t>
                      </a:r>
                      <a:endParaRPr lang="ru-RU" sz="2000" b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012">
                <a:tc>
                  <a:txBody>
                    <a:bodyPr/>
                    <a:lstStyle/>
                    <a:p>
                      <a:r>
                        <a:rPr lang="ru-RU" sz="2000" b="0" i="1" dirty="0" smtClean="0"/>
                        <a:t>Санитарно-эпидемиологическое благополучие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1,1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1,2</a:t>
                      </a:r>
                      <a:endParaRPr lang="ru-RU" sz="2000" b="0" i="1" dirty="0"/>
                    </a:p>
                  </a:txBody>
                  <a:tcPr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19175" y="3536950"/>
            <a:ext cx="10298113" cy="17637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4000"/>
              </a:lnSpc>
              <a:defRPr/>
            </a:pPr>
            <a:r>
              <a:rPr lang="ru-RU" sz="2200" b="1" dirty="0">
                <a:solidFill>
                  <a:schemeClr val="tx1"/>
                </a:solidFill>
              </a:rPr>
              <a:t>Реализация государственных полномочий по организации осуществления мероприятий по проведению дезинфекции, дезинсекции и дератизации, санитарно-противоэпидемических (профилактических) мероприятий </a:t>
            </a:r>
          </a:p>
        </p:txBody>
      </p:sp>
    </p:spTree>
    <p:extLst>
      <p:ext uri="{BB962C8B-B14F-4D97-AF65-F5344CB8AC3E}">
        <p14:creationId xmlns:p14="http://schemas.microsoft.com/office/powerpoint/2010/main" val="24880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«Социальная политика»</a:t>
            </a:r>
          </a:p>
        </p:txBody>
      </p:sp>
      <p:sp>
        <p:nvSpPr>
          <p:cNvPr id="61443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5268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851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77" marB="456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544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55,4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57,4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58,7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60,2</a:t>
                      </a:r>
                      <a:endParaRPr lang="ru-RU" sz="2000" b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456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Охрана семьи</a:t>
                      </a:r>
                      <a:r>
                        <a:rPr lang="ru-RU" sz="2000" b="1" i="1" baseline="0" dirty="0" smtClean="0"/>
                        <a:t> и детства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52,2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54,2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55,4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56,8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255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dirty="0" smtClean="0"/>
                        <a:t>   - выплаты опекунам и</a:t>
                      </a:r>
                      <a:r>
                        <a:rPr lang="ru-RU" sz="1800" b="0" i="1" baseline="0" dirty="0" smtClean="0"/>
                        <a:t> попечителям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24,3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22,9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23,8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24,7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316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800" b="0" i="1" baseline="0" dirty="0" smtClean="0"/>
                        <a:t>   </a:t>
                      </a:r>
                      <a:r>
                        <a:rPr lang="ru-RU" sz="1800" b="0" i="1" dirty="0" smtClean="0"/>
                        <a:t>- компенсация за присмотр и уход за ребенком в ДДУ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20,1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62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 smtClean="0"/>
                        <a:t>   - питание учащихся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7,8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8,3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8,6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i="1" dirty="0" smtClean="0"/>
                        <a:t>9,1</a:t>
                      </a:r>
                      <a:endParaRPr lang="ru-RU" sz="1800" b="0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12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- обеспечение жильем молодых семей</a:t>
                      </a: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2,95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2,93</a:t>
                      </a:r>
                      <a:endParaRPr lang="ru-RU" sz="1800" b="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801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2000" b="1" i="1" dirty="0" smtClean="0"/>
                        <a:t>Пенсионное обеспечение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2,65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2,8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2,9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3,0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3812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Обеспечение равной доступности услуг общественного транспорта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0,35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0,27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8517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МП «Старшее поколение»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0,15</a:t>
                      </a:r>
                      <a:endParaRPr lang="ru-RU" sz="2000" b="1" i="1" dirty="0"/>
                    </a:p>
                  </a:txBody>
                  <a:tcPr marT="45677" marB="4567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5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21"/>
          <p:cNvSpPr txBox="1">
            <a:spLocks noChangeArrowheads="1"/>
          </p:cNvSpPr>
          <p:nvPr/>
        </p:nvSpPr>
        <p:spPr bwMode="auto">
          <a:xfrm>
            <a:off x="1200150" y="184150"/>
            <a:ext cx="96837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500" b="1"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sz="2200" b="1">
                <a:latin typeface="Calibri" panose="020F0502020204030204" pitchFamily="34" charset="0"/>
              </a:rPr>
              <a:t>Раздел «Физическая культура и спорт»</a:t>
            </a:r>
          </a:p>
        </p:txBody>
      </p:sp>
      <p:sp>
        <p:nvSpPr>
          <p:cNvPr id="62467" name="TextBox 74"/>
          <p:cNvSpPr txBox="1">
            <a:spLocks noChangeArrowheads="1"/>
          </p:cNvSpPr>
          <p:nvPr/>
        </p:nvSpPr>
        <p:spPr bwMode="auto">
          <a:xfrm>
            <a:off x="10291763" y="536575"/>
            <a:ext cx="167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407988" y="884238"/>
          <a:ext cx="11449051" cy="327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21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1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86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2024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2025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2026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2027 г.</a:t>
                      </a:r>
                      <a:endParaRPr lang="ru-RU" sz="2000" dirty="0"/>
                    </a:p>
                  </a:txBody>
                  <a:tcPr marT="45690" marB="4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68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105,2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129,9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140,4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151,6</a:t>
                      </a:r>
                      <a:endParaRPr lang="ru-RU" sz="2000" b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  <a:alpha val="7294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584">
                <a:tc>
                  <a:txBody>
                    <a:bodyPr/>
                    <a:lstStyle/>
                    <a:p>
                      <a:r>
                        <a:rPr lang="ru-RU" sz="2000" b="1" i="1" dirty="0" smtClean="0"/>
                        <a:t>Содержание спортивных школ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103,9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128,6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139,1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i="1" dirty="0" smtClean="0"/>
                        <a:t>150,3</a:t>
                      </a:r>
                      <a:endParaRPr lang="ru-RU" sz="2000" b="1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4388">
                <a:tc>
                  <a:txBody>
                    <a:bodyPr/>
                    <a:lstStyle/>
                    <a:p>
                      <a:pPr marL="0" indent="0" algn="l" defTabSz="914377" rtl="0" eaLnBrk="1" latinLnBrk="0" hangingPunct="1">
                        <a:buFontTx/>
                        <a:buNone/>
                      </a:pP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Спортивные мероприятия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377" rtl="0" eaLnBrk="1" latinLnBrk="0" hangingPunct="1"/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ru-RU" sz="20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5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800" b="0" i="1" dirty="0"/>
                    </a:p>
                  </a:txBody>
                  <a:tcPr marT="45690" marB="456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5957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в том числе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по МП «Развитие физической культуры </a:t>
                      </a:r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 smtClean="0"/>
                        <a:t>и спорта»</a:t>
                      </a:r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102,5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127,2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137,7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0" i="1" dirty="0" smtClean="0"/>
                        <a:t>149,0</a:t>
                      </a:r>
                      <a:endParaRPr lang="ru-RU" sz="2000" b="0" i="1" dirty="0"/>
                    </a:p>
                  </a:txBody>
                  <a:tcPr marT="45690" marB="4569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1"/>
          <p:cNvSpPr txBox="1">
            <a:spLocks noChangeArrowheads="1"/>
          </p:cNvSpPr>
          <p:nvPr/>
        </p:nvSpPr>
        <p:spPr bwMode="auto">
          <a:xfrm>
            <a:off x="1831975" y="71438"/>
            <a:ext cx="86074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Объем дотаций на выравнивание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бюджетной обеспеченности поселений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 Азнакаевского муниципального района Республики Татарстан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71475" y="1268413"/>
          <a:ext cx="11412538" cy="4830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515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8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8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88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2025г.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2027г.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0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175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25,2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14,5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1" dirty="0" smtClean="0">
                          <a:solidFill>
                            <a:schemeClr val="tx1"/>
                          </a:solidFill>
                        </a:rPr>
                        <a:t>12,1</a:t>
                      </a:r>
                      <a:endParaRPr lang="ru-RU" sz="19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7C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74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     в том числе: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900" b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8245">
                <a:tc>
                  <a:txBody>
                    <a:bodyPr/>
                    <a:lstStyle/>
                    <a:p>
                      <a:pPr algn="just"/>
                      <a:r>
                        <a:rPr lang="ru-RU" sz="1900" i="1" dirty="0" smtClean="0"/>
                        <a:t>Расходы на передачу бюджетам поселений </a:t>
                      </a:r>
                      <a:r>
                        <a:rPr lang="ru-RU" sz="1900" b="1" i="1" dirty="0" smtClean="0"/>
                        <a:t>дотаций на выравнивание уровня бюджетной обеспеченности поселений</a:t>
                      </a:r>
                      <a:r>
                        <a:rPr lang="ru-RU" sz="1900" i="1" dirty="0" smtClean="0"/>
                        <a:t>, источником </a:t>
                      </a:r>
                      <a:r>
                        <a:rPr lang="ru-RU" sz="1900" i="1" dirty="0" err="1" smtClean="0"/>
                        <a:t>софинансирования</a:t>
                      </a:r>
                      <a:r>
                        <a:rPr lang="ru-RU" sz="1900" i="1" dirty="0" smtClean="0"/>
                        <a:t> которых являются, в том числе, </a:t>
                      </a:r>
                      <a:r>
                        <a:rPr lang="ru-RU" sz="1900" i="1" u="sng" dirty="0" smtClean="0"/>
                        <a:t>субсидии</a:t>
                      </a:r>
                      <a:r>
                        <a:rPr lang="ru-RU" sz="1900" i="1" dirty="0" smtClean="0"/>
                        <a:t> на выравнивание уровня бюджетной обеспеченности поселений, входящих в состав муниципального района, и  предоставление  иных форм межбюджетных трансфертов бюджетам поселений, входящих в состав муниципального района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8,5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i="1" dirty="0" smtClean="0"/>
                        <a:t>9,3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9,9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9155">
                <a:tc>
                  <a:txBody>
                    <a:bodyPr/>
                    <a:lstStyle/>
                    <a:p>
                      <a:pPr algn="just"/>
                      <a:r>
                        <a:rPr lang="ru-RU" sz="1900" b="1" i="1" dirty="0" smtClean="0"/>
                        <a:t>Дотации на выравнивание бюджетной обеспеченности поселений</a:t>
                      </a:r>
                      <a:r>
                        <a:rPr lang="ru-RU" sz="1900" i="1" dirty="0" smtClean="0"/>
                        <a:t>, источником финансового обеспечения которых являются </a:t>
                      </a:r>
                      <a:r>
                        <a:rPr lang="ru-RU" sz="1900" i="1" u="sng" dirty="0" smtClean="0"/>
                        <a:t>субвенции</a:t>
                      </a:r>
                      <a:r>
                        <a:rPr lang="ru-RU" sz="1900" i="1" dirty="0" smtClean="0"/>
                        <a:t> бюджетам муниципальных районов на реализацию государственных полномочий по расчету и предоставлению дотаций поселениям</a:t>
                      </a:r>
                    </a:p>
                  </a:txBody>
                  <a:tcPr marL="91448" marR="91448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16,7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5,2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900" b="0" i="1" dirty="0" smtClean="0"/>
                        <a:t>2,2</a:t>
                      </a:r>
                      <a:endParaRPr lang="ru-RU" sz="1900" b="0" i="1" dirty="0"/>
                    </a:p>
                  </a:txBody>
                  <a:tcPr marL="91448" marR="91448" marT="45715" marB="4571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3523" name="TextBox 74"/>
          <p:cNvSpPr txBox="1">
            <a:spLocks noChangeArrowheads="1"/>
          </p:cNvSpPr>
          <p:nvPr/>
        </p:nvSpPr>
        <p:spPr bwMode="auto">
          <a:xfrm>
            <a:off x="10363200" y="893763"/>
            <a:ext cx="1673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/>
              <a:t>(млн.руб.)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8119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207568" y="548680"/>
          <a:ext cx="8208912" cy="51643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820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64306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Бюджетный процесс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46195" marR="4619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52406" y="5712986"/>
            <a:ext cx="4195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prstClr val="black"/>
                </a:solidFill>
                <a:latin typeface="Arial" panose="020B0604020202020204" pitchFamily="34" charset="0"/>
              </a:rPr>
              <a:t>(статья 6 Бюджетного кодекса РФ)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0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Диаграмма 7"/>
          <p:cNvGraphicFramePr>
            <a:graphicFrameLocks/>
          </p:cNvGraphicFramePr>
          <p:nvPr/>
        </p:nvGraphicFramePr>
        <p:xfrm>
          <a:off x="284163" y="138113"/>
          <a:ext cx="11550650" cy="654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Chart" r:id="rId3" imgW="11559018" imgH="6553768" progId="Excel.Chart.8">
                  <p:embed/>
                </p:oleObj>
              </mc:Choice>
              <mc:Fallback>
                <p:oleObj name="Chart" r:id="rId3" imgW="11559018" imgH="655376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8113"/>
                        <a:ext cx="11550650" cy="654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Прямоугольник 11"/>
          <p:cNvSpPr>
            <a:spLocks noChangeArrowheads="1"/>
          </p:cNvSpPr>
          <p:nvPr/>
        </p:nvSpPr>
        <p:spPr bwMode="auto">
          <a:xfrm>
            <a:off x="1127125" y="115888"/>
            <a:ext cx="10406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 Narrow" panose="020B0606020202030204" pitchFamily="34" charset="0"/>
              </a:rPr>
              <a:t>Расходы в разрезе программных и непрограммных,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9667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5059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10987" cy="4897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6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8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861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612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Реализация мероприятий государственных программ</a:t>
                      </a:r>
                    </a:p>
                  </a:txBody>
                  <a:tcPr marL="91448" marR="91448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47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Социальная поддержка граждан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53 185,7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54 447,9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55 962,9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517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Обеспечение качественным жильем и услугами жилищно-коммунального хозяйства населения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21 520,3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21 497,9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21 497,7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молодежной политики в Республике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19 221,4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20 174,6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21 271,9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700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сельского хозяйства и регулирование рынков сельскохозяйственной продукции, сырья и продовольствия в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11 264,7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1 745,6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1 745,6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здравоохранения Республики Татарстан</a:t>
                      </a:r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1 106,3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1 141,6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1 178,6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транспортной системы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268,5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7861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Управление государственным имуществом Республики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63,7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66,9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7396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юстиции в Республике Татарстан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7,0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7,4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7,8</a:t>
                      </a:r>
                      <a:endParaRPr lang="ru-RU" sz="1800" dirty="0"/>
                    </a:p>
                  </a:txBody>
                  <a:tcPr marL="91448" marR="91448" marT="45721" marB="4572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1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6083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Азнакаевского муниципального района (продолжение)</a:t>
            </a:r>
            <a:endParaRPr lang="ru-RU" altLang="ru-RU" sz="2000" b="1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45912" cy="560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9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9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86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630">
                <a:tc gridSpan="4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Муниципальные программы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образования Азнакаевского муниципального района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1 873</a:t>
                      </a:r>
                      <a:r>
                        <a:rPr lang="ru-RU" sz="1800" baseline="0" dirty="0" smtClean="0"/>
                        <a:t> 918,8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1 985 564,4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2 104 212,3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82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культуры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221 115,1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239 087,4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258 014,2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физической культуры и спорта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127 167,7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137 705,5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148 967,7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56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/>
                        <a:t>Муниципальная комплексная программа по профилактике правонарушений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Республике Татарстан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46 824,7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47 013,0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47 211,0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Защита населения и территорий от ЧС, обеспечение пожарной безопасности и безопасности людей на водных объектах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13 465,6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молодежной политики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12 428,2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13 374,5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14 395,6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Охрана окружающей среды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11 833,0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Развитие здравоохранения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700,9</a:t>
                      </a:r>
                      <a:endParaRPr lang="ru-RU" sz="1800" dirty="0"/>
                    </a:p>
                  </a:txBody>
                  <a:tcPr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9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1"/>
          <p:cNvSpPr txBox="1">
            <a:spLocks noChangeArrowheads="1"/>
          </p:cNvSpPr>
          <p:nvPr/>
        </p:nvSpPr>
        <p:spPr bwMode="auto">
          <a:xfrm>
            <a:off x="10450513" y="755650"/>
            <a:ext cx="1477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(тыс. рублей)</a:t>
            </a:r>
          </a:p>
        </p:txBody>
      </p:sp>
      <p:sp>
        <p:nvSpPr>
          <p:cNvPr id="47107" name="TextBox 21"/>
          <p:cNvSpPr txBox="1">
            <a:spLocks noChangeArrowheads="1"/>
          </p:cNvSpPr>
          <p:nvPr/>
        </p:nvSpPr>
        <p:spPr bwMode="auto">
          <a:xfrm>
            <a:off x="1379538" y="-63500"/>
            <a:ext cx="94678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Сведения о государственных и муниципальных программах, предусмотренных к реализации за счет средств бюджета </a:t>
            </a:r>
            <a:r>
              <a:rPr lang="ru-RU" altLang="ru-RU" sz="2400" b="1" dirty="0" err="1">
                <a:latin typeface="Calibri" panose="020F0502020204030204" pitchFamily="34" charset="0"/>
              </a:rPr>
              <a:t>Азнакаевского</a:t>
            </a:r>
            <a:r>
              <a:rPr lang="ru-RU" altLang="ru-RU" sz="2400" b="1" dirty="0">
                <a:latin typeface="Calibri" panose="020F0502020204030204" pitchFamily="34" charset="0"/>
              </a:rPr>
              <a:t> муниципального района (окончание)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7013" y="1120775"/>
          <a:ext cx="11718925" cy="5300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7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1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2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86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программ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2027 г.</a:t>
                      </a:r>
                      <a:endParaRPr lang="ru-RU" sz="1800" dirty="0"/>
                    </a:p>
                  </a:txBody>
                  <a:tcPr marL="91441" marR="9144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/>
                        <a:t>Реализация государственной национальной политики в Азнакаевском муниципальном районе Республике Татарстан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603,9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664,3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800" dirty="0" smtClean="0"/>
                        <a:t>Развитие муниципальной службы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263,4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272,0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310,7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Целевая подготовка специалистов в учреждениях высшего профессионального образования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202,5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800" dirty="0" smtClean="0"/>
                        <a:t>Старшее поколение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150,0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Энергосбережение и повышение </a:t>
                      </a:r>
                      <a:r>
                        <a:rPr lang="ru-RU" sz="1800" dirty="0" err="1" smtClean="0"/>
                        <a:t>энергоэффективности</a:t>
                      </a:r>
                      <a:r>
                        <a:rPr lang="ru-RU" sz="1800" dirty="0" smtClean="0"/>
                        <a:t>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муниципальном районе Республики Татарстан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47,6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Реализация антикоррупционной политики Азнакаевского муниципального района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25,0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12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Муниципальная долгосрочная целевая программа по улучшению условий  охраны труда в </a:t>
                      </a:r>
                      <a:r>
                        <a:rPr lang="ru-RU" sz="1800" dirty="0" err="1" smtClean="0"/>
                        <a:t>Азнакаевском</a:t>
                      </a:r>
                      <a:r>
                        <a:rPr lang="ru-RU" sz="1800" dirty="0" smtClean="0"/>
                        <a:t>  муниципальном  районе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9,0</a:t>
                      </a:r>
                      <a:endParaRPr lang="ru-RU" sz="1800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113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ИТОГО</a:t>
                      </a:r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2 415 335,1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2 549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401,5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2 702 209,3</a:t>
                      </a:r>
                      <a:endParaRPr lang="ru-RU" sz="1800" b="1" dirty="0"/>
                    </a:p>
                  </a:txBody>
                  <a:tcPr marL="91441" marR="91441" marT="45723" marB="4572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8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5015" y="1437198"/>
            <a:ext cx="92545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"/>
              </a:rPr>
              <a:t>Место нахождения (юридический адрес):</a:t>
            </a:r>
            <a:endParaRPr lang="ru-RU" sz="1600" dirty="0">
              <a:latin typeface="roboto"/>
            </a:endParaRPr>
          </a:p>
          <a:p>
            <a:r>
              <a:rPr lang="ru-RU" sz="1600" dirty="0">
                <a:latin typeface="roboto"/>
              </a:rPr>
              <a:t>423330, Республика Татарстан, г. Азнакаево, ул. </a:t>
            </a:r>
            <a:r>
              <a:rPr lang="ru-RU" sz="1600" dirty="0" err="1">
                <a:latin typeface="roboto"/>
              </a:rPr>
              <a:t>М.Султангалиева</a:t>
            </a:r>
            <a:r>
              <a:rPr lang="ru-RU" sz="1600" dirty="0">
                <a:latin typeface="roboto"/>
              </a:rPr>
              <a:t>, д.37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Режим </a:t>
            </a:r>
            <a:r>
              <a:rPr lang="ru-RU" sz="1600" b="1" dirty="0">
                <a:latin typeface="roboto"/>
              </a:rPr>
              <a:t>работы: </a:t>
            </a:r>
            <a:r>
              <a:rPr lang="ru-RU" sz="1600" dirty="0">
                <a:latin typeface="roboto"/>
              </a:rPr>
              <a:t>с 08.00 - 17.00, обед с 12.00 - 13.00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Прием </a:t>
            </a:r>
            <a:r>
              <a:rPr lang="ru-RU" sz="1600" b="1" dirty="0">
                <a:latin typeface="roboto"/>
              </a:rPr>
              <a:t>граждан: </a:t>
            </a:r>
            <a:r>
              <a:rPr lang="ru-RU" sz="1600" dirty="0">
                <a:latin typeface="roboto"/>
              </a:rPr>
              <a:t>день приема - вторник, часы приема: 14.00 - 16.00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"/>
              </a:rPr>
              <a:t>E-</a:t>
            </a:r>
            <a:r>
              <a:rPr lang="ru-RU" sz="1600" b="1" dirty="0" err="1" smtClean="0">
                <a:latin typeface="roboto"/>
              </a:rPr>
              <a:t>mail</a:t>
            </a:r>
            <a:r>
              <a:rPr lang="ru-RU" sz="1600" b="1" dirty="0" smtClean="0">
                <a:latin typeface="roboto"/>
              </a:rPr>
              <a:t>: </a:t>
            </a:r>
            <a:r>
              <a:rPr lang="ru-RU" sz="1600" u="sng" dirty="0" smtClean="0">
                <a:latin typeface="roboto"/>
              </a:rPr>
              <a:t>azna.fbp@tatar.ru</a:t>
            </a:r>
            <a:endParaRPr lang="ru-RU" sz="1600" u="sng" dirty="0">
              <a:latin typeface="roboto"/>
            </a:endParaRPr>
          </a:p>
          <a:p>
            <a:endParaRPr lang="ru-RU" sz="1600" dirty="0">
              <a:latin typeface="roboto"/>
            </a:endParaRPr>
          </a:p>
          <a:p>
            <a:r>
              <a:rPr lang="ru-RU" sz="1600" b="1" dirty="0">
                <a:latin typeface="roboto"/>
              </a:rPr>
              <a:t>Председатель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>
                <a:latin typeface="roboto"/>
              </a:rPr>
              <a:t>Гурьянова Людмила Кирилловна, телефон: </a:t>
            </a:r>
            <a:r>
              <a:rPr lang="ru-RU" sz="1600" i="1" u="sng" dirty="0">
                <a:latin typeface="roboto"/>
              </a:rPr>
              <a:t>(885592) 7-54-16</a:t>
            </a:r>
          </a:p>
          <a:p>
            <a:r>
              <a:rPr lang="ru-RU" sz="1600" b="1" dirty="0">
                <a:latin typeface="roboto"/>
              </a:rPr>
              <a:t>Заместитель председателя 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>
                <a:latin typeface="roboto"/>
              </a:rPr>
              <a:t>Зиганшина Замира </a:t>
            </a:r>
            <a:r>
              <a:rPr lang="ru-RU" sz="1600" i="1" dirty="0" err="1">
                <a:latin typeface="roboto"/>
              </a:rPr>
              <a:t>Темиргалиевна</a:t>
            </a:r>
            <a:r>
              <a:rPr lang="ru-RU" sz="1600" i="1" dirty="0">
                <a:latin typeface="roboto"/>
              </a:rPr>
              <a:t>, телефон: </a:t>
            </a:r>
            <a:r>
              <a:rPr lang="ru-RU" sz="1600" i="1" u="sng" dirty="0">
                <a:latin typeface="roboto"/>
              </a:rPr>
              <a:t>(885592) 7-56-69</a:t>
            </a:r>
          </a:p>
          <a:p>
            <a:r>
              <a:rPr lang="ru-RU" sz="1600" b="1" dirty="0">
                <a:latin typeface="roboto"/>
              </a:rPr>
              <a:t>Начальник бюджетного отдела 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Шангареева</a:t>
            </a:r>
            <a:r>
              <a:rPr lang="ru-RU" sz="1600" i="1" dirty="0">
                <a:latin typeface="roboto"/>
              </a:rPr>
              <a:t> Гузель </a:t>
            </a:r>
            <a:r>
              <a:rPr lang="ru-RU" sz="1600" i="1" dirty="0" err="1">
                <a:latin typeface="roboto"/>
              </a:rPr>
              <a:t>Фаатовна</a:t>
            </a:r>
            <a:r>
              <a:rPr lang="ru-RU" sz="1600" i="1" dirty="0">
                <a:latin typeface="roboto"/>
              </a:rPr>
              <a:t>, телефон: </a:t>
            </a:r>
            <a:r>
              <a:rPr lang="ru-RU" sz="1600" i="1" u="sng" dirty="0">
                <a:latin typeface="roboto"/>
              </a:rPr>
              <a:t>(885592) 7-56-69</a:t>
            </a:r>
          </a:p>
          <a:p>
            <a:r>
              <a:rPr lang="ru-RU" sz="1600" b="1" dirty="0">
                <a:latin typeface="roboto"/>
              </a:rPr>
              <a:t>Начальник отдела прогнозирования и экономического анализа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Ситдикова</a:t>
            </a:r>
            <a:r>
              <a:rPr lang="ru-RU" sz="1600" i="1" dirty="0">
                <a:latin typeface="roboto"/>
              </a:rPr>
              <a:t> Рамзия </a:t>
            </a:r>
            <a:r>
              <a:rPr lang="ru-RU" sz="1600" i="1" dirty="0" err="1">
                <a:latin typeface="roboto"/>
              </a:rPr>
              <a:t>Галимзяновна</a:t>
            </a:r>
            <a:r>
              <a:rPr lang="ru-RU" sz="1600" i="1" dirty="0">
                <a:latin typeface="roboto"/>
              </a:rPr>
              <a:t>, телефон: </a:t>
            </a:r>
            <a:r>
              <a:rPr lang="ru-RU" sz="1600" i="1" u="sng" dirty="0">
                <a:latin typeface="roboto"/>
              </a:rPr>
              <a:t>(885592) 7-54-20</a:t>
            </a:r>
          </a:p>
          <a:p>
            <a:r>
              <a:rPr lang="ru-RU" sz="1600" b="1" smtClean="0">
                <a:latin typeface="roboto"/>
              </a:rPr>
              <a:t>Начальник </a:t>
            </a:r>
            <a:r>
              <a:rPr lang="ru-RU" sz="1600" b="1" dirty="0">
                <a:latin typeface="roboto"/>
              </a:rPr>
              <a:t>отдела учета и отчетности МКУ «Финансово-бюджетная палата </a:t>
            </a:r>
            <a:r>
              <a:rPr lang="ru-RU" sz="1600" b="1" dirty="0" err="1">
                <a:latin typeface="roboto"/>
              </a:rPr>
              <a:t>Азнакаевского</a:t>
            </a:r>
            <a:r>
              <a:rPr lang="ru-RU" sz="1600" b="1" dirty="0">
                <a:latin typeface="roboto"/>
              </a:rPr>
              <a:t> муниципального района Республики Татарстан»</a:t>
            </a:r>
            <a:endParaRPr lang="ru-RU" sz="1600" dirty="0">
              <a:latin typeface="roboto"/>
            </a:endParaRPr>
          </a:p>
          <a:p>
            <a:r>
              <a:rPr lang="ru-RU" sz="1600" i="1" dirty="0" err="1">
                <a:latin typeface="roboto"/>
              </a:rPr>
              <a:t>Исламшина</a:t>
            </a:r>
            <a:r>
              <a:rPr lang="ru-RU" sz="1600" i="1" dirty="0">
                <a:latin typeface="roboto"/>
              </a:rPr>
              <a:t> Лилия </a:t>
            </a:r>
            <a:r>
              <a:rPr lang="ru-RU" sz="1600" i="1" dirty="0" err="1">
                <a:latin typeface="roboto"/>
              </a:rPr>
              <a:t>Раисовна</a:t>
            </a:r>
            <a:r>
              <a:rPr lang="ru-RU" sz="1600" i="1" dirty="0">
                <a:latin typeface="roboto"/>
              </a:rPr>
              <a:t>, телефон: </a:t>
            </a:r>
            <a:r>
              <a:rPr lang="ru-RU" sz="1600" i="1" u="sng" dirty="0">
                <a:latin typeface="roboto"/>
              </a:rPr>
              <a:t>(885592) 7-52-37</a:t>
            </a:r>
          </a:p>
          <a:p>
            <a:r>
              <a:rPr lang="ru-RU" sz="1600" b="1" dirty="0">
                <a:latin typeface="roboto"/>
              </a:rPr>
              <a:t> </a:t>
            </a:r>
            <a:endParaRPr lang="ru-RU" sz="1600" dirty="0">
              <a:latin typeface="roboto"/>
            </a:endParaRPr>
          </a:p>
        </p:txBody>
      </p:sp>
      <p:sp>
        <p:nvSpPr>
          <p:cNvPr id="4" name="TextBox 21"/>
          <p:cNvSpPr txBox="1">
            <a:spLocks noChangeArrowheads="1"/>
          </p:cNvSpPr>
          <p:nvPr/>
        </p:nvSpPr>
        <p:spPr bwMode="auto">
          <a:xfrm>
            <a:off x="105555" y="993236"/>
            <a:ext cx="493646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latin typeface="Calibri" panose="020F0502020204030204" pitchFamily="34" charset="0"/>
              </a:rPr>
              <a:t>Контактная </a:t>
            </a:r>
            <a:r>
              <a:rPr lang="ru-RU" altLang="ru-RU" sz="2400" b="1" dirty="0" smtClean="0">
                <a:latin typeface="Calibri" panose="020F0502020204030204" pitchFamily="34" charset="0"/>
              </a:rPr>
              <a:t>информация: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2340000">
            <a:off x="2830513" y="3387725"/>
            <a:ext cx="17811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9120000">
            <a:off x="7972425" y="3813175"/>
            <a:ext cx="950913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20484" name="TextBox 19"/>
          <p:cNvSpPr txBox="1">
            <a:spLocks noChangeArrowheads="1"/>
          </p:cNvSpPr>
          <p:nvPr/>
        </p:nvSpPr>
        <p:spPr bwMode="auto">
          <a:xfrm>
            <a:off x="371475" y="188913"/>
            <a:ext cx="11449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latin typeface="Arial Narrow" panose="020B0606020202030204" pitchFamily="34" charset="0"/>
              </a:rPr>
              <a:t>Составление бюджета на 2025-2027 годы </a:t>
            </a:r>
          </a:p>
        </p:txBody>
      </p:sp>
      <p:sp>
        <p:nvSpPr>
          <p:cNvPr id="2" name="Блок-схема: знак завершения 1"/>
          <p:cNvSpPr/>
          <p:nvPr/>
        </p:nvSpPr>
        <p:spPr>
          <a:xfrm>
            <a:off x="4079875" y="4149725"/>
            <a:ext cx="4203700" cy="2041525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Бюджет Азнакаевского муниципального района</a:t>
            </a:r>
          </a:p>
          <a:p>
            <a:pPr algn="ctr">
              <a:defRPr/>
            </a:pPr>
            <a:r>
              <a:rPr lang="ru-RU" sz="2300" b="1" dirty="0">
                <a:solidFill>
                  <a:schemeClr val="tx1"/>
                </a:solidFill>
              </a:rPr>
              <a:t>на 2025 год и на плановый период 2026 и 2027 годов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35525" y="1016000"/>
            <a:ext cx="2916238" cy="18002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Закон о бюджете Республики Татарстан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3525" y="1304925"/>
            <a:ext cx="2987675" cy="2087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Республики Татарстан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525" y="3717925"/>
            <a:ext cx="2987675" cy="25193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Прогноз социально-экономического развития Азнакаевского муниципального района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2026 и 2027 годов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88388" y="1844675"/>
            <a:ext cx="3240087" cy="23050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Основные направления бюджетной и налоговой политики Азнакаевского муниципального района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 на 2025 год 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и на плановый период 2026 и 2027 годов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626894" y="3140869"/>
            <a:ext cx="1333500" cy="68421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51200" y="4616450"/>
            <a:ext cx="828675" cy="68421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pic>
        <p:nvPicPr>
          <p:cNvPr id="20492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5483225"/>
            <a:ext cx="1206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04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Артур\Desktop\Шаблон Администрация\600px-Coat_of_Arms_of_Tatarsta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2349500"/>
            <a:ext cx="57467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21"/>
          <p:cNvSpPr txBox="1">
            <a:spLocks noChangeArrowheads="1"/>
          </p:cNvSpPr>
          <p:nvPr/>
        </p:nvSpPr>
        <p:spPr bwMode="auto">
          <a:xfrm>
            <a:off x="2279650" y="1285875"/>
            <a:ext cx="7848600" cy="52387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>
                <a:latin typeface="Calibri" panose="020F0502020204030204" pitchFamily="34" charset="0"/>
              </a:rPr>
              <a:t>Формирование бюджета на </a:t>
            </a:r>
            <a:r>
              <a:rPr lang="ru-RU" sz="2800" b="1" dirty="0" smtClean="0">
                <a:latin typeface="Calibri" panose="020F0502020204030204" pitchFamily="34" charset="0"/>
              </a:rPr>
              <a:t>2025-2027 </a:t>
            </a:r>
            <a:r>
              <a:rPr lang="ru-RU" sz="2800" b="1" dirty="0">
                <a:latin typeface="Calibri" panose="020F0502020204030204" pitchFamily="34" charset="0"/>
              </a:rPr>
              <a:t>годы</a:t>
            </a:r>
          </a:p>
        </p:txBody>
      </p:sp>
      <p:sp>
        <p:nvSpPr>
          <p:cNvPr id="15366" name="TextBox 21"/>
          <p:cNvSpPr txBox="1">
            <a:spLocks noChangeArrowheads="1"/>
          </p:cNvSpPr>
          <p:nvPr/>
        </p:nvSpPr>
        <p:spPr bwMode="auto">
          <a:xfrm>
            <a:off x="1811338" y="2276475"/>
            <a:ext cx="3024187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marL="628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МИНИСТЕРТСВО ФИНАНСОВ</a:t>
            </a:r>
          </a:p>
          <a:p>
            <a:pPr eaLnBrk="1" hangingPunct="1">
              <a:defRPr/>
            </a:pPr>
            <a:r>
              <a:rPr lang="ru-RU" sz="1400" b="1">
                <a:latin typeface="Calibri" panose="020F0502020204030204" pitchFamily="34" charset="0"/>
              </a:rPr>
              <a:t>РЕСПУБЛИКИ ТАТАРСТАН</a:t>
            </a:r>
          </a:p>
          <a:p>
            <a:pPr eaLnBrk="1" hangingPunct="1">
              <a:defRPr/>
            </a:pPr>
            <a:endParaRPr lang="ru-RU" sz="600" b="1">
              <a:latin typeface="Calibri" panose="020F0502020204030204" pitchFamily="34" charset="0"/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762875" y="2276475"/>
            <a:ext cx="268922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ФЕДЕРАЛЬНАЯ</a:t>
            </a:r>
          </a:p>
          <a:p>
            <a:pPr marL="80960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НАЛОГОВАЯ СЛУЖБА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4" name="Picture 2" descr="Федеральная налоговая служба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2325688"/>
            <a:ext cx="5810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1"/>
          <p:cNvSpPr txBox="1">
            <a:spLocks noChangeArrowheads="1"/>
          </p:cNvSpPr>
          <p:nvPr/>
        </p:nvSpPr>
        <p:spPr bwMode="auto">
          <a:xfrm>
            <a:off x="1847850" y="5899150"/>
            <a:ext cx="25558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ОТРАСЛЕВЫЕ МИНИСТЕРСТВА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6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449763"/>
            <a:ext cx="20875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8075613" y="5899150"/>
            <a:ext cx="2263775" cy="4921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</a:rPr>
              <a:t>МУНИЦИПАЛИТЕТЫ</a:t>
            </a:r>
            <a:endParaRPr lang="ru-RU" sz="14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08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4541838"/>
            <a:ext cx="13652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4972050" y="5732463"/>
            <a:ext cx="2463800" cy="33813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>
                <a:latin typeface="Calibri" panose="020F0502020204030204" pitchFamily="34" charset="0"/>
              </a:rPr>
              <a:t>Местные бюджеты</a:t>
            </a:r>
            <a:endParaRPr lang="ru-RU" sz="700" b="1">
              <a:latin typeface="Calibri" panose="020F0502020204030204" pitchFamily="34" charset="0"/>
            </a:endParaRPr>
          </a:p>
        </p:txBody>
      </p:sp>
      <p:pic>
        <p:nvPicPr>
          <p:cNvPr id="29710" name="Picture 19" descr="Пин от пользователя Andrey Malikov на доске Человечки для презентации |  Презентац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487738"/>
            <a:ext cx="2578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углом 6"/>
          <p:cNvSpPr/>
          <p:nvPr/>
        </p:nvSpPr>
        <p:spPr>
          <a:xfrm rot="5400000">
            <a:off x="4401344" y="3169444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5400000">
            <a:off x="6973531" y="3169942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углом 34"/>
          <p:cNvSpPr/>
          <p:nvPr/>
        </p:nvSpPr>
        <p:spPr>
          <a:xfrm>
            <a:off x="3673475" y="4305300"/>
            <a:ext cx="1223963" cy="263525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10800000">
            <a:off x="7706739" y="4304859"/>
            <a:ext cx="1223888" cy="263543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5762626" y="3384550"/>
            <a:ext cx="919162" cy="179387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5167313" y="2276475"/>
            <a:ext cx="2263775" cy="70802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  <a:p>
            <a:pPr marL="628635" eaLnBrk="1" hangingPunct="1">
              <a:defRPr/>
            </a:pPr>
            <a:r>
              <a:rPr lang="ru-RU" sz="1400" b="1" dirty="0">
                <a:latin typeface="Calibri" panose="020F0502020204030204" pitchFamily="34" charset="0"/>
              </a:rPr>
              <a:t>МИНИСТЕРСТВО ЭКОНОМИКИ</a:t>
            </a:r>
          </a:p>
          <a:p>
            <a:pPr marL="628635" eaLnBrk="1" hangingPunct="1">
              <a:defRPr/>
            </a:pPr>
            <a:endParaRPr lang="ru-RU" sz="600" b="1" dirty="0">
              <a:latin typeface="Calibri" panose="020F0502020204030204" pitchFamily="34" charset="0"/>
            </a:endParaRPr>
          </a:p>
        </p:txBody>
      </p:sp>
      <p:pic>
        <p:nvPicPr>
          <p:cNvPr id="29717" name="Picture 15" descr="Министерство экономического развития Российской Федерации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346325"/>
            <a:ext cx="5159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4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930" y="556591"/>
            <a:ext cx="10031896" cy="59093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Всего сформировано 29 бюджетов</a:t>
            </a:r>
          </a:p>
        </p:txBody>
      </p:sp>
      <p:sp>
        <p:nvSpPr>
          <p:cNvPr id="17416" name="TextBox 21"/>
          <p:cNvSpPr>
            <a:spLocks noChangeArrowheads="1"/>
          </p:cNvSpPr>
          <p:nvPr/>
        </p:nvSpPr>
        <p:spPr bwMode="auto">
          <a:xfrm>
            <a:off x="7015297" y="173182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1</a:t>
            </a:r>
          </a:p>
          <a:p>
            <a:pPr algn="ctr" eaLnBrk="1" hangingPunct="1">
              <a:defRPr/>
            </a:pPr>
            <a:r>
              <a:rPr lang="ru-RU" b="1" u="sng" dirty="0">
                <a:latin typeface="Calibri" panose="020F0502020204030204" pitchFamily="34" charset="0"/>
              </a:rPr>
              <a:t>бюджет </a:t>
            </a:r>
            <a:r>
              <a:rPr lang="ru-RU" b="1" u="sng" dirty="0" smtClean="0">
                <a:latin typeface="Calibri" panose="020F0502020204030204" pitchFamily="34" charset="0"/>
              </a:rPr>
              <a:t>муниципального района</a:t>
            </a:r>
          </a:p>
          <a:p>
            <a:pPr algn="ctr">
              <a:defRPr/>
            </a:pPr>
            <a:r>
              <a:rPr lang="ru-RU" sz="1300" b="1" dirty="0">
                <a:latin typeface="Calibri" panose="020F0502020204030204" pitchFamily="34" charset="0"/>
              </a:rPr>
              <a:t>Азнакаевский муниципальный </a:t>
            </a:r>
            <a:r>
              <a:rPr lang="ru-RU" sz="1300" b="1" dirty="0" smtClean="0">
                <a:latin typeface="Calibri" panose="020F0502020204030204" pitchFamily="34" charset="0"/>
              </a:rPr>
              <a:t>район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17417" name="TextBox 21"/>
          <p:cNvSpPr>
            <a:spLocks noChangeArrowheads="1"/>
          </p:cNvSpPr>
          <p:nvPr/>
        </p:nvSpPr>
        <p:spPr bwMode="auto">
          <a:xfrm>
            <a:off x="7012540" y="2883815"/>
            <a:ext cx="4752555" cy="93642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бюджета городских поселений</a:t>
            </a:r>
          </a:p>
          <a:p>
            <a:pPr algn="ctr"/>
            <a:r>
              <a:rPr lang="ru-RU" sz="1300" b="1" dirty="0">
                <a:latin typeface="Calibri" panose="020F0502020204030204" pitchFamily="34" charset="0"/>
              </a:rPr>
              <a:t>г. </a:t>
            </a:r>
            <a:r>
              <a:rPr lang="ru-RU" sz="1300" b="1" dirty="0" smtClean="0">
                <a:latin typeface="Calibri" panose="020F0502020204030204" pitchFamily="34" charset="0"/>
              </a:rPr>
              <a:t>Азнакаево, </a:t>
            </a:r>
            <a:r>
              <a:rPr lang="ru-RU" sz="1300" b="1" dirty="0" err="1" smtClean="0">
                <a:latin typeface="Calibri" panose="020F0502020204030204" pitchFamily="34" charset="0"/>
              </a:rPr>
              <a:t>пгт</a:t>
            </a:r>
            <a:r>
              <a:rPr lang="ru-RU" sz="1300" b="1" dirty="0">
                <a:latin typeface="Calibri" panose="020F0502020204030204" pitchFamily="34" charset="0"/>
              </a:rPr>
              <a:t>. </a:t>
            </a:r>
            <a:r>
              <a:rPr lang="ru-RU" sz="1300" b="1" dirty="0" smtClean="0">
                <a:latin typeface="Calibri" panose="020F0502020204030204" pitchFamily="34" charset="0"/>
              </a:rPr>
              <a:t>Актюбинский</a:t>
            </a:r>
            <a:endParaRPr lang="ru-RU" sz="1300" b="1" dirty="0">
              <a:latin typeface="Calibri" panose="020F0502020204030204" pitchFamily="34" charset="0"/>
            </a:endParaRPr>
          </a:p>
        </p:txBody>
      </p:sp>
      <p:sp>
        <p:nvSpPr>
          <p:cNvPr id="17418" name="TextBox 21"/>
          <p:cNvSpPr>
            <a:spLocks noChangeArrowheads="1"/>
          </p:cNvSpPr>
          <p:nvPr/>
        </p:nvSpPr>
        <p:spPr bwMode="auto">
          <a:xfrm>
            <a:off x="7012540" y="4035805"/>
            <a:ext cx="4755391" cy="2311956"/>
          </a:xfrm>
          <a:prstGeom prst="roundRect">
            <a:avLst>
              <a:gd name="adj" fmla="val 5408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b="1" dirty="0">
                <a:latin typeface="Calibri" panose="020F0502020204030204" pitchFamily="34" charset="0"/>
              </a:rPr>
              <a:t>26</a:t>
            </a:r>
          </a:p>
          <a:p>
            <a:pPr algn="ctr" eaLnBrk="1" hangingPunct="1">
              <a:defRPr/>
            </a:pPr>
            <a:r>
              <a:rPr lang="ru-RU" b="1" u="sng" dirty="0" smtClean="0">
                <a:latin typeface="Calibri" panose="020F0502020204030204" pitchFamily="34" charset="0"/>
              </a:rPr>
              <a:t>бюджетов сельских поселений</a:t>
            </a:r>
          </a:p>
          <a:p>
            <a:pPr algn="ctr"/>
            <a:r>
              <a:rPr lang="ru-RU" sz="1300" b="1" dirty="0" err="1">
                <a:latin typeface="Calibri" panose="020F0502020204030204" pitchFamily="34" charset="0"/>
              </a:rPr>
              <a:t>Агерзинское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Алькеевское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Асеевское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Балтачевское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Бирючевское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Вахитовское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Верхнестярлинское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Ильбяковское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Какре-Елгинское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Карамалинское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Мальбагушское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Масягутовское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Микулинское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Сапеевское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Сарлинское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Сухояшское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smtClean="0">
                <a:latin typeface="Calibri" panose="020F0502020204030204" pitchFamily="34" charset="0"/>
              </a:rPr>
              <a:t>Татарско-</a:t>
            </a:r>
            <a:r>
              <a:rPr lang="ru-RU" sz="1300" b="1" dirty="0" err="1" smtClean="0">
                <a:latin typeface="Calibri" panose="020F0502020204030204" pitchFamily="34" charset="0"/>
              </a:rPr>
              <a:t>Шуганское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Тойкинское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Тумутукское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Уразаевское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Урманаевское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Урсаевское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Учаллинское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СП, </a:t>
            </a:r>
            <a:r>
              <a:rPr lang="ru-RU" sz="1300" b="1" dirty="0" err="1" smtClean="0">
                <a:latin typeface="Calibri" panose="020F0502020204030204" pitchFamily="34" charset="0"/>
              </a:rPr>
              <a:t>Чалпинское</a:t>
            </a:r>
            <a:r>
              <a:rPr lang="ru-RU" sz="1300" b="1" dirty="0" smtClean="0">
                <a:latin typeface="Calibri" panose="020F0502020204030204" pitchFamily="34" charset="0"/>
              </a:rPr>
              <a:t> </a:t>
            </a:r>
            <a:r>
              <a:rPr lang="ru-RU" sz="1300" b="1" dirty="0">
                <a:latin typeface="Calibri" panose="020F0502020204030204" pitchFamily="34" charset="0"/>
              </a:rPr>
              <a:t>СП, </a:t>
            </a:r>
            <a:r>
              <a:rPr lang="ru-RU" sz="1300" b="1" dirty="0" err="1">
                <a:latin typeface="Calibri" panose="020F0502020204030204" pitchFamily="34" charset="0"/>
              </a:rPr>
              <a:t>Чемодуровское</a:t>
            </a:r>
            <a:r>
              <a:rPr lang="ru-RU" sz="1300" b="1" dirty="0">
                <a:latin typeface="Calibri" panose="020F0502020204030204" pitchFamily="34" charset="0"/>
              </a:rPr>
              <a:t> СП, </a:t>
            </a:r>
            <a:r>
              <a:rPr lang="ru-RU" sz="1300" b="1" dirty="0" err="1">
                <a:latin typeface="Calibri" panose="020F0502020204030204" pitchFamily="34" charset="0"/>
              </a:rPr>
              <a:t>Чубар-Абдулловское</a:t>
            </a:r>
            <a:r>
              <a:rPr lang="ru-RU" sz="1300" b="1" dirty="0">
                <a:latin typeface="Calibri" panose="020F0502020204030204" pitchFamily="34" charset="0"/>
              </a:rPr>
              <a:t> </a:t>
            </a:r>
            <a:r>
              <a:rPr lang="ru-RU" sz="1300" b="1" dirty="0" smtClean="0">
                <a:latin typeface="Calibri" panose="020F0502020204030204" pitchFamily="34" charset="0"/>
              </a:rPr>
              <a:t>СП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6344823" y="1537253"/>
            <a:ext cx="720725" cy="5187398"/>
          </a:xfrm>
          <a:prstGeom prst="lef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550448" y="1820033"/>
            <a:ext cx="4783137" cy="4156075"/>
          </a:xfrm>
          <a:prstGeom prst="snip2Diag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21" name="TextBox 21"/>
          <p:cNvSpPr>
            <a:spLocks noChangeArrowheads="1"/>
          </p:cNvSpPr>
          <p:nvPr/>
        </p:nvSpPr>
        <p:spPr bwMode="auto">
          <a:xfrm>
            <a:off x="3977727" y="2206625"/>
            <a:ext cx="2465388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latin typeface="Calibri" panose="020F0502020204030204" pitchFamily="34" charset="0"/>
              </a:rPr>
              <a:t>Азнакаевский муниципальный район</a:t>
            </a: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544413" y="5703402"/>
            <a:ext cx="46647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Площадь: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2 143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км</a:t>
            </a:r>
            <a:r>
              <a:rPr lang="ru-RU" sz="2000" b="1" baseline="30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2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Население: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56 158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Segoe UI Symbol" panose="020B0502040204020203" pitchFamily="34" charset="0"/>
                <a:cs typeface="Times New Roman" panose="02020603050405020304" pitchFamily="18" charset="0"/>
              </a:rPr>
              <a:t>чел.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+mn-lt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1"/>
          <p:cNvSpPr txBox="1">
            <a:spLocks noChangeArrowheads="1"/>
          </p:cNvSpPr>
          <p:nvPr/>
        </p:nvSpPr>
        <p:spPr bwMode="auto">
          <a:xfrm>
            <a:off x="512064" y="87736"/>
            <a:ext cx="114513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/>
              <a:t>ОСНОВНЫЕ НАПРАВЛЕНИЯ </a:t>
            </a:r>
            <a:endParaRPr lang="ru-RU" sz="2400" dirty="0"/>
          </a:p>
          <a:p>
            <a:pPr algn="ctr"/>
            <a:r>
              <a:rPr lang="ru-RU" sz="2400" b="1" dirty="0"/>
              <a:t>бюджетной и налоговой политики </a:t>
            </a:r>
            <a:endParaRPr lang="ru-RU" sz="2400" dirty="0"/>
          </a:p>
          <a:p>
            <a:pPr algn="ctr"/>
            <a:r>
              <a:rPr lang="ru-RU" sz="2400" b="1" dirty="0" err="1"/>
              <a:t>Азнакаевского</a:t>
            </a:r>
            <a:r>
              <a:rPr lang="ru-RU" sz="2400" b="1" dirty="0"/>
              <a:t> муниципального района Республики Татарстан </a:t>
            </a:r>
            <a:endParaRPr lang="ru-RU" sz="2400" dirty="0"/>
          </a:p>
          <a:p>
            <a:pPr algn="ctr"/>
            <a:r>
              <a:rPr lang="ru-RU" sz="2400" b="1" dirty="0"/>
              <a:t>на </a:t>
            </a:r>
            <a:r>
              <a:rPr lang="ru-RU" sz="2400" b="1" dirty="0" smtClean="0"/>
              <a:t>2025 </a:t>
            </a:r>
            <a:r>
              <a:rPr lang="ru-RU" sz="2400" b="1" dirty="0"/>
              <a:t>год и на плановый период </a:t>
            </a:r>
            <a:r>
              <a:rPr lang="ru-RU" sz="2400" b="1" dirty="0" smtClean="0"/>
              <a:t>2026 </a:t>
            </a:r>
            <a:r>
              <a:rPr lang="ru-RU" sz="2400" b="1" dirty="0"/>
              <a:t>и </a:t>
            </a:r>
            <a:r>
              <a:rPr lang="ru-RU" sz="2400" b="1" dirty="0" smtClean="0"/>
              <a:t>2027 </a:t>
            </a:r>
            <a:r>
              <a:rPr lang="ru-RU" sz="2400" b="1" dirty="0"/>
              <a:t>годов</a:t>
            </a:r>
            <a:endParaRPr lang="ru-RU" sz="2400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335643" y="1987297"/>
            <a:ext cx="5627757" cy="1218708"/>
          </a:xfrm>
          <a:prstGeom prst="round2DiagRect">
            <a:avLst>
              <a:gd name="adj1" fmla="val 29962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tabLst>
                <a:tab pos="180975" algn="l"/>
              </a:tabLst>
            </a:pP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ежегодное обеспечение достижения целевых показателей по заработной плате отдельных категорий работников бюджетной сферы, установленных Указом Президента Российской Федерации от 7 мая 2012 года № 597 «О мероприятиях по реализации государственной социальной политики»;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335643" y="3293001"/>
            <a:ext cx="5627757" cy="740209"/>
          </a:xfrm>
          <a:prstGeom prst="round2DiagRect">
            <a:avLst>
              <a:gd name="adj1" fmla="val 3245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поиску резервов в процессе формирования и исполнения расходной части бюджета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335643" y="4122342"/>
            <a:ext cx="5627757" cy="816663"/>
          </a:xfrm>
          <a:prstGeom prst="round2DiagRect">
            <a:avLst>
              <a:gd name="adj1" fmla="val 37687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>
                <a:solidFill>
                  <a:schemeClr val="tx1"/>
                </a:solidFill>
              </a:rPr>
              <a:t>Будет продолжена работа по обеспечению открытости и прозрачности бюджета, формированию «Бюджета для граждан», размещению необходимой информации на едином портале бюджетной системы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6335643" y="5026001"/>
            <a:ext cx="5627757" cy="678764"/>
          </a:xfrm>
          <a:prstGeom prst="round2DiagRect">
            <a:avLst>
              <a:gd name="adj1" fmla="val 38933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Эффективное использование муниципального имущества 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306790" y="5793897"/>
            <a:ext cx="5627757" cy="829503"/>
          </a:xfrm>
          <a:prstGeom prst="round2DiagRect">
            <a:avLst>
              <a:gd name="adj1" fmla="val 4194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 prst="relaxedInset"/>
            <a:contourClr>
              <a:schemeClr val="accent1">
                <a:shade val="25000"/>
                <a:satMod val="18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Максимальное использование земель, находящихся в муниципальной собственности, и земель, собственность на которые не разграничена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292653" y="3045372"/>
            <a:ext cx="5600147" cy="1088637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До 1 января 2025 года продлено действие налоговых преференций по налогу на имущество организаций в отношении объектов социально-культурной сферы, используемых организациями для нужд здравоохранения, физической культуры, и садоводческих и огороднических товариществ.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79797" y="4233065"/>
            <a:ext cx="5600147" cy="834689"/>
          </a:xfrm>
          <a:prstGeom prst="round2DiagRect">
            <a:avLst>
              <a:gd name="adj1" fmla="val 34856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формирование бюджета на основе государственных и муниципальных программ с учетом контроля эффективности их реализации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292653" y="5161742"/>
            <a:ext cx="5600147" cy="440271"/>
          </a:xfrm>
          <a:prstGeom prst="round2DiagRect">
            <a:avLst>
              <a:gd name="adj1" fmla="val 48689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</a:rPr>
              <a:t>обеспечение расходных полномочий местного уровня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92653" y="5683809"/>
            <a:ext cx="5600147" cy="405734"/>
          </a:xfrm>
          <a:prstGeom prst="round2DiagRect">
            <a:avLst>
              <a:gd name="adj1" fmla="val 4513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Оптимизация бюджетных расходов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292653" y="6171339"/>
            <a:ext cx="5600147" cy="470350"/>
          </a:xfrm>
          <a:prstGeom prst="round2DiagRect">
            <a:avLst>
              <a:gd name="adj1" fmla="val 39794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Повышение качества оказываемых государственных и муниципальных услуг</a:t>
            </a:r>
            <a:endParaRPr lang="ru-RU" sz="1300" dirty="0">
              <a:solidFill>
                <a:schemeClr val="tx1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279798" y="2079836"/>
            <a:ext cx="5600147" cy="890864"/>
          </a:xfrm>
          <a:prstGeom prst="round2DiagRect">
            <a:avLst>
              <a:gd name="adj1" fmla="val 36915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 smtClean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Стимулирование </a:t>
            </a:r>
            <a:r>
              <a:rPr lang="ru-RU" sz="1300" dirty="0">
                <a:solidFill>
                  <a:schemeClr val="tx1"/>
                </a:solidFill>
                <a:latin typeface="Calibri" pitchFamily="34" charset="0"/>
                <a:cs typeface="Arial" panose="020B0604020202020204" pitchFamily="34" charset="0"/>
              </a:rPr>
              <a:t>экономической и инвестиционной активности, обеспечение благоприятного инвестиционного климата, развитие инфраструктуры для поддержки инвестиционной и предпринимательской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6986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467100" y="2781300"/>
            <a:ext cx="8316913" cy="1131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публичных слушаний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0863" y="278130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06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85800" y="46038"/>
            <a:ext cx="10783888" cy="5746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Процесс формирования и рассмотрения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 бюджета </a:t>
            </a:r>
            <a:r>
              <a:rPr lang="ru-RU" altLang="ru-RU" dirty="0" err="1">
                <a:latin typeface="+mj-lt"/>
              </a:rPr>
              <a:t>Азнакаевского</a:t>
            </a:r>
            <a:r>
              <a:rPr lang="ru-RU" altLang="ru-RU" dirty="0">
                <a:latin typeface="+mj-lt"/>
              </a:rPr>
              <a:t> муниципального района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>
                <a:latin typeface="+mj-lt"/>
              </a:rPr>
              <a:t>на </a:t>
            </a:r>
            <a:r>
              <a:rPr lang="ru-RU" altLang="ru-RU" dirty="0" smtClean="0">
                <a:latin typeface="+mj-lt"/>
              </a:rPr>
              <a:t>2025 </a:t>
            </a:r>
            <a:r>
              <a:rPr lang="ru-RU" altLang="ru-RU" dirty="0">
                <a:latin typeface="+mj-lt"/>
              </a:rPr>
              <a:t>год и на плановый период </a:t>
            </a:r>
            <a:r>
              <a:rPr lang="ru-RU" altLang="ru-RU" dirty="0" smtClean="0">
                <a:latin typeface="+mj-lt"/>
              </a:rPr>
              <a:t>2026-2027 </a:t>
            </a:r>
            <a:r>
              <a:rPr lang="ru-RU" altLang="ru-RU" dirty="0">
                <a:latin typeface="+mj-lt"/>
              </a:rPr>
              <a:t>годов</a:t>
            </a:r>
          </a:p>
          <a:p>
            <a:pPr>
              <a:defRPr/>
            </a:pPr>
            <a:endParaRPr lang="ru-RU" sz="3200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7100" y="1530350"/>
            <a:ext cx="8316913" cy="11318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4000"/>
              </a:lnSpc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Исполнительный комитет района вносит проект решения о бюджете на рассмотрение в Азнакаевский районный Совет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0863" y="1530350"/>
            <a:ext cx="2879725" cy="11318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5 ноября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7100" y="4041775"/>
            <a:ext cx="8316913" cy="11303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Проведение заседаний постоянных комиссий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63" y="4041775"/>
            <a:ext cx="2879725" cy="11303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0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9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декабря 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67100" y="5300664"/>
            <a:ext cx="8316913" cy="11318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marL="93663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</a:rPr>
              <a:t>Рассмотрение проекта решения о бюджете на заседании </a:t>
            </a:r>
            <a:r>
              <a:rPr lang="ru-RU" sz="2400" dirty="0" err="1">
                <a:solidFill>
                  <a:schemeClr val="tx2"/>
                </a:solidFill>
                <a:latin typeface="+mj-lt"/>
              </a:rPr>
              <a:t>Азнакаевского</a:t>
            </a:r>
            <a:r>
              <a:rPr lang="ru-RU" sz="2400" dirty="0">
                <a:solidFill>
                  <a:schemeClr val="tx2"/>
                </a:solidFill>
                <a:latin typeface="+mj-lt"/>
              </a:rPr>
              <a:t> районного Совета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0863" y="5300663"/>
            <a:ext cx="2879725" cy="1131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декабря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2024 года</a:t>
            </a:r>
          </a:p>
        </p:txBody>
      </p:sp>
    </p:spTree>
    <p:extLst>
      <p:ext uri="{BB962C8B-B14F-4D97-AF65-F5344CB8AC3E}">
        <p14:creationId xmlns:p14="http://schemas.microsoft.com/office/powerpoint/2010/main" val="400955094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2"/>
          <p:cNvSpPr txBox="1">
            <a:spLocks/>
          </p:cNvSpPr>
          <p:nvPr/>
        </p:nvSpPr>
        <p:spPr>
          <a:xfrm>
            <a:off x="334963" y="46038"/>
            <a:ext cx="11547475" cy="14398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600" dirty="0">
                <a:latin typeface="+mj-lt"/>
              </a:rPr>
              <a:t>Местные </a:t>
            </a:r>
            <a:r>
              <a:rPr lang="ru-RU" sz="3600" dirty="0" smtClean="0">
                <a:latin typeface="+mj-lt"/>
              </a:rPr>
              <a:t>бюджеты</a:t>
            </a:r>
          </a:p>
          <a:p>
            <a:pPr>
              <a:defRPr/>
            </a:pPr>
            <a:r>
              <a:rPr lang="ru-RU" sz="3600" dirty="0" err="1" smtClean="0">
                <a:latin typeface="+mj-lt"/>
              </a:rPr>
              <a:t>Азнакаевского</a:t>
            </a:r>
            <a:r>
              <a:rPr lang="ru-RU" sz="3600" dirty="0" smtClean="0">
                <a:latin typeface="+mj-lt"/>
              </a:rPr>
              <a:t> муниципального района</a:t>
            </a:r>
            <a:endParaRPr lang="ru-RU" sz="3600" dirty="0">
              <a:latin typeface="+mj-lt"/>
            </a:endParaRPr>
          </a:p>
          <a:p>
            <a:pPr>
              <a:defRPr/>
            </a:pPr>
            <a:r>
              <a:rPr lang="ru-RU" sz="3600" dirty="0">
                <a:latin typeface="+mj-lt"/>
              </a:rPr>
              <a:t>Республики Татарстан</a:t>
            </a:r>
          </a:p>
        </p:txBody>
      </p:sp>
      <p:grpSp>
        <p:nvGrpSpPr>
          <p:cNvPr id="23555" name="Группа 2"/>
          <p:cNvGrpSpPr>
            <a:grpSpLocks/>
          </p:cNvGrpSpPr>
          <p:nvPr/>
        </p:nvGrpSpPr>
        <p:grpSpPr bwMode="auto">
          <a:xfrm>
            <a:off x="1379538" y="1738313"/>
            <a:ext cx="9393237" cy="4843462"/>
            <a:chOff x="1621764" y="1737826"/>
            <a:chExt cx="9394170" cy="4843287"/>
          </a:xfrm>
        </p:grpSpPr>
        <p:grpSp>
          <p:nvGrpSpPr>
            <p:cNvPr id="23556" name="Группа 4"/>
            <p:cNvGrpSpPr>
              <a:grpSpLocks/>
            </p:cNvGrpSpPr>
            <p:nvPr/>
          </p:nvGrpSpPr>
          <p:grpSpPr bwMode="auto">
            <a:xfrm>
              <a:off x="1621764" y="1737826"/>
              <a:ext cx="9394170" cy="3799650"/>
              <a:chOff x="1547119" y="1485900"/>
              <a:chExt cx="9394170" cy="334914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1547119" y="3050237"/>
                <a:ext cx="2699018" cy="1716853"/>
              </a:xfrm>
              <a:prstGeom prst="roundRect">
                <a:avLst/>
              </a:prstGeom>
              <a:solidFill>
                <a:schemeClr val="accent2"/>
              </a:solidFill>
              <a:ln w="28575"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1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муниципального района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4685918" y="3055834"/>
                <a:ext cx="2907002" cy="1779818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</a:t>
                </a: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/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бюджета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городских 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8032700" y="3088016"/>
                <a:ext cx="2908589" cy="1747637"/>
              </a:xfrm>
              <a:prstGeom prst="roundRect">
                <a:avLst/>
              </a:prstGeom>
              <a:ln w="28575"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600" b="1" dirty="0" smtClean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rPr>
                  <a:t>26</a:t>
                </a:r>
                <a:endParaRPr lang="ru-RU" sz="3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defRPr/>
                </a:pPr>
                <a: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бюджетов</a:t>
                </a:r>
                <a:br>
                  <a:rPr lang="ru-RU" sz="2400" dirty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</a:b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сельских</a:t>
                </a:r>
              </a:p>
              <a:p>
                <a:pPr algn="ctr">
                  <a:defRPr/>
                </a:pPr>
                <a:r>
                  <a:rPr lang="ru-RU" sz="2400" dirty="0" smtClean="0">
                    <a:solidFill>
                      <a:prstClr val="white"/>
                    </a:solidFill>
                    <a:latin typeface="+mj-lt"/>
                    <a:cs typeface="Arial" panose="020B0604020202020204" pitchFamily="34" charset="0"/>
                  </a:rPr>
                  <a:t>поселений</a:t>
                </a:r>
                <a:endParaRPr lang="ru-RU" sz="2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" name="Правая фигурная скобка 1"/>
              <p:cNvSpPr/>
              <p:nvPr/>
            </p:nvSpPr>
            <p:spPr>
              <a:xfrm rot="5400000" flipH="1">
                <a:off x="6121772" y="-1921797"/>
                <a:ext cx="244865" cy="939417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3455484" y="1485900"/>
                <a:ext cx="5369458" cy="881514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8575"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ru-RU" sz="3200" b="1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29 </a:t>
                </a:r>
                <a:r>
                  <a:rPr lang="ru-RU" sz="3200" b="1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бюджетов всех уровней</a:t>
                </a:r>
              </a:p>
            </p:txBody>
          </p:sp>
        </p:grpSp>
        <p:sp>
          <p:nvSpPr>
            <p:cNvPr id="11" name="Правая фигурная скобка 10"/>
            <p:cNvSpPr/>
            <p:nvPr/>
          </p:nvSpPr>
          <p:spPr>
            <a:xfrm rot="5400000">
              <a:off x="6165661" y="1130787"/>
              <a:ext cx="306376" cy="939417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73309" y="6119168"/>
              <a:ext cx="3589695" cy="4619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бездефицитные бюджеты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3989032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БЮДЖЕТА 2016 публичные слушания</Template>
  <TotalTime>4832</TotalTime>
  <Words>3545</Words>
  <Application>Microsoft Office PowerPoint</Application>
  <PresentationFormat>Широкоэкранный</PresentationFormat>
  <Paragraphs>1074</Paragraphs>
  <Slides>34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50" baseType="lpstr">
      <vt:lpstr>Arial</vt:lpstr>
      <vt:lpstr>Arial Narrow</vt:lpstr>
      <vt:lpstr>Calibri</vt:lpstr>
      <vt:lpstr>Candara</vt:lpstr>
      <vt:lpstr>Franklin Gothic Book</vt:lpstr>
      <vt:lpstr>Franklin Gothic Medium</vt:lpstr>
      <vt:lpstr>roboto</vt:lpstr>
      <vt:lpstr>Segoe UI Symbol</vt:lpstr>
      <vt:lpstr>Symbol</vt:lpstr>
      <vt:lpstr>Times New Roman</vt:lpstr>
      <vt:lpstr>Wingdings 2</vt:lpstr>
      <vt:lpstr>Волна</vt:lpstr>
      <vt:lpstr>1_Волна</vt:lpstr>
      <vt:lpstr>2_Волна</vt:lpstr>
      <vt:lpstr>Трек</vt:lpstr>
      <vt:lpstr>Chart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azna-admin-to</dc:creator>
  <cp:lastModifiedBy>azna-fbp7-fo</cp:lastModifiedBy>
  <cp:revision>339</cp:revision>
  <cp:lastPrinted>2024-12-19T08:03:52Z</cp:lastPrinted>
  <dcterms:created xsi:type="dcterms:W3CDTF">2017-01-19T11:20:56Z</dcterms:created>
  <dcterms:modified xsi:type="dcterms:W3CDTF">2025-02-13T08:45:08Z</dcterms:modified>
</cp:coreProperties>
</file>