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38"/>
  </p:notesMasterIdLst>
  <p:sldIdLst>
    <p:sldId id="278" r:id="rId5"/>
    <p:sldId id="335" r:id="rId6"/>
    <p:sldId id="336" r:id="rId7"/>
    <p:sldId id="370" r:id="rId8"/>
    <p:sldId id="297" r:id="rId9"/>
    <p:sldId id="298" r:id="rId10"/>
    <p:sldId id="279" r:id="rId11"/>
    <p:sldId id="371" r:id="rId12"/>
    <p:sldId id="342" r:id="rId13"/>
    <p:sldId id="283" r:id="rId14"/>
    <p:sldId id="295" r:id="rId15"/>
    <p:sldId id="288" r:id="rId16"/>
    <p:sldId id="292" r:id="rId17"/>
    <p:sldId id="373" r:id="rId18"/>
    <p:sldId id="374" r:id="rId19"/>
    <p:sldId id="299" r:id="rId20"/>
    <p:sldId id="375" r:id="rId21"/>
    <p:sldId id="372" r:id="rId22"/>
    <p:sldId id="377" r:id="rId23"/>
    <p:sldId id="383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356" autoAdjust="0"/>
  </p:normalViewPr>
  <p:slideViewPr>
    <p:cSldViewPr snapToGrid="0" showGuides="1">
      <p:cViewPr varScale="1">
        <p:scale>
          <a:sx n="112" d="100"/>
          <a:sy n="112" d="100"/>
        </p:scale>
        <p:origin x="120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0E51-4B4E-9324-2722307AB6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0E51-4B4E-9324-2722307AB6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0E51-4B4E-9324-2722307AB619}"/>
              </c:ext>
            </c:extLst>
          </c:dPt>
          <c:dLbls>
            <c:dLbl>
              <c:idx val="0"/>
              <c:layout>
                <c:manualLayout>
                  <c:x val="-1.1453113298886444E-3"/>
                  <c:y val="0.11028917283120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1-4B4E-9324-2722307AB619}"/>
                </c:ext>
              </c:extLst>
            </c:dLbl>
            <c:dLbl>
              <c:idx val="1"/>
              <c:layout>
                <c:manualLayout>
                  <c:x val="-5.2828612366043735E-4"/>
                  <c:y val="0.1075991930060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1-4B4E-9324-2722307AB619}"/>
                </c:ext>
              </c:extLst>
            </c:dLbl>
            <c:dLbl>
              <c:idx val="2"/>
              <c:layout>
                <c:manualLayout>
                  <c:x val="-3.8755712127531206E-3"/>
                  <c:y val="0.1264290517821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1-4B4E-9324-2722307AB619}"/>
                </c:ext>
              </c:extLst>
            </c:dLbl>
            <c:dLbl>
              <c:idx val="3"/>
              <c:layout>
                <c:manualLayout>
                  <c:x val="2.2906226597771608E-3"/>
                  <c:y val="0.1156691324815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1-4B4E-9324-2722307AB619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1-4B4E-9324-2722307A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6"/>
        <c:shape val="box"/>
        <c:axId val="323197616"/>
        <c:axId val="323198176"/>
        <c:axId val="0"/>
      </c:bar3DChart>
      <c:catAx>
        <c:axId val="3231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198176"/>
        <c:crosses val="autoZero"/>
        <c:auto val="1"/>
        <c:lblAlgn val="ctr"/>
        <c:lblOffset val="100"/>
        <c:noMultiLvlLbl val="0"/>
      </c:catAx>
      <c:valAx>
        <c:axId val="32319817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23197616"/>
        <c:crosses val="autoZero"/>
        <c:crossBetween val="between"/>
      </c:valAx>
      <c:spPr>
        <a:noFill/>
        <a:ln w="2537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842462877484E-2"/>
          <c:y val="0.10005686839907565"/>
          <c:w val="0.97480315074245028"/>
          <c:h val="0.89994313160092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26-4256-A864-000CD482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197968"/>
        <c:axId val="323355440"/>
      </c:lineChart>
      <c:catAx>
        <c:axId val="31819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3355440"/>
        <c:crosses val="autoZero"/>
        <c:auto val="1"/>
        <c:lblAlgn val="ctr"/>
        <c:lblOffset val="100"/>
        <c:noMultiLvlLbl val="0"/>
      </c:catAx>
      <c:valAx>
        <c:axId val="3233554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18197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</a:rPr>
            <a:t>737,4 млн. рублей</a:t>
          </a:r>
          <a:endParaRPr lang="ru-RU" sz="2400" b="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дошкольное,      общее образование</a:t>
          </a:r>
        </a:p>
        <a:p>
          <a:r>
            <a:rPr lang="ru-RU" sz="2000" dirty="0" smtClean="0"/>
            <a:t>696,3 млн</a:t>
          </a:r>
          <a:r>
            <a:rPr lang="ru-RU" sz="1800" dirty="0" smtClean="0"/>
            <a:t>. рублей</a:t>
          </a:r>
          <a:endParaRPr lang="ru-RU" sz="18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летний отдых</a:t>
          </a:r>
        </a:p>
        <a:p>
          <a:r>
            <a:rPr lang="ru-RU" sz="2000" dirty="0" smtClean="0"/>
            <a:t>18,5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горячее питание</a:t>
          </a:r>
        </a:p>
        <a:p>
          <a:r>
            <a:rPr lang="ru-RU" sz="2000" dirty="0" smtClean="0"/>
            <a:t>22,6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CC6269-072D-4AF0-90C8-CB448D2374D7}" type="presOf" srcId="{BB804191-F5EB-4887-82FF-548F8B340216}" destId="{ABC4114B-B9FD-4DE8-ABD7-FA15EDC49318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1B7C6CC5-F4AE-4770-904F-B33A15F40C8F}" type="presOf" srcId="{DA5B61F1-8B1C-4DA0-859B-D1014C6EB8CF}" destId="{A4D2B395-1989-4A00-B6A3-AAD101582737}" srcOrd="0" destOrd="0" presId="urn:microsoft.com/office/officeart/2005/8/layout/hierarchy3"/>
    <dgm:cxn modelId="{2801F122-C309-494D-91F5-DE4A9913F408}" type="presOf" srcId="{ACCD3254-C6BE-471F-B0AA-249C2BF9CAC0}" destId="{287D2242-4A4A-4569-9D87-56E3E3CC85EA}" srcOrd="0" destOrd="0" presId="urn:microsoft.com/office/officeart/2005/8/layout/hierarchy3"/>
    <dgm:cxn modelId="{AB61C182-AF3C-40AD-A7D2-3C30E6E3EEF5}" type="presOf" srcId="{6C7BE137-9586-489C-9853-34FFF1C801BE}" destId="{6A884BB6-BE9D-4F0D-B6A2-82D73CE46137}" srcOrd="0" destOrd="0" presId="urn:microsoft.com/office/officeart/2005/8/layout/hierarchy3"/>
    <dgm:cxn modelId="{3D3DE572-6D6B-4C5B-AFB1-7D09EC676BF5}" type="presOf" srcId="{DC479414-FBAA-47AB-80D3-9377B730F76D}" destId="{51DAEC3C-1DCC-4395-BB61-10DA4959036F}" srcOrd="0" destOrd="0" presId="urn:microsoft.com/office/officeart/2005/8/layout/hierarchy3"/>
    <dgm:cxn modelId="{E245389D-A934-4AF5-8562-C5F5BA226928}" type="presOf" srcId="{28294BC9-473D-47DE-A8D1-1A43C6BF3800}" destId="{5F383698-AEF1-481E-AE58-8190942F0D0B}" srcOrd="0" destOrd="0" presId="urn:microsoft.com/office/officeart/2005/8/layout/hierarchy3"/>
    <dgm:cxn modelId="{FB6BD0A6-73A5-480F-90E7-0FF5B15AAA58}" type="presOf" srcId="{37E77C35-4FE6-4EE3-BEC9-EA79E2A2CC0D}" destId="{50A99F49-45C6-44F3-BA71-8BF86E22DB07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A0D20F94-9965-47D4-BF15-307D95FC80D1}" type="presOf" srcId="{69ADC443-71B5-4B72-A354-71D51EA84A31}" destId="{38D2DE55-2EE9-47D0-9E67-AAEBEA3C5F57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D44FF9B-58CA-4807-A966-52087E61E3D7}" type="presOf" srcId="{BB804191-F5EB-4887-82FF-548F8B340216}" destId="{6DE2B208-083F-4142-93AF-9C38DAE3F183}" srcOrd="1" destOrd="0" presId="urn:microsoft.com/office/officeart/2005/8/layout/hierarchy3"/>
    <dgm:cxn modelId="{4CC9A597-CB21-46D9-9942-DA147057505E}" type="presParOf" srcId="{5F383698-AEF1-481E-AE58-8190942F0D0B}" destId="{39162F7E-16C5-4680-BAB9-332521D5AE49}" srcOrd="0" destOrd="0" presId="urn:microsoft.com/office/officeart/2005/8/layout/hierarchy3"/>
    <dgm:cxn modelId="{7506C16D-CB2B-4F45-99F9-E49F9F4D0B7F}" type="presParOf" srcId="{39162F7E-16C5-4680-BAB9-332521D5AE49}" destId="{1425CDDC-CD31-49AA-9E3B-BA5E6AB5715E}" srcOrd="0" destOrd="0" presId="urn:microsoft.com/office/officeart/2005/8/layout/hierarchy3"/>
    <dgm:cxn modelId="{83E66574-5071-4930-B44E-27A9E46C5FB8}" type="presParOf" srcId="{1425CDDC-CD31-49AA-9E3B-BA5E6AB5715E}" destId="{ABC4114B-B9FD-4DE8-ABD7-FA15EDC49318}" srcOrd="0" destOrd="0" presId="urn:microsoft.com/office/officeart/2005/8/layout/hierarchy3"/>
    <dgm:cxn modelId="{2BFC5E56-CBE8-4C60-9DEA-EBD680684871}" type="presParOf" srcId="{1425CDDC-CD31-49AA-9E3B-BA5E6AB5715E}" destId="{6DE2B208-083F-4142-93AF-9C38DAE3F183}" srcOrd="1" destOrd="0" presId="urn:microsoft.com/office/officeart/2005/8/layout/hierarchy3"/>
    <dgm:cxn modelId="{7CCA0B8F-6C33-466D-ACEB-ADBC7D7DA748}" type="presParOf" srcId="{39162F7E-16C5-4680-BAB9-332521D5AE49}" destId="{8EAD912F-3FCB-4830-918C-8084CFDF8148}" srcOrd="1" destOrd="0" presId="urn:microsoft.com/office/officeart/2005/8/layout/hierarchy3"/>
    <dgm:cxn modelId="{E39AE565-04E0-412C-BD58-090C0A7638C8}" type="presParOf" srcId="{8EAD912F-3FCB-4830-918C-8084CFDF8148}" destId="{A4D2B395-1989-4A00-B6A3-AAD101582737}" srcOrd="0" destOrd="0" presId="urn:microsoft.com/office/officeart/2005/8/layout/hierarchy3"/>
    <dgm:cxn modelId="{5F914090-C789-4401-85C8-A2E6AEDAD1F1}" type="presParOf" srcId="{8EAD912F-3FCB-4830-918C-8084CFDF8148}" destId="{50A99F49-45C6-44F3-BA71-8BF86E22DB07}" srcOrd="1" destOrd="0" presId="urn:microsoft.com/office/officeart/2005/8/layout/hierarchy3"/>
    <dgm:cxn modelId="{7A62855F-2108-404F-9D8E-1E20DF48D8BA}" type="presParOf" srcId="{8EAD912F-3FCB-4830-918C-8084CFDF8148}" destId="{51DAEC3C-1DCC-4395-BB61-10DA4959036F}" srcOrd="2" destOrd="0" presId="urn:microsoft.com/office/officeart/2005/8/layout/hierarchy3"/>
    <dgm:cxn modelId="{7AA44B53-13F1-4EB5-AFE5-942ACC06C8A2}" type="presParOf" srcId="{8EAD912F-3FCB-4830-918C-8084CFDF8148}" destId="{38D2DE55-2EE9-47D0-9E67-AAEBEA3C5F57}" srcOrd="3" destOrd="0" presId="urn:microsoft.com/office/officeart/2005/8/layout/hierarchy3"/>
    <dgm:cxn modelId="{EBEB3486-0F12-4A31-9EA8-A6079818F6DE}" type="presParOf" srcId="{8EAD912F-3FCB-4830-918C-8084CFDF8148}" destId="{6A884BB6-BE9D-4F0D-B6A2-82D73CE46137}" srcOrd="4" destOrd="0" presId="urn:microsoft.com/office/officeart/2005/8/layout/hierarchy3"/>
    <dgm:cxn modelId="{2BE818C3-D52A-477B-87C1-DF441ECAE9E7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</a:rPr>
            <a:t>686,2 млн. рублей</a:t>
          </a:r>
          <a:endParaRPr lang="ru-RU" sz="240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/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/>
            <a:t>181,8 млн. рублей</a:t>
          </a:r>
          <a:endParaRPr lang="ru-RU" sz="20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общее образование</a:t>
          </a:r>
        </a:p>
        <a:p>
          <a:r>
            <a:rPr lang="ru-RU" sz="2000" dirty="0" smtClean="0"/>
            <a:t>430,3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ежемесячное вознаграждение </a:t>
          </a:r>
          <a:r>
            <a:rPr lang="ru-RU" sz="1900" dirty="0" err="1" smtClean="0"/>
            <a:t>педработникам</a:t>
          </a:r>
          <a:r>
            <a:rPr lang="ru-RU" sz="1900" dirty="0" smtClean="0"/>
            <a:t> за классное руководство </a:t>
          </a:r>
        </a:p>
        <a:p>
          <a:pPr>
            <a:spcAft>
              <a:spcPts val="0"/>
            </a:spcAft>
          </a:pPr>
          <a:r>
            <a:rPr lang="ru-RU" sz="2000" dirty="0" smtClean="0"/>
            <a:t>62,2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методическое и информационно-технологическое обеспечение учреждений </a:t>
          </a:r>
        </a:p>
        <a:p>
          <a:pPr>
            <a:spcAft>
              <a:spcPts val="0"/>
            </a:spcAft>
          </a:pPr>
          <a:r>
            <a:rPr lang="ru-RU" sz="2000" dirty="0" smtClean="0"/>
            <a:t>11,9 млн. рублей</a:t>
          </a:r>
          <a:endParaRPr lang="ru-RU" sz="2000" dirty="0"/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390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15387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8DB7C5-3A30-43E8-A3E6-2670E26F34D9}" type="presOf" srcId="{28294BC9-473D-47DE-A8D1-1A43C6BF3800}" destId="{5F383698-AEF1-481E-AE58-8190942F0D0B}" srcOrd="0" destOrd="0" presId="urn:microsoft.com/office/officeart/2005/8/layout/hierarchy3"/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7A260B33-00F1-43C5-BA83-EEA483BB2FA9}" type="presOf" srcId="{BB804191-F5EB-4887-82FF-548F8B340216}" destId="{ABC4114B-B9FD-4DE8-ABD7-FA15EDC49318}" srcOrd="0" destOrd="0" presId="urn:microsoft.com/office/officeart/2005/8/layout/hierarchy3"/>
    <dgm:cxn modelId="{ABCC856F-2560-4E8D-B7E2-B1F7DD50C295}" type="presOf" srcId="{DA5B61F1-8B1C-4DA0-859B-D1014C6EB8CF}" destId="{A4D2B395-1989-4A00-B6A3-AAD101582737}" srcOrd="0" destOrd="0" presId="urn:microsoft.com/office/officeart/2005/8/layout/hierarchy3"/>
    <dgm:cxn modelId="{581558C2-6D8F-424D-BADB-79844F80B72A}" type="presOf" srcId="{BB804191-F5EB-4887-82FF-548F8B340216}" destId="{6DE2B208-083F-4142-93AF-9C38DAE3F183}" srcOrd="1" destOrd="0" presId="urn:microsoft.com/office/officeart/2005/8/layout/hierarchy3"/>
    <dgm:cxn modelId="{B1CF2DE6-2E1E-4C87-A5D2-EAA1129FAC84}" type="presOf" srcId="{ACCD3254-C6BE-471F-B0AA-249C2BF9CAC0}" destId="{287D2242-4A4A-4569-9D87-56E3E3CC85EA}" srcOrd="0" destOrd="0" presId="urn:microsoft.com/office/officeart/2005/8/layout/hierarchy3"/>
    <dgm:cxn modelId="{086A5DE5-4EC3-47D7-876C-7F92CECFAC6D}" type="presOf" srcId="{217066F3-4D9B-475A-B736-3BA2089954A9}" destId="{8F3F4B31-F7B0-4BCD-BE68-D00F28EF89E8}" srcOrd="0" destOrd="0" presId="urn:microsoft.com/office/officeart/2005/8/layout/hierarchy3"/>
    <dgm:cxn modelId="{AF1C62B8-1C7A-43CA-B67C-6DFDA97DE1AA}" type="presOf" srcId="{37E77C35-4FE6-4EE3-BEC9-EA79E2A2CC0D}" destId="{50A99F49-45C6-44F3-BA71-8BF86E22DB07}" srcOrd="0" destOrd="0" presId="urn:microsoft.com/office/officeart/2005/8/layout/hierarchy3"/>
    <dgm:cxn modelId="{69B0B08F-740E-4771-8E45-71EAE1E466FD}" type="presOf" srcId="{6C7BE137-9586-489C-9853-34FFF1C801BE}" destId="{6A884BB6-BE9D-4F0D-B6A2-82D73CE46137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9BFC6099-ADFF-4F57-B891-E17E44B70986}" type="presOf" srcId="{69ADC443-71B5-4B72-A354-71D51EA84A31}" destId="{38D2DE55-2EE9-47D0-9E67-AAEBEA3C5F57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88FCCF85-48A7-47F9-A41F-212D86B476D3}" type="presOf" srcId="{21C4318E-9A4D-49BB-A6FB-468764CA8D48}" destId="{63E8A867-FBFD-4B54-845B-248A6CD881C8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9DA6AD3B-CB3A-41ED-876F-900447706FDE}" type="presOf" srcId="{DC479414-FBAA-47AB-80D3-9377B730F76D}" destId="{51DAEC3C-1DCC-4395-BB61-10DA4959036F}" srcOrd="0" destOrd="0" presId="urn:microsoft.com/office/officeart/2005/8/layout/hierarchy3"/>
    <dgm:cxn modelId="{FE0E3E12-4183-4556-834A-9E2D4B90A756}" type="presParOf" srcId="{5F383698-AEF1-481E-AE58-8190942F0D0B}" destId="{39162F7E-16C5-4680-BAB9-332521D5AE49}" srcOrd="0" destOrd="0" presId="urn:microsoft.com/office/officeart/2005/8/layout/hierarchy3"/>
    <dgm:cxn modelId="{79B9E157-38E2-42DC-98C9-A9C6C4813EA6}" type="presParOf" srcId="{39162F7E-16C5-4680-BAB9-332521D5AE49}" destId="{1425CDDC-CD31-49AA-9E3B-BA5E6AB5715E}" srcOrd="0" destOrd="0" presId="urn:microsoft.com/office/officeart/2005/8/layout/hierarchy3"/>
    <dgm:cxn modelId="{817C1A9B-3A54-4E69-9840-DD7CEE97BC07}" type="presParOf" srcId="{1425CDDC-CD31-49AA-9E3B-BA5E6AB5715E}" destId="{ABC4114B-B9FD-4DE8-ABD7-FA15EDC49318}" srcOrd="0" destOrd="0" presId="urn:microsoft.com/office/officeart/2005/8/layout/hierarchy3"/>
    <dgm:cxn modelId="{26473209-494E-493D-9C6C-0B2AEE1D93B4}" type="presParOf" srcId="{1425CDDC-CD31-49AA-9E3B-BA5E6AB5715E}" destId="{6DE2B208-083F-4142-93AF-9C38DAE3F183}" srcOrd="1" destOrd="0" presId="urn:microsoft.com/office/officeart/2005/8/layout/hierarchy3"/>
    <dgm:cxn modelId="{33C8FDA6-D625-476B-AD03-4DAB78F33BA7}" type="presParOf" srcId="{39162F7E-16C5-4680-BAB9-332521D5AE49}" destId="{8EAD912F-3FCB-4830-918C-8084CFDF8148}" srcOrd="1" destOrd="0" presId="urn:microsoft.com/office/officeart/2005/8/layout/hierarchy3"/>
    <dgm:cxn modelId="{9A211F34-E472-48F9-82A1-3F964499F15E}" type="presParOf" srcId="{8EAD912F-3FCB-4830-918C-8084CFDF8148}" destId="{A4D2B395-1989-4A00-B6A3-AAD101582737}" srcOrd="0" destOrd="0" presId="urn:microsoft.com/office/officeart/2005/8/layout/hierarchy3"/>
    <dgm:cxn modelId="{C5B7950D-5C09-4285-A8AF-70D70BFA3701}" type="presParOf" srcId="{8EAD912F-3FCB-4830-918C-8084CFDF8148}" destId="{50A99F49-45C6-44F3-BA71-8BF86E22DB07}" srcOrd="1" destOrd="0" presId="urn:microsoft.com/office/officeart/2005/8/layout/hierarchy3"/>
    <dgm:cxn modelId="{4B2F1751-4BA6-4372-8FB0-ECA99D503703}" type="presParOf" srcId="{8EAD912F-3FCB-4830-918C-8084CFDF8148}" destId="{51DAEC3C-1DCC-4395-BB61-10DA4959036F}" srcOrd="2" destOrd="0" presId="urn:microsoft.com/office/officeart/2005/8/layout/hierarchy3"/>
    <dgm:cxn modelId="{A27814F5-5139-4AC4-A311-80E0A44A9C24}" type="presParOf" srcId="{8EAD912F-3FCB-4830-918C-8084CFDF8148}" destId="{38D2DE55-2EE9-47D0-9E67-AAEBEA3C5F57}" srcOrd="3" destOrd="0" presId="urn:microsoft.com/office/officeart/2005/8/layout/hierarchy3"/>
    <dgm:cxn modelId="{0AF05CBC-6F99-434F-BE62-C4C7585BCA93}" type="presParOf" srcId="{8EAD912F-3FCB-4830-918C-8084CFDF8148}" destId="{6A884BB6-BE9D-4F0D-B6A2-82D73CE46137}" srcOrd="4" destOrd="0" presId="urn:microsoft.com/office/officeart/2005/8/layout/hierarchy3"/>
    <dgm:cxn modelId="{9690AB50-585C-4A3E-A77B-B7019AEEA52E}" type="presParOf" srcId="{8EAD912F-3FCB-4830-918C-8084CFDF8148}" destId="{287D2242-4A4A-4569-9D87-56E3E3CC85EA}" srcOrd="5" destOrd="0" presId="urn:microsoft.com/office/officeart/2005/8/layout/hierarchy3"/>
    <dgm:cxn modelId="{DB222079-1346-4118-B296-830270DEC800}" type="presParOf" srcId="{8EAD912F-3FCB-4830-918C-8084CFDF8148}" destId="{8F3F4B31-F7B0-4BCD-BE68-D00F28EF89E8}" srcOrd="6" destOrd="0" presId="urn:microsoft.com/office/officeart/2005/8/layout/hierarchy3"/>
    <dgm:cxn modelId="{D8EBC091-891A-4821-8582-14E96D126133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374945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1269" y="809707"/>
        <a:ext cx="3296111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316837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3544588" y="809707"/>
        <a:ext cx="329611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671169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7087908" y="809707"/>
        <a:ext cx="3296111" cy="242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216025" y="1624"/>
          <a:ext cx="3937105" cy="9316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Субсидии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737,4 млн. рублей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216025" y="1624"/>
        <a:ext cx="3937105" cy="931629"/>
      </dsp:txXfrm>
    </dsp:sp>
    <dsp:sp modelId="{A4D2B395-1989-4A00-B6A3-AAD101582737}">
      <dsp:nvSpPr>
        <dsp:cNvPr id="0" name=""/>
        <dsp:cNvSpPr/>
      </dsp:nvSpPr>
      <dsp:spPr>
        <a:xfrm>
          <a:off x="609736" y="933254"/>
          <a:ext cx="393710" cy="698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22"/>
              </a:lnTo>
              <a:lnTo>
                <a:pt x="393710" y="69872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03446" y="1166161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дошкольное,     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696,3 млн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1003446" y="1166161"/>
        <a:ext cx="4073115" cy="931629"/>
      </dsp:txXfrm>
    </dsp:sp>
    <dsp:sp modelId="{51DAEC3C-1DCC-4395-BB61-10DA4959036F}">
      <dsp:nvSpPr>
        <dsp:cNvPr id="0" name=""/>
        <dsp:cNvSpPr/>
      </dsp:nvSpPr>
      <dsp:spPr>
        <a:xfrm>
          <a:off x="609736" y="933254"/>
          <a:ext cx="393710" cy="186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59"/>
              </a:lnTo>
              <a:lnTo>
                <a:pt x="393710" y="1863259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03446" y="2330699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летний отдых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18,5 млн. рублей</a:t>
          </a:r>
          <a:endParaRPr lang="ru-RU" sz="2000" kern="1200" dirty="0"/>
        </a:p>
      </dsp:txBody>
      <dsp:txXfrm>
        <a:off x="1003446" y="2330699"/>
        <a:ext cx="4073115" cy="931629"/>
      </dsp:txXfrm>
    </dsp:sp>
    <dsp:sp modelId="{6A884BB6-BE9D-4F0D-B6A2-82D73CE46137}">
      <dsp:nvSpPr>
        <dsp:cNvPr id="0" name=""/>
        <dsp:cNvSpPr/>
      </dsp:nvSpPr>
      <dsp:spPr>
        <a:xfrm>
          <a:off x="609736" y="933254"/>
          <a:ext cx="393710" cy="3027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797"/>
              </a:lnTo>
              <a:lnTo>
                <a:pt x="393710" y="302779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03446" y="3495236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горячее питание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22,6 млн. рублей</a:t>
          </a:r>
          <a:endParaRPr lang="ru-RU" sz="2000" kern="1200" dirty="0"/>
        </a:p>
      </dsp:txBody>
      <dsp:txXfrm>
        <a:off x="1003446" y="3495236"/>
        <a:ext cx="4073115" cy="931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309516" y="114642"/>
          <a:ext cx="3943597" cy="8145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686,2 млн. рублей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9516" y="114642"/>
        <a:ext cx="3943597" cy="814579"/>
      </dsp:txXfrm>
    </dsp:sp>
    <dsp:sp modelId="{A4D2B395-1989-4A00-B6A3-AAD101582737}">
      <dsp:nvSpPr>
        <dsp:cNvPr id="0" name=""/>
        <dsp:cNvSpPr/>
      </dsp:nvSpPr>
      <dsp:spPr>
        <a:xfrm>
          <a:off x="703875" y="929221"/>
          <a:ext cx="394359" cy="44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16"/>
              </a:lnTo>
              <a:lnTo>
                <a:pt x="394359" y="442316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98235" y="1038202"/>
          <a:ext cx="4028852" cy="666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дошкольное образование</a:t>
          </a:r>
        </a:p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181,8 млн. рублей</a:t>
          </a:r>
          <a:endParaRPr lang="ru-RU" sz="2000" kern="1200" dirty="0"/>
        </a:p>
      </dsp:txBody>
      <dsp:txXfrm>
        <a:off x="1098235" y="1038202"/>
        <a:ext cx="4028852" cy="666671"/>
      </dsp:txXfrm>
    </dsp:sp>
    <dsp:sp modelId="{51DAEC3C-1DCC-4395-BB61-10DA4959036F}">
      <dsp:nvSpPr>
        <dsp:cNvPr id="0" name=""/>
        <dsp:cNvSpPr/>
      </dsp:nvSpPr>
      <dsp:spPr>
        <a:xfrm>
          <a:off x="703875" y="929221"/>
          <a:ext cx="394359" cy="135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37"/>
              </a:lnTo>
              <a:lnTo>
                <a:pt x="394359" y="135923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98235" y="1926200"/>
          <a:ext cx="4028852" cy="724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430,3 млн. рублей</a:t>
          </a:r>
          <a:endParaRPr lang="ru-RU" sz="2000" kern="1200" dirty="0"/>
        </a:p>
      </dsp:txBody>
      <dsp:txXfrm>
        <a:off x="1098235" y="1926200"/>
        <a:ext cx="4028852" cy="724517"/>
      </dsp:txXfrm>
    </dsp:sp>
    <dsp:sp modelId="{6A884BB6-BE9D-4F0D-B6A2-82D73CE46137}">
      <dsp:nvSpPr>
        <dsp:cNvPr id="0" name=""/>
        <dsp:cNvSpPr/>
      </dsp:nvSpPr>
      <dsp:spPr>
        <a:xfrm>
          <a:off x="703875" y="929221"/>
          <a:ext cx="394359" cy="255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63"/>
              </a:lnTo>
              <a:lnTo>
                <a:pt x="394359" y="2558163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98235" y="2872043"/>
          <a:ext cx="4028852" cy="1230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ежемесячное вознаграждение </a:t>
          </a:r>
          <a:r>
            <a:rPr lang="ru-RU" sz="1900" kern="1200" dirty="0" err="1" smtClean="0"/>
            <a:t>педработникам</a:t>
          </a:r>
          <a:r>
            <a:rPr lang="ru-RU" sz="1900" kern="1200" dirty="0" smtClean="0"/>
            <a:t> за классное руководство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62,2 млн. рублей</a:t>
          </a:r>
          <a:endParaRPr lang="ru-RU" sz="2000" kern="1200" dirty="0"/>
        </a:p>
      </dsp:txBody>
      <dsp:txXfrm>
        <a:off x="1098235" y="2872043"/>
        <a:ext cx="4028852" cy="1230682"/>
      </dsp:txXfrm>
    </dsp:sp>
    <dsp:sp modelId="{8F3F4B31-F7B0-4BCD-BE68-D00F28EF89E8}">
      <dsp:nvSpPr>
        <dsp:cNvPr id="0" name=""/>
        <dsp:cNvSpPr/>
      </dsp:nvSpPr>
      <dsp:spPr>
        <a:xfrm>
          <a:off x="703875" y="929221"/>
          <a:ext cx="394359" cy="40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5972"/>
              </a:lnTo>
              <a:lnTo>
                <a:pt x="394359" y="407597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A867-FBFD-4B54-845B-248A6CD881C8}">
      <dsp:nvSpPr>
        <dsp:cNvPr id="0" name=""/>
        <dsp:cNvSpPr/>
      </dsp:nvSpPr>
      <dsp:spPr>
        <a:xfrm>
          <a:off x="1098235" y="4324052"/>
          <a:ext cx="4028852" cy="1362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методическое и информационно-технологическое обеспечение учреждений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11,9 млн. рублей</a:t>
          </a:r>
          <a:endParaRPr lang="ru-RU" sz="2000" kern="1200" dirty="0"/>
        </a:p>
      </dsp:txBody>
      <dsp:txXfrm>
        <a:off x="1098235" y="4324052"/>
        <a:ext cx="4028852" cy="136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B614C-4BFD-4B2A-A001-E273290D606B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BAEDF3-9F9C-41E7-9C05-77E1C7147BAC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3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11376025" y="46038"/>
            <a:ext cx="779463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505301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6261123" y="3720387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6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5530"/>
              </p:ext>
            </p:extLst>
          </p:nvPr>
        </p:nvGraphicFramePr>
        <p:xfrm>
          <a:off x="155300" y="842664"/>
          <a:ext cx="5900764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106 343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111 873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118 026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100,6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28 871 837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30 546 403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32 318 095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млн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8 684 684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9 118 919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9 574 865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8 256 838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8 504 544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8 776 689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1 273 449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1 362 590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1 457 972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102,4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2025 год и плановый период 2026 и 2027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5301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50 077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54 083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57 869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41 063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47 453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2 773,0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2 261,0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2 817,0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3 800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2025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2026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2027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627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243 335,1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243 335,1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134 636,2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134 636,2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48,0341%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133546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126676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507039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512570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2885057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2878187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258045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251175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632743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625873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015909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009039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129005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133546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537425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530555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502498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507039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038065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031195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2880516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2885057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537905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531035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253504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258045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5914180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5907310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628202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632743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011368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015909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533364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537905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532884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537425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033524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038065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5909639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5914180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876" y="6460776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33587" y="6453906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904916" y="6456235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946560" y="6460776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868488" y="512763"/>
            <a:ext cx="8362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2025-2027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r>
                        <a:rPr lang="ru-RU" sz="2400" b="1" baseline="0" dirty="0" smtClean="0"/>
                        <a:t> 727,7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1 020,0 -37%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1 707,7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2 727,7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1 070,3 – 37%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1 797,4 – 63%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1 118,4 – 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1 935,6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19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311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1"/>
          <p:cNvSpPr txBox="1">
            <a:spLocks noChangeArrowheads="1"/>
          </p:cNvSpPr>
          <p:nvPr/>
        </p:nvSpPr>
        <p:spPr bwMode="auto">
          <a:xfrm>
            <a:off x="1938338" y="512763"/>
            <a:ext cx="8223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2025-2027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96637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том числе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налоговые и неналоговые</a:t>
                      </a:r>
                      <a:r>
                        <a:rPr lang="ru-RU" sz="2400" i="1" kern="1200" baseline="0" dirty="0" smtClean="0"/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2 870,1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1 355,2 – 47%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1 514,9 – 53%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2 870,1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3 032,3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1 417,8 – 47%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1 614,5 – 53%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3 032,3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3 225,3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1 477,7 – 46%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1 747,6 – 54%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3 225,3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43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833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16943"/>
              </p:ext>
            </p:extLst>
          </p:nvPr>
        </p:nvGraphicFramePr>
        <p:xfrm>
          <a:off x="479424" y="2679700"/>
          <a:ext cx="1130617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390908" y="338138"/>
            <a:ext cx="9410205" cy="8679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Динамика изменения объемов консолидированного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Бюджета Азнакаевского муниципального района </a:t>
            </a:r>
            <a:r>
              <a:rPr lang="ru-RU" sz="1800" b="1" dirty="0"/>
              <a:t>(млн. рублей)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31699"/>
              </p:ext>
            </p:extLst>
          </p:nvPr>
        </p:nvGraphicFramePr>
        <p:xfrm>
          <a:off x="1586396" y="1773268"/>
          <a:ext cx="9309100" cy="15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413904" y="1718985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+11,6%</a:t>
            </a:r>
            <a:endParaRPr lang="ru-RU" sz="2000" b="1" dirty="0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859630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8082923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50345" y="6284360"/>
            <a:ext cx="6265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1"/>
          <p:cNvSpPr txBox="1">
            <a:spLocks noChangeArrowheads="1"/>
          </p:cNvSpPr>
          <p:nvPr/>
        </p:nvSpPr>
        <p:spPr bwMode="auto">
          <a:xfrm>
            <a:off x="300038" y="7938"/>
            <a:ext cx="11772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300" b="1">
                <a:latin typeface="Calibri" panose="020F0502020204030204" pitchFamily="34" charset="0"/>
              </a:rPr>
              <a:t>Поступления доходов в бюджет Азнакаевского муниципального района в 2024-2025 годах</a:t>
            </a:r>
            <a:endParaRPr lang="ru-RU" altLang="ru-RU" sz="230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300038" y="677863"/>
          <a:ext cx="11664949" cy="63652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8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2024г. 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твержденный)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2024г.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(уточненный) 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2024г.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        на 2025г.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налоговых и неналоговых доходов,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125,8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762,9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880,4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128,2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338,5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УСНО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37,3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122,7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146,2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125,4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103,8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107,8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84,2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т.</a:t>
                      </a:r>
                      <a:r>
                        <a:rPr lang="ru-RU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ч. п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лата за негативное воздействие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2,7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b="0" i="1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8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161,1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1 521,7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1 707,7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112,2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2 332,4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2 513,2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2 594,6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2 727,7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2087" name="TextBox 74"/>
          <p:cNvSpPr txBox="1">
            <a:spLocks noChangeArrowheads="1"/>
          </p:cNvSpPr>
          <p:nvPr/>
        </p:nvSpPr>
        <p:spPr bwMode="auto">
          <a:xfrm>
            <a:off x="10326688" y="303213"/>
            <a:ext cx="1673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/>
              <a:t>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2244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показатели формирования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525" y="765175"/>
          <a:ext cx="11736388" cy="5978527"/>
        </p:xfrm>
        <a:graphic>
          <a:graphicData uri="http://schemas.openxmlformats.org/drawingml/2006/table">
            <a:tbl>
              <a:tblPr/>
              <a:tblGrid>
                <a:gridCol w="471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 доллара (среднегодовой), рублей за доллар США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</a:t>
                      </a: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Инфляция, рост,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работников государственных и муниципальных учреждений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10,0 %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4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5,0 %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Стипендии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01.07.2025 г. на 7,1 %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01.07.2026 г. на 4,5 %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01.07.2027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уровне 2024 года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/>
                        <a:t>202</a:t>
                      </a:r>
                      <a:r>
                        <a:rPr lang="ru-RU" sz="2000" kern="1200" dirty="0" smtClean="0"/>
                        <a:t>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2 474,5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2 870,1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3 032,3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3 225,3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153,0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182,1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188,0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оборона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безопасность и ПД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</a:t>
                      </a:r>
                      <a:r>
                        <a:rPr lang="ru-RU" sz="1800" baseline="0" dirty="0" smtClean="0"/>
                        <a:t> экономика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114,8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107,1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</a:t>
                      </a:r>
                      <a:r>
                        <a:rPr lang="ru-RU" sz="1800" baseline="0" dirty="0" smtClean="0"/>
                        <a:t> окружающей среды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1 720,4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2 014,5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2 130,7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2 253,9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232,5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269,4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285,6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302,7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политика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129,9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Условно утвержденные расходы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0300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108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109539"/>
            <a:ext cx="10784149" cy="7667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0014"/>
              </p:ext>
            </p:extLst>
          </p:nvPr>
        </p:nvGraphicFramePr>
        <p:xfrm>
          <a:off x="1143000" y="1041403"/>
          <a:ext cx="10528300" cy="531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8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20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оборона»</a:t>
            </a:r>
          </a:p>
        </p:txBody>
      </p:sp>
      <p:sp>
        <p:nvSpPr>
          <p:cNvPr id="54275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475" y="1023938"/>
          <a:ext cx="11449051" cy="20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4,7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6,2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6,4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262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Осуществление первичного воинского учета органами местного самоуправления поселений за счет средств федерального бюджета</a:t>
                      </a:r>
                      <a:endParaRPr lang="ru-RU" sz="19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6,2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6,4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2" name="TextBox 21"/>
          <p:cNvSpPr txBox="1">
            <a:spLocks noChangeArrowheads="1"/>
          </p:cNvSpPr>
          <p:nvPr/>
        </p:nvSpPr>
        <p:spPr bwMode="auto">
          <a:xfrm>
            <a:off x="1200150" y="3670300"/>
            <a:ext cx="9683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безопасность и правоохранительная деятельность»</a:t>
            </a:r>
          </a:p>
        </p:txBody>
      </p:sp>
      <p:sp>
        <p:nvSpPr>
          <p:cNvPr id="54303" name="TextBox 74"/>
          <p:cNvSpPr txBox="1">
            <a:spLocks noChangeArrowheads="1"/>
          </p:cNvSpPr>
          <p:nvPr/>
        </p:nvSpPr>
        <p:spPr bwMode="auto">
          <a:xfrm>
            <a:off x="10291763" y="4090988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4437063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6,0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8,4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экономика»</a:t>
            </a:r>
          </a:p>
        </p:txBody>
      </p:sp>
      <p:sp>
        <p:nvSpPr>
          <p:cNvPr id="5529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988" y="3176588"/>
          <a:ext cx="11403012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68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подраздела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2027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40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Дорожное хозяйство (дорожные фонды)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33,4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36,0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37,3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Транспорт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8,97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85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Сельское хозяйство</a:t>
                      </a:r>
                      <a:r>
                        <a:rPr lang="ru-RU" sz="1900" i="1" baseline="0" dirty="0" smtClean="0"/>
                        <a:t> и рыболовство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50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8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75,2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72,9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5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44,1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49,2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39,0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40,2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«Жилищно-коммунальное хозяйство»</a:t>
            </a:r>
          </a:p>
        </p:txBody>
      </p:sp>
      <p:sp>
        <p:nvSpPr>
          <p:cNvPr id="5632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114,8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108,2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107,1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108,9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31,8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50" name="TextBox 74"/>
          <p:cNvSpPr txBox="1">
            <a:spLocks noChangeArrowheads="1"/>
          </p:cNvSpPr>
          <p:nvPr/>
        </p:nvSpPr>
        <p:spPr bwMode="auto">
          <a:xfrm>
            <a:off x="10291763" y="4854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988" y="5194300"/>
          <a:ext cx="11449051" cy="133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2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77" name="TextBox 21"/>
          <p:cNvSpPr txBox="1">
            <a:spLocks noChangeArrowheads="1"/>
          </p:cNvSpPr>
          <p:nvPr/>
        </p:nvSpPr>
        <p:spPr bwMode="auto">
          <a:xfrm>
            <a:off x="1200150" y="4468813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«Охрана окружающей среды»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5175" y="2384425"/>
          <a:ext cx="10367963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18,566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Строительство (приобретение)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 жилья, предоставляемого по договору найма жилого помещения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6,489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Комплексное развитие сельских территорий (благоустройство сельских территорий)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3,030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Мероприятия по уничтожению борщевика Сосновского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0,014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1"/>
          <p:cNvSpPr txBox="1">
            <a:spLocks noChangeArrowheads="1"/>
          </p:cNvSpPr>
          <p:nvPr/>
        </p:nvSpPr>
        <p:spPr bwMode="auto">
          <a:xfrm>
            <a:off x="4405313" y="482600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Раздел «Образование»</a:t>
            </a:r>
          </a:p>
        </p:txBody>
      </p:sp>
      <p:sp>
        <p:nvSpPr>
          <p:cNvPr id="57347" name="Прямоугольник 17"/>
          <p:cNvSpPr>
            <a:spLocks noChangeArrowheads="1"/>
          </p:cNvSpPr>
          <p:nvPr/>
        </p:nvSpPr>
        <p:spPr bwMode="auto">
          <a:xfrm>
            <a:off x="10313988" y="966788"/>
            <a:ext cx="144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15938" y="1304925"/>
          <a:ext cx="11241087" cy="3098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3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подраздела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  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none" dirty="0" smtClean="0"/>
                        <a:t>Всего</a:t>
                      </a:r>
                      <a:endParaRPr lang="ru-RU" sz="2000" b="1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1 720,4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2 014,5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2 130,7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2 253,9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Дошкольное</a:t>
                      </a:r>
                      <a:r>
                        <a:rPr lang="ru-RU" sz="2000" u="none" baseline="0" dirty="0" smtClean="0"/>
                        <a:t> образование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703,0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683,0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787,6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832,6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r>
                        <a:rPr lang="ru-RU" sz="2000" u="none" dirty="0" smtClean="0"/>
                        <a:t>Общее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797,2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1 075,6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1 081,3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153,6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Дополнительное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129,6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Молодежная политика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Другие вопросы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92,7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102,1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8813" y="4924425"/>
          <a:ext cx="10801350" cy="1279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Доля расходов на образование в общей </a:t>
                      </a:r>
                    </a:p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структуре расходов бюджета, %</a:t>
                      </a:r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73,9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74,3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На выполнение «майских указов» </a:t>
                      </a:r>
                    </a:p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Президента РФ, млн.</a:t>
                      </a:r>
                      <a:r>
                        <a:rPr lang="ru-RU" altLang="ru-RU" sz="1800" b="0" i="0" baseline="0" dirty="0" smtClean="0">
                          <a:latin typeface="Calibri" panose="020F0502020204030204" pitchFamily="34" charset="0"/>
                        </a:rPr>
                        <a:t> рублей</a:t>
                      </a:r>
                      <a:endParaRPr lang="ru-RU" altLang="ru-RU" sz="1800" b="0" i="0" dirty="0" smtClean="0">
                        <a:latin typeface="Calibri" panose="020F0502020204030204" pitchFamily="34" charset="0"/>
                      </a:endParaRPr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142,8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1"/>
          <p:cNvSpPr txBox="1">
            <a:spLocks noChangeArrowheads="1"/>
          </p:cNvSpPr>
          <p:nvPr/>
        </p:nvSpPr>
        <p:spPr bwMode="auto">
          <a:xfrm>
            <a:off x="1196975" y="152400"/>
            <a:ext cx="977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по образованию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915980" y="1016732"/>
          <a:ext cx="54366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6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«Культура, кинематография»</a:t>
            </a:r>
          </a:p>
        </p:txBody>
      </p:sp>
      <p:sp>
        <p:nvSpPr>
          <p:cNvPr id="59395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87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2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232,5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269,4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285,6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302,7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231,2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268,1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284,3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301,4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в том числе по МП «Развитие культуры»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223,2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219,1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237,0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255,8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27">
                <a:tc gridSpan="5">
                  <a:txBody>
                    <a:bodyPr/>
                    <a:lstStyle/>
                    <a:p>
                      <a:r>
                        <a:rPr lang="ru-RU" sz="2000" b="1" i="1" dirty="0" smtClean="0"/>
                        <a:t>       из них на финансирование учреждений культуры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музей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4,84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6,4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библиотеки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31,93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42,5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46,5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baseline="0" dirty="0" smtClean="0"/>
                        <a:t>клубы</a:t>
                      </a:r>
                      <a:r>
                        <a:rPr lang="ru-RU" sz="2000" b="1" i="1" dirty="0" smtClean="0"/>
                        <a:t>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141,2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173,5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187,2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201,4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кинематография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1,09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endParaRPr lang="ru-RU" sz="500" b="1" dirty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централизованной бухгалтерии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8,52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10,7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на выполнение</a:t>
                      </a:r>
                      <a:r>
                        <a:rPr lang="ru-RU" sz="2000" b="1" i="1" baseline="0" dirty="0" smtClean="0"/>
                        <a:t> «Майских указов» Президента РФ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35,63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1"/>
          <p:cNvSpPr txBox="1">
            <a:spLocks noChangeArrowheads="1"/>
          </p:cNvSpPr>
          <p:nvPr/>
        </p:nvSpPr>
        <p:spPr bwMode="auto">
          <a:xfrm>
            <a:off x="2963863" y="328613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«Здравоохранение»</a:t>
            </a:r>
          </a:p>
        </p:txBody>
      </p:sp>
      <p:sp>
        <p:nvSpPr>
          <p:cNvPr id="6041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70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Всего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12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Санитарно-эпидемиологическое благополучие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19175" y="3536950"/>
            <a:ext cx="10298113" cy="1763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2200" b="1" dirty="0">
                <a:solidFill>
                  <a:schemeClr val="tx1"/>
                </a:solidFill>
              </a:rPr>
              <a:t>Реализация государственных полномочий по организации осуществления мероприятий по проведению дезинфекции, дезинсекции и дератизации, санитарно-противоэпидемических (профилактических)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4880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«Социальная политика»</a:t>
            </a:r>
          </a:p>
        </p:txBody>
      </p:sp>
      <p:sp>
        <p:nvSpPr>
          <p:cNvPr id="6144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26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5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4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55,4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57,4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58,7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60,2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56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Охрана семьи</a:t>
                      </a:r>
                      <a:r>
                        <a:rPr lang="ru-RU" sz="2000" b="1" i="1" baseline="0" dirty="0" smtClean="0"/>
                        <a:t> и детства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52,2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54,2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55,4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56,8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5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dirty="0" smtClean="0"/>
                        <a:t>   - выплаты опекунам и</a:t>
                      </a:r>
                      <a:r>
                        <a:rPr lang="ru-RU" sz="1800" b="0" i="1" baseline="0" dirty="0" smtClean="0"/>
                        <a:t> попечителям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22,9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23,8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24,7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16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baseline="0" dirty="0" smtClean="0"/>
                        <a:t>   </a:t>
                      </a:r>
                      <a:r>
                        <a:rPr lang="ru-RU" sz="1800" b="0" i="1" dirty="0" smtClean="0"/>
                        <a:t>- компенсация за присмотр и уход за ребенком в ДДУ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2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/>
                        <a:t>   - питание учащихся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7,8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8,6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9,1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обеспечение жильем молодых семей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i="1" dirty="0" smtClean="0"/>
                        <a:t>Пенсионное обеспечение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2,65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3,0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Обеспечение равной доступности услуг общественного транспорта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0,35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51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МП «Старшее поколение»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«Физическая культура и спорт»</a:t>
            </a:r>
          </a:p>
        </p:txBody>
      </p:sp>
      <p:sp>
        <p:nvSpPr>
          <p:cNvPr id="62467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327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105,2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129,9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140,4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151,6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8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спортивных школ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103,9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128,6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139,1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150,3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88">
                <a:tc>
                  <a:txBody>
                    <a:bodyPr/>
                    <a:lstStyle/>
                    <a:p>
                      <a:pPr marL="0" indent="0" algn="l" defTabSz="914377" rtl="0" eaLnBrk="1" latinLnBrk="0" hangingPunct="1">
                        <a:buFontTx/>
                        <a:buNone/>
                      </a:pP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в том числе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по МП «Развитие физической культуры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и спорта»</a:t>
                      </a: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102,5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127,2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137,7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149,0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1"/>
          <p:cNvSpPr txBox="1">
            <a:spLocks noChangeArrowheads="1"/>
          </p:cNvSpPr>
          <p:nvPr/>
        </p:nvSpPr>
        <p:spPr bwMode="auto">
          <a:xfrm>
            <a:off x="1831975" y="71438"/>
            <a:ext cx="8607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Объем дотаций на выравнивание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бюджетной обеспеченности поселений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Республики Татарстан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1475" y="1268413"/>
          <a:ext cx="11412538" cy="4830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1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     в том числе: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245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Расходы на передачу бюджетам поселений </a:t>
                      </a:r>
                      <a:r>
                        <a:rPr lang="ru-RU" sz="1900" b="1" i="1" dirty="0" smtClean="0"/>
                        <a:t>дотаций на выравнивание уровня бюджетной обеспеченности поселений</a:t>
                      </a:r>
                      <a:r>
                        <a:rPr lang="ru-RU" sz="1900" i="1" dirty="0" smtClean="0"/>
                        <a:t>, источником </a:t>
                      </a:r>
                      <a:r>
                        <a:rPr lang="ru-RU" sz="1900" i="1" dirty="0" err="1" smtClean="0"/>
                        <a:t>софинансирования</a:t>
                      </a:r>
                      <a:r>
                        <a:rPr lang="ru-RU" sz="1900" i="1" dirty="0" smtClean="0"/>
                        <a:t> которых являются, в том числе, </a:t>
                      </a:r>
                      <a:r>
                        <a:rPr lang="ru-RU" sz="1900" i="1" u="sng" dirty="0" smtClean="0"/>
                        <a:t>субсидии</a:t>
                      </a:r>
                      <a:r>
                        <a:rPr lang="ru-RU" sz="1900" i="1" dirty="0" smtClean="0"/>
                        <a:t> на выравнивание уровня бюджетной обеспеченности поселений, входящих в состав муниципального района, и  предоставление 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8,5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9,3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9,9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155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1" dirty="0" smtClean="0"/>
                        <a:t>Дотации на выравнивание бюджетной обеспеченности поселений</a:t>
                      </a:r>
                      <a:r>
                        <a:rPr lang="ru-RU" sz="1900" i="1" dirty="0" smtClean="0"/>
                        <a:t>, источником финансового обеспечения которых являются </a:t>
                      </a:r>
                      <a:r>
                        <a:rPr lang="ru-RU" sz="1900" i="1" u="sng" dirty="0" smtClean="0"/>
                        <a:t>субвенции</a:t>
                      </a:r>
                      <a:r>
                        <a:rPr lang="ru-RU" sz="1900" i="1" dirty="0" smtClean="0"/>
                        <a:t> бюджетам муниципальных районов на реализацию государственных полномочий по расчету и предоставлению дотаций поселениям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16,7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5,2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23" name="TextBox 74"/>
          <p:cNvSpPr txBox="1">
            <a:spLocks noChangeArrowheads="1"/>
          </p:cNvSpPr>
          <p:nvPr/>
        </p:nvSpPr>
        <p:spPr bwMode="auto">
          <a:xfrm>
            <a:off x="10363200" y="8937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11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7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2406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Диаграмма 7"/>
          <p:cNvGraphicFramePr>
            <a:graphicFrameLocks/>
          </p:cNvGraphicFramePr>
          <p:nvPr/>
        </p:nvGraphicFramePr>
        <p:xfrm>
          <a:off x="284163" y="138113"/>
          <a:ext cx="1155065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3" imgW="11559018" imgH="6553768" progId="Excel.Chart.8">
                  <p:embed/>
                </p:oleObj>
              </mc:Choice>
              <mc:Fallback>
                <p:oleObj name="Chart" r:id="rId3" imgW="11559018" imgH="65537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8113"/>
                        <a:ext cx="1155065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Прямоугольник 11"/>
          <p:cNvSpPr>
            <a:spLocks noChangeArrowheads="1"/>
          </p:cNvSpPr>
          <p:nvPr/>
        </p:nvSpPr>
        <p:spPr bwMode="auto">
          <a:xfrm>
            <a:off x="1127125" y="115888"/>
            <a:ext cx="1040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 Narrow" panose="020B0606020202030204" pitchFamily="34" charset="0"/>
              </a:rPr>
              <a:t>Расходы в разрезе программных и непрограммных,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667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5059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0987" cy="489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12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Реализация мероприятий государственных программ</a:t>
                      </a:r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7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Социальная поддержка граждан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53 185,7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54 447,9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55 962,9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17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Обеспечение качественным жильем и услугами жилищно-коммунального хозяйства населения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21 520,3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молодежной политики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19 221,4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20 174,6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21 271,9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00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сельского хозяйства и регулирование рынков сельскохозяйственной продукции, сырья и продовольствия в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11 264,7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Республики Татарстан</a:t>
                      </a:r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1 106,3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1 141,6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1 178,6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транспортной системы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86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Управление государственным имуществом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63,7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39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юстиции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7,0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6083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(продолжение)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45912" cy="560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30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Муниципальные программы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образования Азнакаевского муниципального района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1 873</a:t>
                      </a:r>
                      <a:r>
                        <a:rPr lang="ru-RU" sz="1800" baseline="0" dirty="0" smtClean="0"/>
                        <a:t> 918,8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1 985 564,4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2 104 212,3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культуры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221 115,1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239 087,4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258 014,2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физической культуры и спорта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127 167,7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137 705,5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148 967,7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56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Муниципальная комплексная программа по профилактике правонарушений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Республике Татарстан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46 824,7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47 013,0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47 211,0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Защита населения и территорий от ЧС, обеспечение пожарной безопасности и безопасности людей на водных объектах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молодежной политики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12 428,2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13 374,5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14 395,6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Охрана окружающей среды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7107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(окончание)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8925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Реализация государственной национальной политики в Азнакаевском муниципальном районе Республике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603,9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664,3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муниципальной службы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263,4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272,0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310,7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Целевая подготовка специалистов в учреждениях высшего профессионального образования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Старшее поколение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Энергосбережение и повышение </a:t>
                      </a:r>
                      <a:r>
                        <a:rPr lang="ru-RU" sz="1800" dirty="0" err="1" smtClean="0"/>
                        <a:t>энергоэффективности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Реализация антикоррупционной политики Азнакаевского муниципального района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Муниципальная долгосрочная целевая программа по улучшению условий  охраны труда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 муниципальном  районе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13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ИТОГО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2 415 335,1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2 549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401,5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2 702 209,3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2340000">
            <a:off x="2830513" y="3387725"/>
            <a:ext cx="17811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20000">
            <a:off x="7972425" y="3813175"/>
            <a:ext cx="950913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371475" y="188913"/>
            <a:ext cx="1144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Arial Narrow" panose="020B0606020202030204" pitchFamily="34" charset="0"/>
              </a:rPr>
              <a:t>Составление бюджета на 2025-2027 годы 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4079875" y="4149725"/>
            <a:ext cx="4203700" cy="204152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Бюджет Азнакаевского муниципального района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на 2025 год и на плановый период 2026 и 2027 годов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5525" y="1016000"/>
            <a:ext cx="2916238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Закон о бюджете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525" y="1304925"/>
            <a:ext cx="2987675" cy="2087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525" y="3717925"/>
            <a:ext cx="2987675" cy="251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Азнакаевского муниципального района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2026 и 2027 годов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8388" y="1844675"/>
            <a:ext cx="3240087" cy="2305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направления бюджетной и налоговой политики Азнакаевского муниципального района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626894" y="3140869"/>
            <a:ext cx="1333500" cy="684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51200" y="4616450"/>
            <a:ext cx="8286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204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483225"/>
            <a:ext cx="1206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4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2025-2027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56 158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512064" y="87736"/>
            <a:ext cx="11451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/>
              <a:t>ОСНОВНЫЕ НАПРАВЛЕНИЯ </a:t>
            </a:r>
            <a:endParaRPr lang="ru-RU" sz="2400" dirty="0"/>
          </a:p>
          <a:p>
            <a:pPr algn="ctr"/>
            <a:r>
              <a:rPr lang="ru-RU" sz="2400" b="1" dirty="0"/>
              <a:t>бюджетной и налоговой политики </a:t>
            </a:r>
            <a:endParaRPr lang="ru-RU" sz="2400" dirty="0"/>
          </a:p>
          <a:p>
            <a:pPr algn="ctr"/>
            <a:r>
              <a:rPr lang="ru-RU" sz="2400" b="1" dirty="0" err="1"/>
              <a:t>Азнакаевского</a:t>
            </a:r>
            <a:r>
              <a:rPr lang="ru-RU" sz="2400" b="1" dirty="0"/>
              <a:t> муниципального района Республики Татарстан </a:t>
            </a:r>
            <a:endParaRPr lang="ru-RU" sz="2400" dirty="0"/>
          </a:p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2025 </a:t>
            </a:r>
            <a:r>
              <a:rPr lang="ru-RU" sz="2400" b="1" dirty="0"/>
              <a:t>год и на плановый период </a:t>
            </a:r>
            <a:r>
              <a:rPr lang="ru-RU" sz="2400" b="1" dirty="0" smtClean="0"/>
              <a:t>2026 </a:t>
            </a:r>
            <a:r>
              <a:rPr lang="ru-RU" sz="2400" b="1" dirty="0"/>
              <a:t>и </a:t>
            </a:r>
            <a:r>
              <a:rPr lang="ru-RU" sz="2400" b="1" dirty="0" smtClean="0"/>
              <a:t>2027 </a:t>
            </a:r>
            <a:r>
              <a:rPr lang="ru-RU" sz="2400" b="1" dirty="0"/>
              <a:t>годов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1987297"/>
            <a:ext cx="5627757" cy="1218708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597 «О мероприятиях по реализации государственной социальной политики»;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93001"/>
            <a:ext cx="5627757" cy="740209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поиску резервов в процессе формирования и исполнения расходной части бюджета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22342"/>
            <a:ext cx="5627757" cy="816663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</a:rPr>
              <a:t>Будет продолжена работа по обеспечению открытости и прозрачности бюджета, формированию «Бюджета для граждан», размещению необходимой информации на едином портале бюджетной системы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5026001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3045372"/>
            <a:ext cx="5600147" cy="1088637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До 1 января 2025 года продлено действие налоговых преференций по налогу на имущество организаций в отношении объектов социально-культурной сферы, используемых организациями для нужд здравоохранения, физической культуры, и садоводческих и огороднических товариществ.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9797" y="4233065"/>
            <a:ext cx="5600147" cy="834689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формирование бюджета на основе государственных и муниципальных программ с учетом контроля эффективности их реализации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5161742"/>
            <a:ext cx="5600147" cy="440271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обеспечение расходных полномочий местного уровня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683809"/>
            <a:ext cx="5600147" cy="405734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171339"/>
            <a:ext cx="5600147" cy="470350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9798" y="2079836"/>
            <a:ext cx="5600147" cy="890864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экономической и инвестиционной активности, обеспечение благоприятного инвестиционного климата, развитие инфраструктуры для поддержки инвестиционной и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467100" y="2781300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публичных слушаний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3" y="278130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06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8"/>
            <a:ext cx="10783888" cy="574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Процесс формирования и рассмотрения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 бюджета </a:t>
            </a:r>
            <a:r>
              <a:rPr lang="ru-RU" altLang="ru-RU" dirty="0" err="1">
                <a:latin typeface="+mj-lt"/>
              </a:rPr>
              <a:t>Азнакаевского</a:t>
            </a:r>
            <a:r>
              <a:rPr lang="ru-RU" altLang="ru-RU" dirty="0">
                <a:latin typeface="+mj-lt"/>
              </a:rPr>
              <a:t> муниципального района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на </a:t>
            </a:r>
            <a:r>
              <a:rPr lang="ru-RU" altLang="ru-RU" dirty="0" smtClean="0">
                <a:latin typeface="+mj-lt"/>
              </a:rPr>
              <a:t>2025 </a:t>
            </a:r>
            <a:r>
              <a:rPr lang="ru-RU" altLang="ru-RU" dirty="0">
                <a:latin typeface="+mj-lt"/>
              </a:rPr>
              <a:t>год и на плановый период </a:t>
            </a:r>
            <a:r>
              <a:rPr lang="ru-RU" altLang="ru-RU" dirty="0" smtClean="0">
                <a:latin typeface="+mj-lt"/>
              </a:rPr>
              <a:t>2026-2027 </a:t>
            </a:r>
            <a:r>
              <a:rPr lang="ru-RU" altLang="ru-RU" dirty="0">
                <a:latin typeface="+mj-lt"/>
              </a:rPr>
              <a:t>годов</a:t>
            </a:r>
          </a:p>
          <a:p>
            <a:pPr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7100" y="1530350"/>
            <a:ext cx="8316913" cy="113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4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Исполнительный комитет района вносит проект решения о бюджете на рассмотрение в Азнакаевский районный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63" y="153035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5 ноября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100" y="4041775"/>
            <a:ext cx="8316913" cy="1130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заседаний постоянных комиссий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3" y="4041775"/>
            <a:ext cx="2879725" cy="11303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9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7100" y="5300664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Рассмотрение проекта решения о бюджете на заседании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63" y="5300663"/>
            <a:ext cx="2879725" cy="1131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40095509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334963" y="46038"/>
            <a:ext cx="11547475" cy="1439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latin typeface="+mj-lt"/>
              </a:rPr>
              <a:t>Местные </a:t>
            </a:r>
            <a:r>
              <a:rPr lang="ru-RU" sz="3600" dirty="0" smtClean="0">
                <a:latin typeface="+mj-lt"/>
              </a:rPr>
              <a:t>бюджеты</a:t>
            </a:r>
          </a:p>
          <a:p>
            <a:pPr>
              <a:defRPr/>
            </a:pPr>
            <a:r>
              <a:rPr lang="ru-RU" sz="3600" dirty="0" err="1" smtClean="0">
                <a:latin typeface="+mj-lt"/>
              </a:rPr>
              <a:t>Азнакаевского</a:t>
            </a:r>
            <a:r>
              <a:rPr lang="ru-RU" sz="3600" dirty="0" smtClean="0">
                <a:latin typeface="+mj-lt"/>
              </a:rPr>
              <a:t> муниципального района</a:t>
            </a: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600" dirty="0">
                <a:latin typeface="+mj-lt"/>
              </a:rPr>
              <a:t>Республики Татарстан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379538" y="1738313"/>
            <a:ext cx="9393237" cy="4843462"/>
            <a:chOff x="1621764" y="1737826"/>
            <a:chExt cx="9394170" cy="4843287"/>
          </a:xfrm>
        </p:grpSpPr>
        <p:grpSp>
          <p:nvGrpSpPr>
            <p:cNvPr id="23556" name="Группа 4"/>
            <p:cNvGrpSpPr>
              <a:grpSpLocks/>
            </p:cNvGrpSpPr>
            <p:nvPr/>
          </p:nvGrpSpPr>
          <p:grpSpPr bwMode="auto">
            <a:xfrm>
              <a:off x="1621764" y="1737826"/>
              <a:ext cx="9394170" cy="3799650"/>
              <a:chOff x="1547119" y="1485900"/>
              <a:chExt cx="9394170" cy="334914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47119" y="3050237"/>
                <a:ext cx="2699018" cy="1716853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муниципального района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85918" y="3055834"/>
                <a:ext cx="2907002" cy="177981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бюджета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городских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32700" y="3088016"/>
                <a:ext cx="2908589" cy="174763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26</a:t>
                </a:r>
                <a:endPara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бюджетов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сельских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121772" y="-1921797"/>
                <a:ext cx="244865" cy="939417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5484" y="1485900"/>
                <a:ext cx="5369458" cy="8815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бюджетов всех уровней</a:t>
                </a: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6165661" y="1130787"/>
              <a:ext cx="306376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3309" y="6119168"/>
              <a:ext cx="3589695" cy="46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бездефицитные бюджеты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903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4800</TotalTime>
  <Words>3478</Words>
  <Application>Microsoft Office PowerPoint</Application>
  <PresentationFormat>Широкоэкранный</PresentationFormat>
  <Paragraphs>1057</Paragraphs>
  <Slides>33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Arial</vt:lpstr>
      <vt:lpstr>Arial Narrow</vt:lpstr>
      <vt:lpstr>Calibri</vt:lpstr>
      <vt:lpstr>Candara</vt:lpstr>
      <vt:lpstr>Franklin Gothic Book</vt:lpstr>
      <vt:lpstr>Franklin Gothic Medium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azna-fbp-fo</cp:lastModifiedBy>
  <cp:revision>335</cp:revision>
  <cp:lastPrinted>2024-12-19T08:03:52Z</cp:lastPrinted>
  <dcterms:created xsi:type="dcterms:W3CDTF">2017-01-19T11:20:56Z</dcterms:created>
  <dcterms:modified xsi:type="dcterms:W3CDTF">2024-12-19T08:38:19Z</dcterms:modified>
</cp:coreProperties>
</file>