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34"/>
  </p:notesMasterIdLst>
  <p:sldIdLst>
    <p:sldId id="278" r:id="rId5"/>
    <p:sldId id="335" r:id="rId6"/>
    <p:sldId id="336" r:id="rId7"/>
    <p:sldId id="393" r:id="rId8"/>
    <p:sldId id="297" r:id="rId9"/>
    <p:sldId id="298" r:id="rId10"/>
    <p:sldId id="394" r:id="rId11"/>
    <p:sldId id="342" r:id="rId12"/>
    <p:sldId id="283" r:id="rId13"/>
    <p:sldId id="295" r:id="rId14"/>
    <p:sldId id="288" r:id="rId15"/>
    <p:sldId id="292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388" r:id="rId32"/>
    <p:sldId id="392" r:id="rId3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  <a:srgbClr val="D0D3EB"/>
    <a:srgbClr val="FFB37A"/>
    <a:srgbClr val="4E67C8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356" autoAdjust="0"/>
  </p:normalViewPr>
  <p:slideViewPr>
    <p:cSldViewPr snapToGrid="0" showGuides="1">
      <p:cViewPr varScale="1">
        <p:scale>
          <a:sx n="55" d="100"/>
          <a:sy n="55" d="100"/>
        </p:scale>
        <p:origin x="42" y="12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C1D7-CBAD-41EE-B99B-E15A5B32DFCA}" type="presOf" srcId="{67C7744D-F836-439D-91A5-1D81A2E1704D}" destId="{CA99139A-4EAB-4B57-BC26-79E8E6CBF799}" srcOrd="0" destOrd="0" presId="urn:microsoft.com/office/officeart/2005/8/layout/hList6"/>
    <dgm:cxn modelId="{32073E24-F8A1-480A-9823-F34EFB775372}" type="presOf" srcId="{7B6CAEFA-3528-48B9-9902-08F0A062BD4F}" destId="{6EE0C736-319D-4155-B3CC-DB160B1B3EE1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D52C1187-1426-487E-8240-D089D21803BC}" type="presOf" srcId="{AFE1F283-94EA-4454-B022-26D31AC9622F}" destId="{18EB1483-3729-428B-9B16-664868120BEA}" srcOrd="0" destOrd="0" presId="urn:microsoft.com/office/officeart/2005/8/layout/hList6"/>
    <dgm:cxn modelId="{1EF89846-3905-4AF2-86C0-5822DF04225F}" type="presOf" srcId="{8DB25C4B-1BAA-42B9-B3FF-E35F9F0E1582}" destId="{5A1DE6D5-C40A-46BA-9C58-60AEC490E658}" srcOrd="0" destOrd="0" presId="urn:microsoft.com/office/officeart/2005/8/layout/hList6"/>
    <dgm:cxn modelId="{041C8FB3-DF4F-47D3-A5C1-1B885BFAE5C9}" type="presParOf" srcId="{CA99139A-4EAB-4B57-BC26-79E8E6CBF799}" destId="{5A1DE6D5-C40A-46BA-9C58-60AEC490E658}" srcOrd="0" destOrd="0" presId="urn:microsoft.com/office/officeart/2005/8/layout/hList6"/>
    <dgm:cxn modelId="{D44F890F-9299-4AF5-B2BC-588EC522DF68}" type="presParOf" srcId="{CA99139A-4EAB-4B57-BC26-79E8E6CBF799}" destId="{9C248FA2-7F3B-42DC-B7B9-571E34DC36CA}" srcOrd="1" destOrd="0" presId="urn:microsoft.com/office/officeart/2005/8/layout/hList6"/>
    <dgm:cxn modelId="{CB758DD4-60EC-4BFA-BA12-5D3690E61487}" type="presParOf" srcId="{CA99139A-4EAB-4B57-BC26-79E8E6CBF799}" destId="{6EE0C736-319D-4155-B3CC-DB160B1B3EE1}" srcOrd="2" destOrd="0" presId="urn:microsoft.com/office/officeart/2005/8/layout/hList6"/>
    <dgm:cxn modelId="{DB76BAB8-7F48-4380-848D-1494F2AB454B}" type="presParOf" srcId="{CA99139A-4EAB-4B57-BC26-79E8E6CBF799}" destId="{CE86B043-D67A-4CEF-86A9-AAB2B53A8E3C}" srcOrd="3" destOrd="0" presId="urn:microsoft.com/office/officeart/2005/8/layout/hList6"/>
    <dgm:cxn modelId="{BFC73DBD-175C-4840-BD6B-5594E411A566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Субсидии</a:t>
          </a:r>
        </a:p>
        <a:p>
          <a:r>
            <a:rPr lang="ru-RU" sz="2400" b="0" dirty="0" smtClean="0">
              <a:solidFill>
                <a:schemeClr val="tx1"/>
              </a:solidFill>
            </a:rPr>
            <a:t>833,0 млн. рублей</a:t>
          </a:r>
          <a:endParaRPr lang="ru-RU" sz="2400" b="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дошкольное,      общее образование</a:t>
          </a:r>
        </a:p>
        <a:p>
          <a:r>
            <a:rPr lang="ru-RU" sz="2000" dirty="0" smtClean="0"/>
            <a:t>788,3 млн</a:t>
          </a:r>
          <a:r>
            <a:rPr lang="ru-RU" sz="1800" dirty="0" smtClean="0"/>
            <a:t>. рублей</a:t>
          </a:r>
          <a:endParaRPr lang="ru-RU" sz="18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летний отдых</a:t>
          </a:r>
        </a:p>
        <a:p>
          <a:r>
            <a:rPr lang="ru-RU" sz="2000" dirty="0" smtClean="0"/>
            <a:t>22,8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горячее питание</a:t>
          </a:r>
        </a:p>
        <a:p>
          <a:r>
            <a:rPr lang="ru-RU" sz="2000" dirty="0" smtClean="0"/>
            <a:t>21,9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1130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AA1F8604-78B5-446F-8E86-BAC35FF151BF}" type="presOf" srcId="{BB804191-F5EB-4887-82FF-548F8B340216}" destId="{ABC4114B-B9FD-4DE8-ABD7-FA15EDC49318}" srcOrd="0" destOrd="0" presId="urn:microsoft.com/office/officeart/2005/8/layout/hierarchy3"/>
    <dgm:cxn modelId="{DC121CCA-D968-4D8E-9C6A-20BF175C58FA}" type="presOf" srcId="{6C7BE137-9586-489C-9853-34FFF1C801BE}" destId="{6A884BB6-BE9D-4F0D-B6A2-82D73CE46137}" srcOrd="0" destOrd="0" presId="urn:microsoft.com/office/officeart/2005/8/layout/hierarchy3"/>
    <dgm:cxn modelId="{9D1331D3-2B5D-4C52-B3A5-D9F2BF7D9671}" type="presOf" srcId="{DA5B61F1-8B1C-4DA0-859B-D1014C6EB8CF}" destId="{A4D2B395-1989-4A00-B6A3-AAD101582737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3096D46A-1049-4FDC-9A2D-08391716DA27}" type="presOf" srcId="{69ADC443-71B5-4B72-A354-71D51EA84A31}" destId="{38D2DE55-2EE9-47D0-9E67-AAEBEA3C5F57}" srcOrd="0" destOrd="0" presId="urn:microsoft.com/office/officeart/2005/8/layout/hierarchy3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86BD7AD-DBCB-4ABA-831A-AB145E9F3E15}" type="presOf" srcId="{BB804191-F5EB-4887-82FF-548F8B340216}" destId="{6DE2B208-083F-4142-93AF-9C38DAE3F183}" srcOrd="1" destOrd="0" presId="urn:microsoft.com/office/officeart/2005/8/layout/hierarchy3"/>
    <dgm:cxn modelId="{B5CCF144-1B5C-43A3-BBEA-CFAAB59637E2}" type="presOf" srcId="{DC479414-FBAA-47AB-80D3-9377B730F76D}" destId="{51DAEC3C-1DCC-4395-BB61-10DA4959036F}" srcOrd="0" destOrd="0" presId="urn:microsoft.com/office/officeart/2005/8/layout/hierarchy3"/>
    <dgm:cxn modelId="{EFA46875-54F6-44CC-94F0-673E3C1DB523}" type="presOf" srcId="{28294BC9-473D-47DE-A8D1-1A43C6BF3800}" destId="{5F383698-AEF1-481E-AE58-8190942F0D0B}" srcOrd="0" destOrd="0" presId="urn:microsoft.com/office/officeart/2005/8/layout/hierarchy3"/>
    <dgm:cxn modelId="{57A60FE8-B9B1-4C5C-A3F2-3160E0F2C45A}" type="presOf" srcId="{ACCD3254-C6BE-471F-B0AA-249C2BF9CAC0}" destId="{287D2242-4A4A-4569-9D87-56E3E3CC85EA}" srcOrd="0" destOrd="0" presId="urn:microsoft.com/office/officeart/2005/8/layout/hierarchy3"/>
    <dgm:cxn modelId="{D60C0A5C-6B75-4A87-B1DF-F2A4C17F0277}" type="presOf" srcId="{37E77C35-4FE6-4EE3-BEC9-EA79E2A2CC0D}" destId="{50A99F49-45C6-44F3-BA71-8BF86E22DB07}" srcOrd="0" destOrd="0" presId="urn:microsoft.com/office/officeart/2005/8/layout/hierarchy3"/>
    <dgm:cxn modelId="{20C4A484-2278-4BC9-9C87-CD6313E6AE8B}" type="presParOf" srcId="{5F383698-AEF1-481E-AE58-8190942F0D0B}" destId="{39162F7E-16C5-4680-BAB9-332521D5AE49}" srcOrd="0" destOrd="0" presId="urn:microsoft.com/office/officeart/2005/8/layout/hierarchy3"/>
    <dgm:cxn modelId="{66EED6F1-A749-4FD2-B9CB-10AE7074F135}" type="presParOf" srcId="{39162F7E-16C5-4680-BAB9-332521D5AE49}" destId="{1425CDDC-CD31-49AA-9E3B-BA5E6AB5715E}" srcOrd="0" destOrd="0" presId="urn:microsoft.com/office/officeart/2005/8/layout/hierarchy3"/>
    <dgm:cxn modelId="{30644083-85A4-4978-93F2-0D56EC183B9E}" type="presParOf" srcId="{1425CDDC-CD31-49AA-9E3B-BA5E6AB5715E}" destId="{ABC4114B-B9FD-4DE8-ABD7-FA15EDC49318}" srcOrd="0" destOrd="0" presId="urn:microsoft.com/office/officeart/2005/8/layout/hierarchy3"/>
    <dgm:cxn modelId="{ACD6A642-19BB-4C76-8465-0A3406661CAD}" type="presParOf" srcId="{1425CDDC-CD31-49AA-9E3B-BA5E6AB5715E}" destId="{6DE2B208-083F-4142-93AF-9C38DAE3F183}" srcOrd="1" destOrd="0" presId="urn:microsoft.com/office/officeart/2005/8/layout/hierarchy3"/>
    <dgm:cxn modelId="{D9D1EA04-FF97-46E1-B60A-816041776588}" type="presParOf" srcId="{39162F7E-16C5-4680-BAB9-332521D5AE49}" destId="{8EAD912F-3FCB-4830-918C-8084CFDF8148}" srcOrd="1" destOrd="0" presId="urn:microsoft.com/office/officeart/2005/8/layout/hierarchy3"/>
    <dgm:cxn modelId="{7513D310-E572-403B-85DD-73B8A391311D}" type="presParOf" srcId="{8EAD912F-3FCB-4830-918C-8084CFDF8148}" destId="{A4D2B395-1989-4A00-B6A3-AAD101582737}" srcOrd="0" destOrd="0" presId="urn:microsoft.com/office/officeart/2005/8/layout/hierarchy3"/>
    <dgm:cxn modelId="{4E3D7C50-8697-4E00-9DD0-90D1EE02652E}" type="presParOf" srcId="{8EAD912F-3FCB-4830-918C-8084CFDF8148}" destId="{50A99F49-45C6-44F3-BA71-8BF86E22DB07}" srcOrd="1" destOrd="0" presId="urn:microsoft.com/office/officeart/2005/8/layout/hierarchy3"/>
    <dgm:cxn modelId="{81AF4E17-322B-4FC9-A607-C7FC50B70E73}" type="presParOf" srcId="{8EAD912F-3FCB-4830-918C-8084CFDF8148}" destId="{51DAEC3C-1DCC-4395-BB61-10DA4959036F}" srcOrd="2" destOrd="0" presId="urn:microsoft.com/office/officeart/2005/8/layout/hierarchy3"/>
    <dgm:cxn modelId="{BDD91DC1-E8DF-461B-B91C-84823D22D90F}" type="presParOf" srcId="{8EAD912F-3FCB-4830-918C-8084CFDF8148}" destId="{38D2DE55-2EE9-47D0-9E67-AAEBEA3C5F57}" srcOrd="3" destOrd="0" presId="urn:microsoft.com/office/officeart/2005/8/layout/hierarchy3"/>
    <dgm:cxn modelId="{90562EBB-C958-431C-9D07-A1D24D3585F2}" type="presParOf" srcId="{8EAD912F-3FCB-4830-918C-8084CFDF8148}" destId="{6A884BB6-BE9D-4F0D-B6A2-82D73CE46137}" srcOrd="4" destOrd="0" presId="urn:microsoft.com/office/officeart/2005/8/layout/hierarchy3"/>
    <dgm:cxn modelId="{368F4161-1C14-43ED-9D0D-F96A233B99F3}" type="presParOf" srcId="{8EAD912F-3FCB-4830-918C-8084CFDF8148}" destId="{287D2242-4A4A-4569-9D87-56E3E3CC85E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Субвенции</a:t>
          </a:r>
        </a:p>
        <a:p>
          <a:r>
            <a:rPr lang="ru-RU" sz="2400" dirty="0" smtClean="0">
              <a:solidFill>
                <a:schemeClr val="tx1"/>
              </a:solidFill>
            </a:rPr>
            <a:t>783,5 млн. рублей</a:t>
          </a:r>
          <a:endParaRPr lang="ru-RU" sz="240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000" dirty="0" smtClean="0"/>
            <a:t>на дошкольное образование</a:t>
          </a:r>
        </a:p>
        <a:p>
          <a:pPr>
            <a:lnSpc>
              <a:spcPct val="80000"/>
            </a:lnSpc>
          </a:pPr>
          <a:r>
            <a:rPr lang="ru-RU" sz="2000" dirty="0" smtClean="0"/>
            <a:t>210,4 млн. рублей</a:t>
          </a:r>
          <a:endParaRPr lang="ru-RU" sz="20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общее образование</a:t>
          </a:r>
        </a:p>
        <a:p>
          <a:r>
            <a:rPr lang="ru-RU" sz="2000" dirty="0" smtClean="0"/>
            <a:t>498,7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ежемесячное вознаграждение </a:t>
          </a:r>
          <a:r>
            <a:rPr lang="ru-RU" sz="1900" dirty="0" err="1" smtClean="0"/>
            <a:t>педработникам</a:t>
          </a:r>
          <a:r>
            <a:rPr lang="ru-RU" sz="1900" dirty="0" smtClean="0"/>
            <a:t> за классное руководство </a:t>
          </a:r>
        </a:p>
        <a:p>
          <a:pPr>
            <a:spcAft>
              <a:spcPts val="0"/>
            </a:spcAft>
          </a:pPr>
          <a:r>
            <a:rPr lang="ru-RU" sz="2000" dirty="0" smtClean="0"/>
            <a:t>60,1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21C4318E-9A4D-49BB-A6FB-468764CA8D4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методическое и информационно-технологическое обеспечение учреждений </a:t>
          </a:r>
        </a:p>
        <a:p>
          <a:pPr>
            <a:spcAft>
              <a:spcPts val="0"/>
            </a:spcAft>
          </a:pPr>
          <a:r>
            <a:rPr lang="ru-RU" sz="2000" dirty="0" smtClean="0"/>
            <a:t>14,3 млн. рублей</a:t>
          </a:r>
          <a:endParaRPr lang="ru-RU" sz="2000" dirty="0"/>
        </a:p>
      </dgm:t>
    </dgm:pt>
    <dgm:pt modelId="{217066F3-4D9B-475A-B736-3BA2089954A9}" type="parTrans" cxnId="{3987AF17-2CFD-4167-9F3D-D10461AF097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C990B04D-54D9-41B0-937C-4624FCC685FB}" type="sibTrans" cxnId="{3987AF17-2CFD-4167-9F3D-D10461AF0978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22725" custScaleY="92011" custLinFactNeighborY="1269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4" custScaleX="284425" custScaleY="753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4" custScaleX="284425" custScaleY="818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4" custScaleX="284425" custScaleY="1390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3F4B31-F7B0-4BCD-BE68-D00F28EF89E8}" type="pres">
      <dgm:prSet presAssocID="{217066F3-4D9B-475A-B736-3BA2089954A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3E8A867-FBFD-4B54-845B-248A6CD881C8}" type="pres">
      <dgm:prSet presAssocID="{21C4318E-9A4D-49BB-A6FB-468764CA8D48}" presName="childText" presStyleLbl="bgAcc1" presStyleIdx="3" presStyleCnt="4" custScaleX="284425" custScaleY="15387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987AF17-2CFD-4167-9F3D-D10461AF0978}" srcId="{BB804191-F5EB-4887-82FF-548F8B340216}" destId="{21C4318E-9A4D-49BB-A6FB-468764CA8D48}" srcOrd="3" destOrd="0" parTransId="{217066F3-4D9B-475A-B736-3BA2089954A9}" sibTransId="{C990B04D-54D9-41B0-937C-4624FCC685FB}"/>
    <dgm:cxn modelId="{D2625F69-5AA1-42C2-A795-739D9EAFD65A}" type="presOf" srcId="{69ADC443-71B5-4B72-A354-71D51EA84A31}" destId="{38D2DE55-2EE9-47D0-9E67-AAEBEA3C5F57}" srcOrd="0" destOrd="0" presId="urn:microsoft.com/office/officeart/2005/8/layout/hierarchy3"/>
    <dgm:cxn modelId="{FA37F515-1F9E-46B9-8B0A-6015B4F22E65}" type="presOf" srcId="{6C7BE137-9586-489C-9853-34FFF1C801BE}" destId="{6A884BB6-BE9D-4F0D-B6A2-82D73CE46137}" srcOrd="0" destOrd="0" presId="urn:microsoft.com/office/officeart/2005/8/layout/hierarchy3"/>
    <dgm:cxn modelId="{CF9ABBCE-ACAA-4956-915D-C2E8954E26A3}" type="presOf" srcId="{BB804191-F5EB-4887-82FF-548F8B340216}" destId="{6DE2B208-083F-4142-93AF-9C38DAE3F183}" srcOrd="1" destOrd="0" presId="urn:microsoft.com/office/officeart/2005/8/layout/hierarchy3"/>
    <dgm:cxn modelId="{0AF127A5-E829-4290-BD18-FB76DF29FB27}" type="presOf" srcId="{DC479414-FBAA-47AB-80D3-9377B730F76D}" destId="{51DAEC3C-1DCC-4395-BB61-10DA4959036F}" srcOrd="0" destOrd="0" presId="urn:microsoft.com/office/officeart/2005/8/layout/hierarchy3"/>
    <dgm:cxn modelId="{9839AE81-CF38-45A1-95CC-430A681D6D09}" type="presOf" srcId="{DA5B61F1-8B1C-4DA0-859B-D1014C6EB8CF}" destId="{A4D2B395-1989-4A00-B6A3-AAD101582737}" srcOrd="0" destOrd="0" presId="urn:microsoft.com/office/officeart/2005/8/layout/hierarchy3"/>
    <dgm:cxn modelId="{AFFC6B86-A8E8-452B-9040-5C3DC503D0A4}" type="presOf" srcId="{37E77C35-4FE6-4EE3-BEC9-EA79E2A2CC0D}" destId="{50A99F49-45C6-44F3-BA71-8BF86E22DB07}" srcOrd="0" destOrd="0" presId="urn:microsoft.com/office/officeart/2005/8/layout/hierarchy3"/>
    <dgm:cxn modelId="{43E68395-3540-420D-B4C6-F822D079463B}" type="presOf" srcId="{BB804191-F5EB-4887-82FF-548F8B340216}" destId="{ABC4114B-B9FD-4DE8-ABD7-FA15EDC49318}" srcOrd="0" destOrd="0" presId="urn:microsoft.com/office/officeart/2005/8/layout/hierarchy3"/>
    <dgm:cxn modelId="{9661E370-992E-404F-874A-A2CF08F360EF}" type="presOf" srcId="{28294BC9-473D-47DE-A8D1-1A43C6BF3800}" destId="{5F383698-AEF1-481E-AE58-8190942F0D0B}" srcOrd="0" destOrd="0" presId="urn:microsoft.com/office/officeart/2005/8/layout/hierarchy3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544BFEC3-735A-40FE-BD9D-33A7EADBE76E}" type="presOf" srcId="{21C4318E-9A4D-49BB-A6FB-468764CA8D48}" destId="{63E8A867-FBFD-4B54-845B-248A6CD881C8}" srcOrd="0" destOrd="0" presId="urn:microsoft.com/office/officeart/2005/8/layout/hierarchy3"/>
    <dgm:cxn modelId="{7C5654A9-E350-49F0-BFD9-210CE82F7086}" type="presOf" srcId="{217066F3-4D9B-475A-B736-3BA2089954A9}" destId="{8F3F4B31-F7B0-4BCD-BE68-D00F28EF89E8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A969FD6B-0989-4696-96E6-321122C50D46}" type="presOf" srcId="{ACCD3254-C6BE-471F-B0AA-249C2BF9CAC0}" destId="{287D2242-4A4A-4569-9D87-56E3E3CC85EA}" srcOrd="0" destOrd="0" presId="urn:microsoft.com/office/officeart/2005/8/layout/hierarchy3"/>
    <dgm:cxn modelId="{9E9B4674-29C6-40A2-BF8F-B489D1AF8F7D}" type="presParOf" srcId="{5F383698-AEF1-481E-AE58-8190942F0D0B}" destId="{39162F7E-16C5-4680-BAB9-332521D5AE49}" srcOrd="0" destOrd="0" presId="urn:microsoft.com/office/officeart/2005/8/layout/hierarchy3"/>
    <dgm:cxn modelId="{0B7F0ECB-07B0-4FC4-8520-A970BC235C58}" type="presParOf" srcId="{39162F7E-16C5-4680-BAB9-332521D5AE49}" destId="{1425CDDC-CD31-49AA-9E3B-BA5E6AB5715E}" srcOrd="0" destOrd="0" presId="urn:microsoft.com/office/officeart/2005/8/layout/hierarchy3"/>
    <dgm:cxn modelId="{4AAD624E-357F-4BF2-BC7C-CD56598D9E23}" type="presParOf" srcId="{1425CDDC-CD31-49AA-9E3B-BA5E6AB5715E}" destId="{ABC4114B-B9FD-4DE8-ABD7-FA15EDC49318}" srcOrd="0" destOrd="0" presId="urn:microsoft.com/office/officeart/2005/8/layout/hierarchy3"/>
    <dgm:cxn modelId="{7C4913D2-3B07-4436-AD23-AF20B1B0B29D}" type="presParOf" srcId="{1425CDDC-CD31-49AA-9E3B-BA5E6AB5715E}" destId="{6DE2B208-083F-4142-93AF-9C38DAE3F183}" srcOrd="1" destOrd="0" presId="urn:microsoft.com/office/officeart/2005/8/layout/hierarchy3"/>
    <dgm:cxn modelId="{5ADD5C17-0FB7-4E84-8665-C1620D78D55A}" type="presParOf" srcId="{39162F7E-16C5-4680-BAB9-332521D5AE49}" destId="{8EAD912F-3FCB-4830-918C-8084CFDF8148}" srcOrd="1" destOrd="0" presId="urn:microsoft.com/office/officeart/2005/8/layout/hierarchy3"/>
    <dgm:cxn modelId="{5A48C3F3-90CF-4EB6-815D-288049761BA5}" type="presParOf" srcId="{8EAD912F-3FCB-4830-918C-8084CFDF8148}" destId="{A4D2B395-1989-4A00-B6A3-AAD101582737}" srcOrd="0" destOrd="0" presId="urn:microsoft.com/office/officeart/2005/8/layout/hierarchy3"/>
    <dgm:cxn modelId="{1AB30DC4-7F21-40F1-9902-23FE482631D1}" type="presParOf" srcId="{8EAD912F-3FCB-4830-918C-8084CFDF8148}" destId="{50A99F49-45C6-44F3-BA71-8BF86E22DB07}" srcOrd="1" destOrd="0" presId="urn:microsoft.com/office/officeart/2005/8/layout/hierarchy3"/>
    <dgm:cxn modelId="{ED670E85-763E-46ED-98CE-2E2DE7F6D2BD}" type="presParOf" srcId="{8EAD912F-3FCB-4830-918C-8084CFDF8148}" destId="{51DAEC3C-1DCC-4395-BB61-10DA4959036F}" srcOrd="2" destOrd="0" presId="urn:microsoft.com/office/officeart/2005/8/layout/hierarchy3"/>
    <dgm:cxn modelId="{2B8A48CE-3707-47D0-9C71-58A66FDFD5A8}" type="presParOf" srcId="{8EAD912F-3FCB-4830-918C-8084CFDF8148}" destId="{38D2DE55-2EE9-47D0-9E67-AAEBEA3C5F57}" srcOrd="3" destOrd="0" presId="urn:microsoft.com/office/officeart/2005/8/layout/hierarchy3"/>
    <dgm:cxn modelId="{02ABFF39-6197-41B5-B3C8-50BBD551CEDB}" type="presParOf" srcId="{8EAD912F-3FCB-4830-918C-8084CFDF8148}" destId="{6A884BB6-BE9D-4F0D-B6A2-82D73CE46137}" srcOrd="4" destOrd="0" presId="urn:microsoft.com/office/officeart/2005/8/layout/hierarchy3"/>
    <dgm:cxn modelId="{3EDA14BC-1139-4311-8023-7D2212E8CE89}" type="presParOf" srcId="{8EAD912F-3FCB-4830-918C-8084CFDF8148}" destId="{287D2242-4A4A-4569-9D87-56E3E3CC85EA}" srcOrd="5" destOrd="0" presId="urn:microsoft.com/office/officeart/2005/8/layout/hierarchy3"/>
    <dgm:cxn modelId="{D5887784-D9B2-4B1E-87AF-8B1AAEE521D3}" type="presParOf" srcId="{8EAD912F-3FCB-4830-918C-8084CFDF8148}" destId="{8F3F4B31-F7B0-4BCD-BE68-D00F28EF89E8}" srcOrd="6" destOrd="0" presId="urn:microsoft.com/office/officeart/2005/8/layout/hierarchy3"/>
    <dgm:cxn modelId="{02A7BFB2-3262-4D4F-92F5-F9A7B36A3FEE}" type="presParOf" srcId="{8EAD912F-3FCB-4830-918C-8084CFDF8148}" destId="{63E8A867-FBFD-4B54-845B-248A6CD881C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E6D5-C40A-46BA-9C58-60AEC490E658}">
      <dsp:nvSpPr>
        <dsp:cNvPr id="0" name=""/>
        <dsp:cNvSpPr/>
      </dsp:nvSpPr>
      <dsp:spPr>
        <a:xfrm rot="16200000">
          <a:off x="-374945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1269" y="809707"/>
        <a:ext cx="3296111" cy="2429123"/>
      </dsp:txXfrm>
    </dsp:sp>
    <dsp:sp modelId="{6EE0C736-319D-4155-B3CC-DB160B1B3EE1}">
      <dsp:nvSpPr>
        <dsp:cNvPr id="0" name=""/>
        <dsp:cNvSpPr/>
      </dsp:nvSpPr>
      <dsp:spPr>
        <a:xfrm rot="16200000">
          <a:off x="316837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kern="12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kern="12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3544588" y="809707"/>
        <a:ext cx="3296111" cy="2429123"/>
      </dsp:txXfrm>
    </dsp:sp>
    <dsp:sp modelId="{18EB1483-3729-428B-9B16-664868120BEA}">
      <dsp:nvSpPr>
        <dsp:cNvPr id="0" name=""/>
        <dsp:cNvSpPr/>
      </dsp:nvSpPr>
      <dsp:spPr>
        <a:xfrm rot="16200000">
          <a:off x="671169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7087908" y="809707"/>
        <a:ext cx="3296111" cy="242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216025" y="1624"/>
          <a:ext cx="3937105" cy="9316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Субсидии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833,0 млн. рублей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216025" y="1624"/>
        <a:ext cx="3937105" cy="931629"/>
      </dsp:txXfrm>
    </dsp:sp>
    <dsp:sp modelId="{A4D2B395-1989-4A00-B6A3-AAD101582737}">
      <dsp:nvSpPr>
        <dsp:cNvPr id="0" name=""/>
        <dsp:cNvSpPr/>
      </dsp:nvSpPr>
      <dsp:spPr>
        <a:xfrm>
          <a:off x="609736" y="933254"/>
          <a:ext cx="393710" cy="698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22"/>
              </a:lnTo>
              <a:lnTo>
                <a:pt x="393710" y="69872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03446" y="1166161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бесплатное дошкольное,     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788,3 млн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1003446" y="1166161"/>
        <a:ext cx="4073115" cy="931629"/>
      </dsp:txXfrm>
    </dsp:sp>
    <dsp:sp modelId="{51DAEC3C-1DCC-4395-BB61-10DA4959036F}">
      <dsp:nvSpPr>
        <dsp:cNvPr id="0" name=""/>
        <dsp:cNvSpPr/>
      </dsp:nvSpPr>
      <dsp:spPr>
        <a:xfrm>
          <a:off x="609736" y="933254"/>
          <a:ext cx="393710" cy="186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259"/>
              </a:lnTo>
              <a:lnTo>
                <a:pt x="393710" y="1863259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03446" y="2330699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летний отдых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22,8 млн. рублей</a:t>
          </a:r>
          <a:endParaRPr lang="ru-RU" sz="2000" kern="1200" dirty="0"/>
        </a:p>
      </dsp:txBody>
      <dsp:txXfrm>
        <a:off x="1003446" y="2330699"/>
        <a:ext cx="4073115" cy="931629"/>
      </dsp:txXfrm>
    </dsp:sp>
    <dsp:sp modelId="{6A884BB6-BE9D-4F0D-B6A2-82D73CE46137}">
      <dsp:nvSpPr>
        <dsp:cNvPr id="0" name=""/>
        <dsp:cNvSpPr/>
      </dsp:nvSpPr>
      <dsp:spPr>
        <a:xfrm>
          <a:off x="609736" y="933254"/>
          <a:ext cx="393710" cy="3027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7797"/>
              </a:lnTo>
              <a:lnTo>
                <a:pt x="393710" y="302779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03446" y="3495236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бесплатное горячее питание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21,9 млн. рублей</a:t>
          </a:r>
          <a:endParaRPr lang="ru-RU" sz="2000" kern="1200" dirty="0"/>
        </a:p>
      </dsp:txBody>
      <dsp:txXfrm>
        <a:off x="1003446" y="3495236"/>
        <a:ext cx="4073115" cy="931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309516" y="114642"/>
          <a:ext cx="3943597" cy="81457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783,5 млн. рублей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9516" y="114642"/>
        <a:ext cx="3943597" cy="814579"/>
      </dsp:txXfrm>
    </dsp:sp>
    <dsp:sp modelId="{A4D2B395-1989-4A00-B6A3-AAD101582737}">
      <dsp:nvSpPr>
        <dsp:cNvPr id="0" name=""/>
        <dsp:cNvSpPr/>
      </dsp:nvSpPr>
      <dsp:spPr>
        <a:xfrm>
          <a:off x="703875" y="929221"/>
          <a:ext cx="394359" cy="44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16"/>
              </a:lnTo>
              <a:lnTo>
                <a:pt x="394359" y="442316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98235" y="1038202"/>
          <a:ext cx="4028852" cy="666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дошкольное образование</a:t>
          </a:r>
        </a:p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210,4 млн. рублей</a:t>
          </a:r>
          <a:endParaRPr lang="ru-RU" sz="2000" kern="1200" dirty="0"/>
        </a:p>
      </dsp:txBody>
      <dsp:txXfrm>
        <a:off x="1098235" y="1038202"/>
        <a:ext cx="4028852" cy="666671"/>
      </dsp:txXfrm>
    </dsp:sp>
    <dsp:sp modelId="{51DAEC3C-1DCC-4395-BB61-10DA4959036F}">
      <dsp:nvSpPr>
        <dsp:cNvPr id="0" name=""/>
        <dsp:cNvSpPr/>
      </dsp:nvSpPr>
      <dsp:spPr>
        <a:xfrm>
          <a:off x="703875" y="929221"/>
          <a:ext cx="394359" cy="135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37"/>
              </a:lnTo>
              <a:lnTo>
                <a:pt x="394359" y="135923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98235" y="1926200"/>
          <a:ext cx="4028852" cy="724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498,7 млн. рублей</a:t>
          </a:r>
          <a:endParaRPr lang="ru-RU" sz="2000" kern="1200" dirty="0"/>
        </a:p>
      </dsp:txBody>
      <dsp:txXfrm>
        <a:off x="1098235" y="1926200"/>
        <a:ext cx="4028852" cy="724517"/>
      </dsp:txXfrm>
    </dsp:sp>
    <dsp:sp modelId="{6A884BB6-BE9D-4F0D-B6A2-82D73CE46137}">
      <dsp:nvSpPr>
        <dsp:cNvPr id="0" name=""/>
        <dsp:cNvSpPr/>
      </dsp:nvSpPr>
      <dsp:spPr>
        <a:xfrm>
          <a:off x="703875" y="929221"/>
          <a:ext cx="394359" cy="255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163"/>
              </a:lnTo>
              <a:lnTo>
                <a:pt x="394359" y="2558163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98235" y="2872043"/>
          <a:ext cx="4028852" cy="1230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на ежемесячное вознаграждение </a:t>
          </a:r>
          <a:r>
            <a:rPr lang="ru-RU" sz="1900" kern="1200" dirty="0" err="1" smtClean="0"/>
            <a:t>педработникам</a:t>
          </a:r>
          <a:r>
            <a:rPr lang="ru-RU" sz="1900" kern="1200" dirty="0" smtClean="0"/>
            <a:t> за классное руководство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60,1 млн. рублей</a:t>
          </a:r>
          <a:endParaRPr lang="ru-RU" sz="2000" kern="1200" dirty="0"/>
        </a:p>
      </dsp:txBody>
      <dsp:txXfrm>
        <a:off x="1098235" y="2872043"/>
        <a:ext cx="4028852" cy="1230682"/>
      </dsp:txXfrm>
    </dsp:sp>
    <dsp:sp modelId="{8F3F4B31-F7B0-4BCD-BE68-D00F28EF89E8}">
      <dsp:nvSpPr>
        <dsp:cNvPr id="0" name=""/>
        <dsp:cNvSpPr/>
      </dsp:nvSpPr>
      <dsp:spPr>
        <a:xfrm>
          <a:off x="703875" y="929221"/>
          <a:ext cx="394359" cy="40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5972"/>
              </a:lnTo>
              <a:lnTo>
                <a:pt x="394359" y="407597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8A867-FBFD-4B54-845B-248A6CD881C8}">
      <dsp:nvSpPr>
        <dsp:cNvPr id="0" name=""/>
        <dsp:cNvSpPr/>
      </dsp:nvSpPr>
      <dsp:spPr>
        <a:xfrm>
          <a:off x="1098235" y="4324052"/>
          <a:ext cx="4028852" cy="1362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на методическое и информационно-технологическое обеспечение учреждений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14,3 млн. рублей</a:t>
          </a:r>
          <a:endParaRPr lang="ru-RU" sz="2000" kern="1200" dirty="0"/>
        </a:p>
      </dsp:txBody>
      <dsp:txXfrm>
        <a:off x="1098235" y="4324052"/>
        <a:ext cx="4028852" cy="136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4AC437-C5C5-4D07-A920-15912E953DB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5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8504B-801B-41E2-AC96-A8536258F970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4ADE3-E3F7-4488-ABEE-3D99E134E73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CF26-6C8D-433D-B400-3D1BF85390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6C2D7E-F235-40C9-94C3-1F62E53C8A59}" type="slidenum">
              <a:rPr lang="ru-RU" altLang="ru-RU">
                <a:latin typeface="Calibri" panose="020F0502020204030204" pitchFamily="34" charset="0"/>
              </a:rPr>
              <a:pPr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0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4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3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11376025" y="46038"/>
            <a:ext cx="779463" cy="314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1EDEE5-138E-44C9-839E-A9D6A030367E}" type="slidenum">
              <a:rPr lang="ru-RU" altLang="ru-RU" sz="2400" b="1" smtClean="0">
                <a:solidFill>
                  <a:srgbClr val="BFAE96"/>
                </a:solidFill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ru-RU" altLang="ru-RU" sz="2400" b="1" smtClean="0">
              <a:solidFill>
                <a:srgbClr val="BFAE96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20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1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4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740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6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69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4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3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7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20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25" r:id="rId15"/>
    <p:sldLayoutId id="2147483726" r:id="rId16"/>
    <p:sldLayoutId id="214748372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30.12.2025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505301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8"/>
          <p:cNvSpPr txBox="1">
            <a:spLocks/>
          </p:cNvSpPr>
          <p:nvPr/>
        </p:nvSpPr>
        <p:spPr>
          <a:xfrm>
            <a:off x="6261123" y="3720387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76" y="223628"/>
            <a:ext cx="10239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pc="2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Бюджет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ru-RU" sz="2800" b="1" u="sng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Консолидированный бюджет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650" y="3351212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3 357 892,73</a:t>
            </a:r>
            <a:endParaRPr lang="ru-RU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3 604 686,33</a:t>
            </a:r>
            <a:endParaRPr lang="ru-RU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3 881 490,47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0350" y="3351213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3 357 892,73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3 604 686,33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3 881 490,47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2026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2027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2028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0" y="2337979"/>
            <a:ext cx="10706100" cy="1013234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Консолидированный бюджет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Азнакаевского муниципального района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Азнакаевского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16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03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6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3 178 385,63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3 411 652,43</a:t>
            </a:r>
            <a:endParaRPr lang="ru-RU" sz="1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3 682 598,87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6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3 178 385,63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3 411 652,43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3 682 598,87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7735" y="3351211"/>
            <a:ext cx="3557584" cy="865187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2026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2027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2028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  <a:endParaRPr lang="ru-RU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16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</a:p>
          <a:p>
            <a:pPr algn="ctr"/>
            <a:r>
              <a:rPr lang="ru-RU" sz="1400" u="sng" dirty="0">
                <a:latin typeface="Calibri" panose="020F0502020204030204" pitchFamily="34" charset="0"/>
              </a:rPr>
              <a:t>2028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627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254 263,7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265 986,0</a:t>
            </a:r>
            <a:endParaRPr lang="ru-RU" sz="1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276 972,9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833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254 263,7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265 986,0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276 972,9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0350" y="5229625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2028 год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5096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131 463,5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135 744,0</a:t>
            </a:r>
            <a:endParaRPr lang="ru-RU" sz="1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141 542,4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2073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131 463,5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135 744,0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141 542,4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6553128"/>
            <a:ext cx="521208" cy="19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8801100" y="6553128"/>
            <a:ext cx="521208" cy="19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7687818" y="6553128"/>
            <a:ext cx="104241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3174" y="6553128"/>
            <a:ext cx="156692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Расходы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11216" y="202793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400" dirty="0" smtClean="0"/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3699167" y="37741"/>
            <a:ext cx="501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Закрепление налогов и сборов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43" y="509609"/>
            <a:ext cx="1166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бюджета наделен собственными,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 закрепленными доходными источниками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69" y="911036"/>
            <a:ext cx="5453757" cy="686456"/>
          </a:xfrm>
          <a:prstGeom prst="roundRect">
            <a:avLst>
              <a:gd name="adj" fmla="val 83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15" y="1608592"/>
            <a:ext cx="5453757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Налог на доходы физических лиц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5126" y="917166"/>
            <a:ext cx="3369493" cy="666586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района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5126" y="1601722"/>
            <a:ext cx="3370375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5% - от городских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- от сельских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48,0341%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дополнительный норматив из бюджета Республики Татарстан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15" y="2133546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Единый налог на вмененный доход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126" y="2126676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15" y="2507039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Упрощенная система налогообложения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4172" y="2512570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15" y="2885057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Единый сельскохозяйственный налог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5126" y="2878187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5" y="3258045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имущество физических лиц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5126" y="3251175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5424" y="919495"/>
            <a:ext cx="1041894" cy="661051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8099" y="921824"/>
            <a:ext cx="2213114" cy="651578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поселений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415" y="3632743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Земельный налог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455" y="1604051"/>
            <a:ext cx="104189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8099" y="1608592"/>
            <a:ext cx="221311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4%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5126" y="3625873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415" y="4015909"/>
            <a:ext cx="5453757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, взимаемый в связи с применением патентной системы налогообложения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25126" y="4009039"/>
            <a:ext cx="3370375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455" y="2129005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38099" y="2133546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415" y="4537425"/>
            <a:ext cx="5453757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Госпошлина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25126" y="4530555"/>
            <a:ext cx="3370375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 совершение юридических значимых действий и выдачу документов – 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6455" y="2502498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38099" y="2507039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415" y="5038065"/>
            <a:ext cx="5453757" cy="51808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добычу общераспространенных полезных ископаемых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25126" y="5031195"/>
            <a:ext cx="3370375" cy="51808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6455" y="2880516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8099" y="2885057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415" y="5589664"/>
            <a:ext cx="5453757" cy="51092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525126" y="5582794"/>
            <a:ext cx="3370375" cy="51092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2,1646%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96455" y="3253504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38099" y="3258045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415" y="6103963"/>
            <a:ext cx="5453757" cy="71554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Аренда и продажа земельных участков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25126" y="6097093"/>
            <a:ext cx="3370375" cy="71554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- от городских поселений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 от сельских поселений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96455" y="3628202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8099" y="3632743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896455" y="4011368"/>
            <a:ext cx="104189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8099" y="4015909"/>
            <a:ext cx="221311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896455" y="5585123"/>
            <a:ext cx="1041894" cy="51092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938099" y="5589664"/>
            <a:ext cx="2213114" cy="51092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96455" y="4532884"/>
            <a:ext cx="104189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38099" y="4537425"/>
            <a:ext cx="221311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smtClean="0">
                <a:latin typeface="Calibri" panose="020F0502020204030204" pitchFamily="34" charset="0"/>
              </a:rPr>
              <a:t>а </a:t>
            </a:r>
            <a:r>
              <a:rPr lang="ru-RU" sz="1200" dirty="0">
                <a:latin typeface="Calibri" panose="020F0502020204030204" pitchFamily="34" charset="0"/>
              </a:rPr>
              <a:t>совершение нотариальных действий – 100%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96455" y="5033524"/>
            <a:ext cx="1041894" cy="51808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938099" y="5038065"/>
            <a:ext cx="2213114" cy="51808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896455" y="6099422"/>
            <a:ext cx="1041894" cy="71554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938099" y="6103963"/>
            <a:ext cx="2213114" cy="71554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727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20597" y="874643"/>
            <a:ext cx="9918464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6775372"/>
              </p:ext>
            </p:extLst>
          </p:nvPr>
        </p:nvGraphicFramePr>
        <p:xfrm>
          <a:off x="903356" y="2544417"/>
          <a:ext cx="10385288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1"/>
          <p:cNvSpPr txBox="1">
            <a:spLocks noChangeArrowheads="1"/>
          </p:cNvSpPr>
          <p:nvPr/>
        </p:nvSpPr>
        <p:spPr bwMode="auto">
          <a:xfrm>
            <a:off x="1868488" y="512763"/>
            <a:ext cx="83629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бюджета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на 2026-2028 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60125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8484">
                  <a:extLst>
                    <a:ext uri="{9D8B030D-6E8A-4147-A177-3AD203B41FA5}"/>
                  </a:extLst>
                </a:gridCol>
                <a:gridCol w="2158711">
                  <a:extLst>
                    <a:ext uri="{9D8B030D-6E8A-4147-A177-3AD203B41FA5}"/>
                  </a:extLst>
                </a:gridCol>
                <a:gridCol w="2443823">
                  <a:extLst>
                    <a:ext uri="{9D8B030D-6E8A-4147-A177-3AD203B41FA5}"/>
                  </a:extLst>
                </a:gridCol>
                <a:gridCol w="2606744">
                  <a:extLst>
                    <a:ext uri="{9D8B030D-6E8A-4147-A177-3AD203B41FA5}"/>
                  </a:extLst>
                </a:gridCol>
                <a:gridCol w="2362363">
                  <a:extLst>
                    <a:ext uri="{9D8B030D-6E8A-4147-A177-3AD203B41FA5}"/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Год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Доходы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в том числе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Расходы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налоговые и неналоговые доходы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3 178,4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1 300,4 – 41%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1 878,0 – 59%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3 178,4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/>
                </a:tc>
                <a:extLst>
                  <a:ext uri="{0D108BD9-81ED-4DB2-BD59-A6C34878D82A}"/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3 411,7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1 353,2 – 40%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2 058,5 – 60%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3 411,7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extLst>
                  <a:ext uri="{0D108BD9-81ED-4DB2-BD59-A6C34878D82A}"/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2028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682,6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1 427,9 – 39%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2 254,7 – 61%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682,6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3595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7683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1"/>
          <p:cNvSpPr txBox="1">
            <a:spLocks noChangeArrowheads="1"/>
          </p:cNvSpPr>
          <p:nvPr/>
        </p:nvSpPr>
        <p:spPr bwMode="auto">
          <a:xfrm>
            <a:off x="1938338" y="512763"/>
            <a:ext cx="8223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консолидированного бюджета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Азнакаевского муниципального района на 2026-2028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96637" cy="436721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3683">
                  <a:extLst>
                    <a:ext uri="{9D8B030D-6E8A-4147-A177-3AD203B41FA5}"/>
                  </a:extLst>
                </a:gridCol>
                <a:gridCol w="2165773">
                  <a:extLst>
                    <a:ext uri="{9D8B030D-6E8A-4147-A177-3AD203B41FA5}"/>
                  </a:extLst>
                </a:gridCol>
                <a:gridCol w="2451818">
                  <a:extLst>
                    <a:ext uri="{9D8B030D-6E8A-4147-A177-3AD203B41FA5}"/>
                  </a:extLst>
                </a:gridCol>
                <a:gridCol w="2615273">
                  <a:extLst>
                    <a:ext uri="{9D8B030D-6E8A-4147-A177-3AD203B41FA5}"/>
                  </a:extLst>
                </a:gridCol>
                <a:gridCol w="2370090">
                  <a:extLst>
                    <a:ext uri="{9D8B030D-6E8A-4147-A177-3AD203B41FA5}"/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 том числе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/>
                        <a:t>налоговые и неналоговые</a:t>
                      </a:r>
                      <a:r>
                        <a:rPr lang="ru-RU" sz="2400" kern="1200" baseline="0" dirty="0" smtClean="0"/>
                        <a:t> доходы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3 357,9</a:t>
                      </a:r>
                      <a:endParaRPr lang="ru-RU" sz="2400" b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1 660,1 – 49%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1 697,8 – 51%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3 357,9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3 604,7</a:t>
                      </a:r>
                      <a:endParaRPr lang="ru-RU" sz="2400" b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1 725,2 – 48%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1 879,5 – 52%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3 604,7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2028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3 881,5</a:t>
                      </a:r>
                      <a:endParaRPr lang="ru-RU" sz="2400" b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1 811,2 – 47%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2 070,3 – 53%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3 881,5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4619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562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1"/>
          <p:cNvSpPr txBox="1">
            <a:spLocks noChangeArrowheads="1"/>
          </p:cNvSpPr>
          <p:nvPr/>
        </p:nvSpPr>
        <p:spPr bwMode="auto">
          <a:xfrm>
            <a:off x="300038" y="7938"/>
            <a:ext cx="11772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300" b="1" dirty="0">
                <a:latin typeface="Calibri" panose="020F0502020204030204" pitchFamily="34" charset="0"/>
              </a:rPr>
              <a:t>Поступления доходов в бюджет </a:t>
            </a:r>
            <a:r>
              <a:rPr lang="ru-RU" altLang="ru-RU" sz="2300" b="1" dirty="0" err="1">
                <a:latin typeface="Calibri" panose="020F0502020204030204" pitchFamily="34" charset="0"/>
              </a:rPr>
              <a:t>Азнакаевского</a:t>
            </a:r>
            <a:r>
              <a:rPr lang="ru-RU" altLang="ru-RU" sz="2300" b="1" dirty="0">
                <a:latin typeface="Calibri" panose="020F0502020204030204" pitchFamily="34" charset="0"/>
              </a:rPr>
              <a:t> муниципального района в </a:t>
            </a:r>
            <a:r>
              <a:rPr lang="ru-RU" altLang="ru-RU" sz="2300" b="1" dirty="0" smtClean="0">
                <a:latin typeface="Calibri" panose="020F0502020204030204" pitchFamily="34" charset="0"/>
              </a:rPr>
              <a:t>2025-2026 </a:t>
            </a:r>
            <a:r>
              <a:rPr lang="ru-RU" altLang="ru-RU" sz="2300" b="1" dirty="0">
                <a:latin typeface="Calibri" panose="020F0502020204030204" pitchFamily="34" charset="0"/>
              </a:rPr>
              <a:t>годах</a:t>
            </a:r>
            <a:endParaRPr lang="ru-RU" altLang="ru-RU" sz="2300" dirty="0">
              <a:latin typeface="Calibri" panose="020F0502020204030204" pitchFamily="34" charset="0"/>
            </a:endParaRP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227013" y="692150"/>
          <a:ext cx="11664949" cy="63820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81649">
                  <a:extLst>
                    <a:ext uri="{9D8B030D-6E8A-4147-A177-3AD203B41FA5}"/>
                  </a:extLst>
                </a:gridCol>
                <a:gridCol w="1486421">
                  <a:extLst>
                    <a:ext uri="{9D8B030D-6E8A-4147-A177-3AD203B41FA5}"/>
                  </a:extLst>
                </a:gridCol>
                <a:gridCol w="1440160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1188132">
                  <a:extLst>
                    <a:ext uri="{9D8B030D-6E8A-4147-A177-3AD203B41FA5}"/>
                  </a:extLst>
                </a:gridCol>
                <a:gridCol w="1044451">
                  <a:extLst>
                    <a:ext uri="{9D8B030D-6E8A-4147-A177-3AD203B41FA5}"/>
                  </a:extLst>
                </a:gridCol>
              </a:tblGrid>
              <a:tr h="7772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2025г. 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твержденный)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2025г.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(уточненный) 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 2025г.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         на 2026г.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Темп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роста, 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/>
                </a:extLst>
              </a:tr>
              <a:tr h="6705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налоговых и неналоговых доходов,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1 020,0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1 020,0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1 084,2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1 300,4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127,5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2668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880,4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880,4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934,1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1 140,5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129,5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66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Плата за добычу полезных ископаемых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4,0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45,5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УСНО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37,3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37,3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31,5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33,3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89,3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24,0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24,6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292,9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Налог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 патентной системе налогообложения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17,5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18,3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41,1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114,2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35,6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36,6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93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т.</a:t>
                      </a:r>
                      <a:r>
                        <a:rPr lang="ru-RU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ч. п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лата за негативное воздействие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3,2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b="0" i="1" dirty="0" smtClean="0">
                          <a:latin typeface="+mn-lt"/>
                          <a:cs typeface="Times New Roman" pitchFamily="18" charset="0"/>
                        </a:rPr>
                        <a:t>3,5</a:t>
                      </a:r>
                      <a:endParaRPr lang="ru-RU" sz="18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120,7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1 707,7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1 906,5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1 906,5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1 878,0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110,0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Итого доходов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2 727,7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2 926,5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2 990,7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3 178,4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116,5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2871" name="TextBox 74"/>
          <p:cNvSpPr txBox="1">
            <a:spLocks noChangeArrowheads="1"/>
          </p:cNvSpPr>
          <p:nvPr/>
        </p:nvSpPr>
        <p:spPr bwMode="auto">
          <a:xfrm>
            <a:off x="10326688" y="303213"/>
            <a:ext cx="16732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700"/>
              <a:t>(млн.руб.)</a:t>
            </a:r>
          </a:p>
        </p:txBody>
      </p:sp>
    </p:spTree>
    <p:extLst>
      <p:ext uri="{BB962C8B-B14F-4D97-AF65-F5344CB8AC3E}">
        <p14:creationId xmlns:p14="http://schemas.microsoft.com/office/powerpoint/2010/main" val="34269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1"/>
          <p:cNvSpPr txBox="1">
            <a:spLocks noChangeArrowheads="1"/>
          </p:cNvSpPr>
          <p:nvPr/>
        </p:nvSpPr>
        <p:spPr bwMode="auto">
          <a:xfrm>
            <a:off x="1379538" y="44450"/>
            <a:ext cx="9467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подходы к формированию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бюджета Азнакаевского муниципального района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92088" y="765175"/>
          <a:ext cx="11850687" cy="5978527"/>
        </p:xfrm>
        <a:graphic>
          <a:graphicData uri="http://schemas.openxmlformats.org/drawingml/2006/table">
            <a:tbl>
              <a:tblPr/>
              <a:tblGrid>
                <a:gridCol w="4644230">
                  <a:extLst>
                    <a:ext uri="{9D8B030D-6E8A-4147-A177-3AD203B41FA5}"/>
                  </a:extLst>
                </a:gridCol>
                <a:gridCol w="2476986">
                  <a:extLst>
                    <a:ext uri="{9D8B030D-6E8A-4147-A177-3AD203B41FA5}"/>
                  </a:extLst>
                </a:gridCol>
                <a:gridCol w="2347254">
                  <a:extLst>
                    <a:ext uri="{9D8B030D-6E8A-4147-A177-3AD203B41FA5}"/>
                  </a:extLst>
                </a:gridCol>
                <a:gridCol w="2382217"/>
              </a:tblGrid>
              <a:tr h="3736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2026г.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2027г.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2028г.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Курс доллара (среднегодовой), рублей за доллар США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100,2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106,0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Инфляция, рост,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работников государственных и муниципальных учреждений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10,0 %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10,0 %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01.01.2028 г. на 10,0 %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364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28.12.2012.г. № 1688)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соответствии с Указами Президента РФ от 07.05.2012г. №597, от 01.06.2012г. №761, от 28.12.2012.г. № 1688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4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в органах государственного и муниципального управления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10,0 %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10,0 %</a:t>
                      </a:r>
                    </a:p>
                  </a:txBody>
                  <a:tcPr marL="51435" marR="5143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01.01.2028 г. на 10,0 %</a:t>
                      </a:r>
                    </a:p>
                  </a:txBody>
                  <a:tcPr marL="51435" marR="5143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Публичные обязательства (денежные выплаты населению)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01.01.2028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/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Стипендии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01.09.2026 г. на 4,0 %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01.09.2027 г. на 4,0 %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01.09.2028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/>
                </a:extLst>
              </a:tr>
              <a:tr h="54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Продукты питания, медикаменты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01.01.2028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/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01.07.2026 г. на 10,2%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01.07.2027 г. на 7,7 %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01.07.2028 г. на 5,6 %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Расходы по другим статьям бюджетной классификации расходов бюджетов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 уровне 2025 года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1"/>
          <p:cNvSpPr txBox="1">
            <a:spLocks noChangeArrowheads="1"/>
          </p:cNvSpPr>
          <p:nvPr/>
        </p:nvSpPr>
        <p:spPr bwMode="auto">
          <a:xfrm>
            <a:off x="2640013" y="46038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Расходы консолидированного бюджета района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(по разделам классификации расходов бюджетов)</a:t>
            </a:r>
            <a:endParaRPr lang="ru-RU" altLang="ru-RU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50863" y="849313"/>
          <a:ext cx="11053761" cy="5911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957">
                  <a:extLst>
                    <a:ext uri="{9D8B030D-6E8A-4147-A177-3AD203B41FA5}"/>
                  </a:extLst>
                </a:gridCol>
                <a:gridCol w="1212706">
                  <a:extLst>
                    <a:ext uri="{9D8B030D-6E8A-4147-A177-3AD203B41FA5}"/>
                  </a:extLst>
                </a:gridCol>
                <a:gridCol w="1440103">
                  <a:extLst>
                    <a:ext uri="{9D8B030D-6E8A-4147-A177-3AD203B41FA5}"/>
                  </a:extLst>
                </a:gridCol>
                <a:gridCol w="1479025">
                  <a:extLst>
                    <a:ext uri="{9D8B030D-6E8A-4147-A177-3AD203B41FA5}"/>
                  </a:extLst>
                </a:gridCol>
                <a:gridCol w="1479025">
                  <a:extLst>
                    <a:ext uri="{9D8B030D-6E8A-4147-A177-3AD203B41FA5}"/>
                  </a:extLst>
                </a:gridCol>
                <a:gridCol w="1517945">
                  <a:extLst>
                    <a:ext uri="{9D8B030D-6E8A-4147-A177-3AD203B41FA5}"/>
                  </a:extLst>
                </a:gridCol>
              </a:tblGrid>
              <a:tr h="396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Раздел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/>
                        <a:t>202</a:t>
                      </a:r>
                      <a:r>
                        <a:rPr lang="ru-RU" sz="2000" kern="1200" dirty="0" smtClean="0"/>
                        <a:t>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2028г.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2 870,1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3 357,9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3 604,7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3 881,5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    в том числе: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Общегосударственные вопросы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182,7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223,4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232,7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249,7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оборона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безопасность и ПД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10,3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</a:t>
                      </a:r>
                      <a:r>
                        <a:rPr lang="ru-RU" sz="1800" baseline="0" dirty="0" smtClean="0"/>
                        <a:t> экономика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95,7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85,0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86,1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Жилищно-коммунальное хозяйство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107,0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Охрана</a:t>
                      </a:r>
                      <a:r>
                        <a:rPr lang="ru-RU" sz="1800" baseline="0" dirty="0" smtClean="0"/>
                        <a:t> окружающей среды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Образование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2 014,5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2 369,2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2 529,7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</a:t>
                      </a:r>
                      <a:r>
                        <a:rPr lang="ru-RU" sz="1800" baseline="0" dirty="0" smtClean="0"/>
                        <a:t> 699,9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Культура, кинематография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269,4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324,2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350,4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378,6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Здравоохранение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Социальная политика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56,7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58,2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59,6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Физическая культура и спорт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129,9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152,9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166,5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180,8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Межбюджетные трансферты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Условно утвержденные расходы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44,3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93,1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9036" name="TextBox 74"/>
          <p:cNvSpPr txBox="1">
            <a:spLocks noChangeArrowheads="1"/>
          </p:cNvSpPr>
          <p:nvPr/>
        </p:nvSpPr>
        <p:spPr bwMode="auto">
          <a:xfrm>
            <a:off x="10255250" y="44132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9345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оборона»</a:t>
            </a:r>
          </a:p>
        </p:txBody>
      </p:sp>
      <p:sp>
        <p:nvSpPr>
          <p:cNvPr id="41987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1475" y="1023938"/>
          <a:ext cx="11449051" cy="204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39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42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6,9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7,7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9,8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250262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Осуществление первичного воинского учета органами местного самоуправления поселений за счет средств федерального бюджета</a:t>
                      </a:r>
                      <a:endParaRPr lang="ru-RU" sz="19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6,9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9,8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2014" name="TextBox 21"/>
          <p:cNvSpPr txBox="1">
            <a:spLocks noChangeArrowheads="1"/>
          </p:cNvSpPr>
          <p:nvPr/>
        </p:nvSpPr>
        <p:spPr bwMode="auto">
          <a:xfrm>
            <a:off x="1200150" y="3670300"/>
            <a:ext cx="9683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безопасность и правоохранительная деятельность»</a:t>
            </a:r>
          </a:p>
        </p:txBody>
      </p:sp>
      <p:sp>
        <p:nvSpPr>
          <p:cNvPr id="42015" name="TextBox 74"/>
          <p:cNvSpPr txBox="1">
            <a:spLocks noChangeArrowheads="1"/>
          </p:cNvSpPr>
          <p:nvPr/>
        </p:nvSpPr>
        <p:spPr bwMode="auto">
          <a:xfrm>
            <a:off x="10291763" y="4090988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4437063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7,9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10,3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11,4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12,4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7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экономика»</a:t>
            </a:r>
          </a:p>
        </p:txBody>
      </p:sp>
      <p:sp>
        <p:nvSpPr>
          <p:cNvPr id="43011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7988" y="3176588"/>
          <a:ext cx="11403012" cy="198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75">
                  <a:extLst>
                    <a:ext uri="{9D8B030D-6E8A-4147-A177-3AD203B41FA5}"/>
                  </a:extLst>
                </a:gridCol>
                <a:gridCol w="1685376">
                  <a:extLst>
                    <a:ext uri="{9D8B030D-6E8A-4147-A177-3AD203B41FA5}"/>
                  </a:extLst>
                </a:gridCol>
                <a:gridCol w="1685375">
                  <a:extLst>
                    <a:ext uri="{9D8B030D-6E8A-4147-A177-3AD203B41FA5}"/>
                  </a:extLst>
                </a:gridCol>
                <a:gridCol w="1577800">
                  <a:extLst>
                    <a:ext uri="{9D8B030D-6E8A-4147-A177-3AD203B41FA5}"/>
                  </a:extLst>
                </a:gridCol>
                <a:gridCol w="1613486">
                  <a:extLst>
                    <a:ext uri="{9D8B030D-6E8A-4147-A177-3AD203B41FA5}"/>
                  </a:extLst>
                </a:gridCol>
              </a:tblGrid>
              <a:tr h="50968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подраздела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2027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2028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/>
                </a:extLst>
              </a:tr>
              <a:tr h="497140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Дорожное хозяйство (дорожные фонды)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36,0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41,2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42,5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43,2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Транспорт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11,5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12,7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09685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Сельское хозяйство</a:t>
                      </a:r>
                      <a:r>
                        <a:rPr lang="ru-RU" sz="1900" i="1" baseline="0" dirty="0" smtClean="0"/>
                        <a:t> и рыболовство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1,8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1,8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1,8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50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4945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extLst>
                  <a:ext uri="{0D108BD9-81ED-4DB2-BD59-A6C34878D82A}"/>
                </a:extLst>
              </a:tr>
              <a:tr h="51108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95,7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85,0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86,1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9455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49,2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55,7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44,3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45,0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5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109539"/>
            <a:ext cx="10784149" cy="7667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понятия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0014"/>
              </p:ext>
            </p:extLst>
          </p:nvPr>
        </p:nvGraphicFramePr>
        <p:xfrm>
          <a:off x="1143000" y="1041403"/>
          <a:ext cx="10528300" cy="531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8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48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20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20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«Жилищно-коммунальное хозяйство»</a:t>
            </a:r>
          </a:p>
        </p:txBody>
      </p:sp>
      <p:sp>
        <p:nvSpPr>
          <p:cNvPr id="44035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107,0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108,9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101,5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19,6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19,8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20,2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4062" name="TextBox 74"/>
          <p:cNvSpPr txBox="1">
            <a:spLocks noChangeArrowheads="1"/>
          </p:cNvSpPr>
          <p:nvPr/>
        </p:nvSpPr>
        <p:spPr bwMode="auto">
          <a:xfrm>
            <a:off x="10291763" y="4854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7988" y="5194300"/>
          <a:ext cx="11449051" cy="133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4293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16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8,5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8,5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8,5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932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8,5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8,5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8,5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4089" name="TextBox 21"/>
          <p:cNvSpPr txBox="1">
            <a:spLocks noChangeArrowheads="1"/>
          </p:cNvSpPr>
          <p:nvPr/>
        </p:nvSpPr>
        <p:spPr bwMode="auto">
          <a:xfrm>
            <a:off x="1200150" y="4468813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«Охрана окружающей среды»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5175" y="2384425"/>
          <a:ext cx="10367963" cy="20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907">
                  <a:extLst>
                    <a:ext uri="{9D8B030D-6E8A-4147-A177-3AD203B41FA5}"/>
                  </a:extLst>
                </a:gridCol>
                <a:gridCol w="1581056">
                  <a:extLst>
                    <a:ext uri="{9D8B030D-6E8A-4147-A177-3AD203B41FA5}"/>
                  </a:extLst>
                </a:gridCol>
              </a:tblGrid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Капитальный ремонт многоквартирных домов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18,566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Строительство (приобретение)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</a:rPr>
                        <a:t> жилья, предоставляемого по договору найма жилого помещения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Комплексное развитие сельских территорий (благоустройство сельских территорий)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Мероприятия по уничтожению борщевика Сосновского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0,03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1"/>
          <p:cNvSpPr txBox="1">
            <a:spLocks noChangeArrowheads="1"/>
          </p:cNvSpPr>
          <p:nvPr/>
        </p:nvSpPr>
        <p:spPr bwMode="auto">
          <a:xfrm>
            <a:off x="4405313" y="482600"/>
            <a:ext cx="337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Раздел «Образование»</a:t>
            </a:r>
          </a:p>
        </p:txBody>
      </p:sp>
      <p:sp>
        <p:nvSpPr>
          <p:cNvPr id="45059" name="Прямоугольник 17"/>
          <p:cNvSpPr>
            <a:spLocks noChangeArrowheads="1"/>
          </p:cNvSpPr>
          <p:nvPr/>
        </p:nvSpPr>
        <p:spPr bwMode="auto">
          <a:xfrm>
            <a:off x="10313988" y="966788"/>
            <a:ext cx="144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515938" y="1304925"/>
          <a:ext cx="11241087" cy="3098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08609">
                  <a:extLst>
                    <a:ext uri="{9D8B030D-6E8A-4147-A177-3AD203B41FA5}"/>
                  </a:extLst>
                </a:gridCol>
                <a:gridCol w="1611223">
                  <a:extLst>
                    <a:ext uri="{9D8B030D-6E8A-4147-A177-3AD203B41FA5}"/>
                  </a:extLst>
                </a:gridCol>
                <a:gridCol w="1573752">
                  <a:extLst>
                    <a:ext uri="{9D8B030D-6E8A-4147-A177-3AD203B41FA5}"/>
                  </a:extLst>
                </a:gridCol>
                <a:gridCol w="1573752">
                  <a:extLst>
                    <a:ext uri="{9D8B030D-6E8A-4147-A177-3AD203B41FA5}"/>
                  </a:extLst>
                </a:gridCol>
                <a:gridCol w="1573751">
                  <a:extLst>
                    <a:ext uri="{9D8B030D-6E8A-4147-A177-3AD203B41FA5}"/>
                  </a:extLst>
                </a:gridCol>
              </a:tblGrid>
              <a:tr h="6093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подраздела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  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2028г.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b="1" u="none" dirty="0" smtClean="0"/>
                        <a:t>Всего</a:t>
                      </a:r>
                      <a:endParaRPr lang="ru-RU" sz="2000" b="1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2 014,5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2 369,2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2 529,7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2 699,9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Дошкольное</a:t>
                      </a:r>
                      <a:r>
                        <a:rPr lang="ru-RU" sz="2000" u="none" baseline="0" dirty="0" smtClean="0"/>
                        <a:t> образование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683,0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881,6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949,3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1 020,2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3810">
                <a:tc>
                  <a:txBody>
                    <a:bodyPr/>
                    <a:lstStyle/>
                    <a:p>
                      <a:r>
                        <a:rPr lang="ru-RU" sz="2000" u="none" dirty="0" smtClean="0"/>
                        <a:t>Общее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1 075,6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1 181,4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1 270,3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1 365,5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Дополнительное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180,0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180,1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180,0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Молодежная политика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15,4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16,6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17,9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96004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Другие вопросы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92,7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110,8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113,4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116,3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58813" y="4924425"/>
          <a:ext cx="10801350" cy="1279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9119">
                  <a:extLst>
                    <a:ext uri="{9D8B030D-6E8A-4147-A177-3AD203B41FA5}"/>
                  </a:extLst>
                </a:gridCol>
                <a:gridCol w="909660">
                  <a:extLst>
                    <a:ext uri="{9D8B030D-6E8A-4147-A177-3AD203B41FA5}"/>
                  </a:extLst>
                </a:gridCol>
                <a:gridCol w="1548193">
                  <a:extLst>
                    <a:ext uri="{9D8B030D-6E8A-4147-A177-3AD203B41FA5}"/>
                  </a:extLst>
                </a:gridCol>
                <a:gridCol w="1512189">
                  <a:extLst>
                    <a:ext uri="{9D8B030D-6E8A-4147-A177-3AD203B41FA5}"/>
                  </a:extLst>
                </a:gridCol>
                <a:gridCol w="1512189">
                  <a:extLst>
                    <a:ext uri="{9D8B030D-6E8A-4147-A177-3AD203B41FA5}"/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Доля расходов на образование в общей </a:t>
                      </a:r>
                    </a:p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структуре расходов бюджета, %</a:t>
                      </a:r>
                    </a:p>
                  </a:txBody>
                  <a:tcPr marL="91445" marR="91445" marT="45587" marB="4558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73,9</a:t>
                      </a:r>
                      <a:endParaRPr lang="ru-RU" sz="1800" i="1" dirty="0"/>
                    </a:p>
                  </a:txBody>
                  <a:tcPr marL="91445" marR="91445" marT="45587" marB="4558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74,5</a:t>
                      </a:r>
                      <a:endParaRPr lang="ru-RU" sz="1800" i="1" dirty="0"/>
                    </a:p>
                  </a:txBody>
                  <a:tcPr marL="91445" marR="91445" marT="45587" marB="4558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74,1</a:t>
                      </a:r>
                      <a:endParaRPr lang="ru-RU" sz="1800" i="1" dirty="0"/>
                    </a:p>
                  </a:txBody>
                  <a:tcPr marL="91445" marR="91445" marT="45587" marB="4558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73,3</a:t>
                      </a:r>
                      <a:endParaRPr lang="ru-RU" sz="1800" i="1" dirty="0"/>
                    </a:p>
                  </a:txBody>
                  <a:tcPr marL="91445" marR="91445" marT="45587" marB="4558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На выполнение «майских указов» </a:t>
                      </a:r>
                    </a:p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Президента РФ, млн.</a:t>
                      </a:r>
                      <a:r>
                        <a:rPr lang="ru-RU" altLang="ru-RU" sz="1800" b="0" i="0" baseline="0" dirty="0" smtClean="0">
                          <a:latin typeface="Calibri" panose="020F0502020204030204" pitchFamily="34" charset="0"/>
                        </a:rPr>
                        <a:t> рублей</a:t>
                      </a:r>
                      <a:endParaRPr lang="ru-RU" altLang="ru-RU" sz="1800" b="0" i="0" dirty="0" smtClean="0">
                        <a:latin typeface="Calibri" panose="020F0502020204030204" pitchFamily="34" charset="0"/>
                      </a:endParaRPr>
                    </a:p>
                  </a:txBody>
                  <a:tcPr marL="91445" marR="91445" marT="45587" marB="4558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587" marB="4558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180,2</a:t>
                      </a:r>
                      <a:endParaRPr lang="ru-RU" sz="1800" b="0" i="0" dirty="0"/>
                    </a:p>
                  </a:txBody>
                  <a:tcPr marL="91445" marR="91445" marT="45587" marB="4558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180,2</a:t>
                      </a:r>
                      <a:endParaRPr lang="ru-RU" sz="1800" b="0" i="0" dirty="0"/>
                    </a:p>
                  </a:txBody>
                  <a:tcPr marL="91445" marR="91445" marT="45587" marB="4558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180,2</a:t>
                      </a:r>
                      <a:endParaRPr lang="ru-RU" sz="1800" b="0" i="0" dirty="0"/>
                    </a:p>
                  </a:txBody>
                  <a:tcPr marL="91445" marR="91445" marT="45587" marB="4558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0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1"/>
          <p:cNvSpPr txBox="1">
            <a:spLocks noChangeArrowheads="1"/>
          </p:cNvSpPr>
          <p:nvPr/>
        </p:nvSpPr>
        <p:spPr bwMode="auto">
          <a:xfrm>
            <a:off x="1196975" y="152400"/>
            <a:ext cx="977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межбюджетные трансферты из бюджета</a:t>
            </a:r>
          </a:p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 Республики Татарстан на финансирование расходов по образованию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59396" y="1124745"/>
          <a:ext cx="5292588" cy="44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915980" y="1016732"/>
          <a:ext cx="54366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204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«Культура, кинематография»</a:t>
            </a:r>
          </a:p>
        </p:txBody>
      </p:sp>
      <p:sp>
        <p:nvSpPr>
          <p:cNvPr id="47107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87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4287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1" marB="456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1" marB="456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1" marB="456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1" marB="456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671" marB="456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71011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269,4</a:t>
                      </a:r>
                      <a:endParaRPr lang="ru-RU" sz="2000" b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324,2</a:t>
                      </a:r>
                      <a:endParaRPr lang="ru-RU" sz="2000" b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350,4</a:t>
                      </a:r>
                      <a:endParaRPr lang="ru-RU" sz="2000" b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378,6</a:t>
                      </a:r>
                      <a:endParaRPr lang="ru-RU" sz="2000" b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68641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/>
                    </a:p>
                  </a:txBody>
                  <a:tcPr marT="45671" marB="456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1" marB="4567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1" marB="4567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1" marB="4567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1" marB="4567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87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268,1</a:t>
                      </a:r>
                      <a:endParaRPr lang="ru-RU" sz="2000" b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322,3</a:t>
                      </a:r>
                      <a:endParaRPr lang="ru-RU" sz="2000" b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348,5</a:t>
                      </a:r>
                      <a:endParaRPr lang="ru-RU" sz="2000" b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376,7</a:t>
                      </a:r>
                      <a:endParaRPr lang="ru-RU" sz="2000" b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0093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в том числе по МП «Развитие культуры» </a:t>
                      </a:r>
                      <a:endParaRPr lang="ru-RU" sz="2000" b="1" i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219,1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265,1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290,4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317,5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96141">
                <a:tc gridSpan="5">
                  <a:txBody>
                    <a:bodyPr/>
                    <a:lstStyle/>
                    <a:p>
                      <a:r>
                        <a:rPr lang="ru-RU" sz="2000" b="1" i="1" dirty="0" smtClean="0"/>
                        <a:t>       из них на финансирование учреждений культуры</a:t>
                      </a:r>
                      <a:endParaRPr lang="ru-RU" sz="2000" b="1" i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8726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музей</a:t>
                      </a:r>
                      <a:endParaRPr lang="ru-RU" sz="2000" b="1" i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5,5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6,6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7,2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7,9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8726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библиотеки</a:t>
                      </a:r>
                      <a:endParaRPr lang="ru-RU" sz="2000" b="1" i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38,8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49,1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53,9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59,1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8726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baseline="0" dirty="0" smtClean="0"/>
                        <a:t>клубы</a:t>
                      </a:r>
                      <a:r>
                        <a:rPr lang="ru-RU" sz="2000" b="1" i="1" dirty="0" smtClean="0"/>
                        <a:t> </a:t>
                      </a:r>
                      <a:endParaRPr lang="ru-RU" sz="2000" b="1" i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173,5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207,3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227,1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248,0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8726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кинематография</a:t>
                      </a:r>
                      <a:endParaRPr lang="ru-RU" sz="2000" b="1" i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1,3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2,1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2,2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2,5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67541">
                <a:tc>
                  <a:txBody>
                    <a:bodyPr/>
                    <a:lstStyle/>
                    <a:p>
                      <a:endParaRPr lang="ru-RU" sz="500" b="1" dirty="0"/>
                    </a:p>
                  </a:txBody>
                  <a:tcPr marT="45671" marB="456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1" marB="4567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1" marB="4567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1" marB="4567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1" marB="4567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093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централизованной бухгалтерии</a:t>
                      </a:r>
                      <a:endParaRPr lang="ru-RU" sz="2000" b="1" i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10,4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11,0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11,9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13,0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0093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на выполнение</a:t>
                      </a:r>
                      <a:r>
                        <a:rPr lang="ru-RU" sz="2000" b="1" i="1" baseline="0" dirty="0" smtClean="0"/>
                        <a:t> «Майских указов» Президента РФ</a:t>
                      </a:r>
                      <a:endParaRPr lang="ru-RU" sz="2000" b="1" i="1" dirty="0"/>
                    </a:p>
                  </a:txBody>
                  <a:tcPr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40,3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40,3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40,3</a:t>
                      </a:r>
                      <a:endParaRPr lang="ru-RU" sz="2000" i="1" dirty="0"/>
                    </a:p>
                  </a:txBody>
                  <a:tcPr marT="45671" marB="4567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1"/>
          <p:cNvSpPr txBox="1">
            <a:spLocks noChangeArrowheads="1"/>
          </p:cNvSpPr>
          <p:nvPr/>
        </p:nvSpPr>
        <p:spPr bwMode="auto">
          <a:xfrm>
            <a:off x="2963863" y="328613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«Здравоохранение»</a:t>
            </a:r>
          </a:p>
        </p:txBody>
      </p:sp>
      <p:sp>
        <p:nvSpPr>
          <p:cNvPr id="48131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70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4945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/>
                </a:extLst>
              </a:tr>
              <a:tr h="51104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Всего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1,2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1,2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1,2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01014"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Санитарно-эпидемиологическое благополучие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1,2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1,2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1,2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19175" y="3536950"/>
            <a:ext cx="10298113" cy="1763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4000"/>
              </a:lnSpc>
              <a:defRPr/>
            </a:pPr>
            <a:r>
              <a:rPr lang="ru-RU" sz="2200" b="1" dirty="0">
                <a:solidFill>
                  <a:schemeClr val="tx1"/>
                </a:solidFill>
              </a:rPr>
              <a:t>Реализация государственных полномочий по организации осуществления мероприятий по проведению дезинфекции, дезинсекции и дератизации, санитарно-противоэпидемических (профилактических)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4919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«Социальная политика»</a:t>
            </a:r>
          </a:p>
        </p:txBody>
      </p:sp>
      <p:sp>
        <p:nvSpPr>
          <p:cNvPr id="49155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52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4485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extLst>
                  <a:ext uri="{0D108BD9-81ED-4DB2-BD59-A6C34878D82A}"/>
                </a:extLst>
              </a:tr>
              <a:tr h="51854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57,4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56,7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58,2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59,6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6145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Охрана семьи</a:t>
                      </a:r>
                      <a:r>
                        <a:rPr lang="ru-RU" sz="2000" b="1" i="1" baseline="0" dirty="0" smtClean="0"/>
                        <a:t> и детства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54,2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56,1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57,6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59,0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742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dirty="0" smtClean="0"/>
                        <a:t>   - выплаты опекунам и</a:t>
                      </a:r>
                      <a:r>
                        <a:rPr lang="ru-RU" sz="1800" b="0" i="1" baseline="0" dirty="0" smtClean="0"/>
                        <a:t> попечителям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22,9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25,5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26,5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27,6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531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baseline="0" dirty="0" smtClean="0"/>
                        <a:t>   </a:t>
                      </a:r>
                      <a:r>
                        <a:rPr lang="ru-RU" sz="1800" b="0" i="1" dirty="0" smtClean="0"/>
                        <a:t>- компенсация за присмотр и уход за ребенком в ДДУ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20,05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20,05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20,05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20,05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6462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/>
                        <a:t>   - питание учащихся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9,3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9,8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10,1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6801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- обеспечение жильем молодых семей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2,95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1,25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1,27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1,28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6801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i="1" dirty="0" smtClean="0"/>
                        <a:t>Пенсионное обеспечение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-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-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-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6380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Обеспечение равной доступности услуг общественного транспорта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0,49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0,49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0,49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00951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МП «Старшее поколение и поддержка СОНКО»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4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«Физическая культура и спорт»</a:t>
            </a:r>
          </a:p>
        </p:txBody>
      </p:sp>
      <p:sp>
        <p:nvSpPr>
          <p:cNvPr id="50179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327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/>
                  </a:extLst>
                </a:gridCol>
                <a:gridCol w="1692181">
                  <a:extLst>
                    <a:ext uri="{9D8B030D-6E8A-4147-A177-3AD203B41FA5}"/>
                  </a:extLst>
                </a:gridCol>
                <a:gridCol w="1692180">
                  <a:extLst>
                    <a:ext uri="{9D8B030D-6E8A-4147-A177-3AD203B41FA5}"/>
                  </a:extLst>
                </a:gridCol>
                <a:gridCol w="1584170">
                  <a:extLst>
                    <a:ext uri="{9D8B030D-6E8A-4147-A177-3AD203B41FA5}"/>
                  </a:extLst>
                </a:gridCol>
                <a:gridCol w="1620000">
                  <a:extLst>
                    <a:ext uri="{9D8B030D-6E8A-4147-A177-3AD203B41FA5}"/>
                  </a:extLst>
                </a:gridCol>
              </a:tblGrid>
              <a:tr h="4486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/>
                </a:extLst>
              </a:tr>
              <a:tr h="5186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129,9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152,9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166,5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180,8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158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спортивных школ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128,6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151,6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165,2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179,5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74388">
                <a:tc>
                  <a:txBody>
                    <a:bodyPr/>
                    <a:lstStyle/>
                    <a:p>
                      <a:pPr marL="0" indent="0" algn="l" defTabSz="914377" rtl="0" eaLnBrk="1" latinLnBrk="0" hangingPunct="1">
                        <a:buFontTx/>
                        <a:buNone/>
                      </a:pP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57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0595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в том числе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по МП «Развитие физической культуры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и спорта»</a:t>
                      </a: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127,2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150,2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163,7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178,9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7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1"/>
          <p:cNvSpPr txBox="1">
            <a:spLocks noChangeArrowheads="1"/>
          </p:cNvSpPr>
          <p:nvPr/>
        </p:nvSpPr>
        <p:spPr bwMode="auto">
          <a:xfrm>
            <a:off x="1831975" y="71438"/>
            <a:ext cx="86074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Объем дотаций на выравнивание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бюджетной обеспеченности поселений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Республики Татарстан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1475" y="1268413"/>
          <a:ext cx="11412538" cy="483084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15851">
                  <a:extLst>
                    <a:ext uri="{9D8B030D-6E8A-4147-A177-3AD203B41FA5}"/>
                  </a:extLst>
                </a:gridCol>
                <a:gridCol w="1298896">
                  <a:extLst>
                    <a:ext uri="{9D8B030D-6E8A-4147-A177-3AD203B41FA5}"/>
                  </a:extLst>
                </a:gridCol>
                <a:gridCol w="1298896">
                  <a:extLst>
                    <a:ext uri="{9D8B030D-6E8A-4147-A177-3AD203B41FA5}"/>
                  </a:extLst>
                </a:gridCol>
                <a:gridCol w="1298895">
                  <a:extLst>
                    <a:ext uri="{9D8B030D-6E8A-4147-A177-3AD203B41FA5}"/>
                  </a:extLst>
                </a:gridCol>
              </a:tblGrid>
              <a:tr h="3962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2028г.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/>
                </a:extLst>
              </a:tr>
              <a:tr h="396131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19,1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22,0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25,4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0970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     в том числе:</a:t>
                      </a: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18277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Расходы на передачу бюджетам поселений </a:t>
                      </a:r>
                      <a:r>
                        <a:rPr lang="ru-RU" sz="1900" b="1" i="1" dirty="0" smtClean="0"/>
                        <a:t>дотаций на выравнивание уровня бюджетной обеспеченности поселений</a:t>
                      </a:r>
                      <a:r>
                        <a:rPr lang="ru-RU" sz="1900" i="1" dirty="0" smtClean="0"/>
                        <a:t>, источником </a:t>
                      </a:r>
                      <a:r>
                        <a:rPr lang="ru-RU" sz="1900" i="1" dirty="0" err="1" smtClean="0"/>
                        <a:t>софинансирования</a:t>
                      </a:r>
                      <a:r>
                        <a:rPr lang="ru-RU" sz="1900" i="1" dirty="0" smtClean="0"/>
                        <a:t> которых являются, в том числе, </a:t>
                      </a:r>
                      <a:r>
                        <a:rPr lang="ru-RU" sz="1900" i="1" u="sng" dirty="0" smtClean="0"/>
                        <a:t>субсидии</a:t>
                      </a:r>
                      <a:r>
                        <a:rPr lang="ru-RU" sz="1900" i="1" dirty="0" smtClean="0"/>
                        <a:t> на выравнивание уровня бюджетной обеспеченности поселений, входящих в состав муниципального района, и  предоставление  иных форм межбюджетных трансфертов бюджетам поселений, входящих в состав муниципального района</a:t>
                      </a: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16,5</a:t>
                      </a:r>
                      <a:endParaRPr lang="ru-RU" sz="1900" b="0" i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19,2</a:t>
                      </a:r>
                      <a:endParaRPr lang="ru-RU" sz="1900" b="0" i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22,5</a:t>
                      </a:r>
                      <a:endParaRPr lang="ru-RU" sz="1900" b="0" i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539175">
                <a:tc>
                  <a:txBody>
                    <a:bodyPr/>
                    <a:lstStyle/>
                    <a:p>
                      <a:pPr algn="just"/>
                      <a:r>
                        <a:rPr lang="ru-RU" sz="1900" b="1" i="1" dirty="0" smtClean="0"/>
                        <a:t>Дотации на выравнивание бюджетной обеспеченности поселений</a:t>
                      </a:r>
                      <a:r>
                        <a:rPr lang="ru-RU" sz="1900" i="1" dirty="0" smtClean="0"/>
                        <a:t>, источником финансового обеспечения которых являются </a:t>
                      </a:r>
                      <a:r>
                        <a:rPr lang="ru-RU" sz="1900" i="1" u="sng" dirty="0" smtClean="0"/>
                        <a:t>субвенции</a:t>
                      </a:r>
                      <a:r>
                        <a:rPr lang="ru-RU" sz="1900" i="1" dirty="0" smtClean="0"/>
                        <a:t> бюджетам муниципальных районов на реализацию государственных полномочий по расчету и предоставлению дотаций поселениям</a:t>
                      </a: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2,6</a:t>
                      </a:r>
                      <a:endParaRPr lang="ru-RU" sz="1900" b="0" i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2,8</a:t>
                      </a:r>
                      <a:endParaRPr lang="ru-RU" sz="1900" b="0" i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2,9</a:t>
                      </a:r>
                      <a:endParaRPr lang="ru-RU" sz="1900" b="0" i="1" dirty="0"/>
                    </a:p>
                  </a:txBody>
                  <a:tcPr marL="91448" marR="91448" marT="45710" marB="4571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1235" name="TextBox 74"/>
          <p:cNvSpPr txBox="1">
            <a:spLocks noChangeArrowheads="1"/>
          </p:cNvSpPr>
          <p:nvPr/>
        </p:nvSpPr>
        <p:spPr bwMode="auto">
          <a:xfrm>
            <a:off x="10363200" y="893763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879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Диаграмма 7"/>
          <p:cNvGraphicFramePr>
            <a:graphicFrameLocks/>
          </p:cNvGraphicFramePr>
          <p:nvPr/>
        </p:nvGraphicFramePr>
        <p:xfrm>
          <a:off x="284163" y="138113"/>
          <a:ext cx="11550650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Chart" r:id="rId3" imgW="11559018" imgH="6553768" progId="Excel.Chart.8">
                  <p:embed/>
                </p:oleObj>
              </mc:Choice>
              <mc:Fallback>
                <p:oleObj name="Chart" r:id="rId3" imgW="11559018" imgH="65537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8113"/>
                        <a:ext cx="11550650" cy="654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Прямоугольник 11"/>
          <p:cNvSpPr>
            <a:spLocks noChangeArrowheads="1"/>
          </p:cNvSpPr>
          <p:nvPr/>
        </p:nvSpPr>
        <p:spPr bwMode="auto">
          <a:xfrm>
            <a:off x="1127125" y="115888"/>
            <a:ext cx="1040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 Narrow" panose="020B0606020202030204" pitchFamily="34" charset="0"/>
              </a:rPr>
              <a:t>Расходы в разрезе программных и непрограммных,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667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015" y="1437198"/>
            <a:ext cx="92545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"/>
              </a:rPr>
              <a:t>Место нахождения (юридический адрес):</a:t>
            </a:r>
            <a:endParaRPr lang="ru-RU" sz="1600" dirty="0">
              <a:latin typeface="roboto"/>
            </a:endParaRPr>
          </a:p>
          <a:p>
            <a:r>
              <a:rPr lang="ru-RU" sz="1600" dirty="0">
                <a:latin typeface="roboto"/>
              </a:rPr>
              <a:t>423330, Республика Татарстан, г. Азнакаево, ул. </a:t>
            </a:r>
            <a:r>
              <a:rPr lang="ru-RU" sz="1600" dirty="0" err="1">
                <a:latin typeface="roboto"/>
              </a:rPr>
              <a:t>М.Султангалиева</a:t>
            </a:r>
            <a:r>
              <a:rPr lang="ru-RU" sz="1600" dirty="0">
                <a:latin typeface="roboto"/>
              </a:rPr>
              <a:t>, д.37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Режим </a:t>
            </a:r>
            <a:r>
              <a:rPr lang="ru-RU" sz="1600" b="1" dirty="0">
                <a:latin typeface="roboto"/>
              </a:rPr>
              <a:t>работы: </a:t>
            </a:r>
            <a:r>
              <a:rPr lang="ru-RU" sz="1600" dirty="0">
                <a:latin typeface="roboto"/>
              </a:rPr>
              <a:t>с 08.00 - 17.00, обед с 12.00 - 13.00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Прием </a:t>
            </a:r>
            <a:r>
              <a:rPr lang="ru-RU" sz="1600" b="1" dirty="0">
                <a:latin typeface="roboto"/>
              </a:rPr>
              <a:t>граждан: </a:t>
            </a:r>
            <a:r>
              <a:rPr lang="ru-RU" sz="1600" dirty="0">
                <a:latin typeface="roboto"/>
              </a:rPr>
              <a:t>день приема - вторник, часы приема: 14.00 - 16.00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E-</a:t>
            </a:r>
            <a:r>
              <a:rPr lang="ru-RU" sz="1600" b="1" dirty="0" err="1" smtClean="0">
                <a:latin typeface="roboto"/>
              </a:rPr>
              <a:t>mail</a:t>
            </a:r>
            <a:r>
              <a:rPr lang="ru-RU" sz="1600" b="1" dirty="0" smtClean="0">
                <a:latin typeface="roboto"/>
              </a:rPr>
              <a:t>: </a:t>
            </a:r>
            <a:r>
              <a:rPr lang="ru-RU" sz="1600" u="sng" dirty="0" smtClean="0">
                <a:latin typeface="roboto"/>
              </a:rPr>
              <a:t>azna.fbp@tatar.ru</a:t>
            </a:r>
            <a:endParaRPr lang="ru-RU" sz="1600" u="sng" dirty="0">
              <a:latin typeface="roboto"/>
            </a:endParaRPr>
          </a:p>
          <a:p>
            <a:endParaRPr lang="ru-RU" sz="1600" dirty="0">
              <a:latin typeface="roboto"/>
            </a:endParaRPr>
          </a:p>
          <a:p>
            <a:r>
              <a:rPr lang="ru-RU" sz="1600" b="1" dirty="0">
                <a:latin typeface="roboto"/>
              </a:rPr>
              <a:t>Председатель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>
                <a:latin typeface="roboto"/>
              </a:rPr>
              <a:t>Гурьянова Людмила Кирилловна, телефон: </a:t>
            </a:r>
            <a:r>
              <a:rPr lang="ru-RU" sz="1600" i="1" u="sng" dirty="0">
                <a:latin typeface="roboto"/>
              </a:rPr>
              <a:t>(885592) 7-54-16</a:t>
            </a:r>
          </a:p>
          <a:p>
            <a:r>
              <a:rPr lang="ru-RU" sz="1600" b="1" dirty="0">
                <a:latin typeface="roboto"/>
              </a:rPr>
              <a:t>Заместитель председателя 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>
                <a:latin typeface="roboto"/>
              </a:rPr>
              <a:t>Зиганшина Замира </a:t>
            </a:r>
            <a:r>
              <a:rPr lang="ru-RU" sz="1600" i="1" dirty="0" err="1">
                <a:latin typeface="roboto"/>
              </a:rPr>
              <a:t>Темиргалиевна</a:t>
            </a:r>
            <a:r>
              <a:rPr lang="ru-RU" sz="1600" i="1" dirty="0">
                <a:latin typeface="roboto"/>
              </a:rPr>
              <a:t>, телефон: </a:t>
            </a:r>
            <a:r>
              <a:rPr lang="ru-RU" sz="1600" i="1" u="sng" dirty="0">
                <a:latin typeface="roboto"/>
              </a:rPr>
              <a:t>(885592) 7-56-69</a:t>
            </a:r>
          </a:p>
          <a:p>
            <a:r>
              <a:rPr lang="ru-RU" sz="1600" b="1" dirty="0">
                <a:latin typeface="roboto"/>
              </a:rPr>
              <a:t>Начальник бюджетного отдела 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Шангареева</a:t>
            </a:r>
            <a:r>
              <a:rPr lang="ru-RU" sz="1600" i="1" dirty="0">
                <a:latin typeface="roboto"/>
              </a:rPr>
              <a:t> Гузель </a:t>
            </a:r>
            <a:r>
              <a:rPr lang="ru-RU" sz="1600" i="1" dirty="0" err="1">
                <a:latin typeface="roboto"/>
              </a:rPr>
              <a:t>Фаатовна</a:t>
            </a:r>
            <a:r>
              <a:rPr lang="ru-RU" sz="1600" i="1" dirty="0">
                <a:latin typeface="roboto"/>
              </a:rPr>
              <a:t>, телефон: </a:t>
            </a:r>
            <a:r>
              <a:rPr lang="ru-RU" sz="1600" i="1" u="sng" dirty="0">
                <a:latin typeface="roboto"/>
              </a:rPr>
              <a:t>(885592) 7-56-69</a:t>
            </a:r>
          </a:p>
          <a:p>
            <a:r>
              <a:rPr lang="ru-RU" sz="1600" b="1" dirty="0">
                <a:latin typeface="roboto"/>
              </a:rPr>
              <a:t>Начальник отдела прогнозирования и экономического анализа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Ситдикова</a:t>
            </a:r>
            <a:r>
              <a:rPr lang="ru-RU" sz="1600" i="1" dirty="0">
                <a:latin typeface="roboto"/>
              </a:rPr>
              <a:t> Рамзия </a:t>
            </a:r>
            <a:r>
              <a:rPr lang="ru-RU" sz="1600" i="1" dirty="0" err="1">
                <a:latin typeface="roboto"/>
              </a:rPr>
              <a:t>Галимзяновна</a:t>
            </a:r>
            <a:r>
              <a:rPr lang="ru-RU" sz="1600" i="1" dirty="0">
                <a:latin typeface="roboto"/>
              </a:rPr>
              <a:t>, телефон: </a:t>
            </a:r>
            <a:r>
              <a:rPr lang="ru-RU" sz="1600" i="1" u="sng" dirty="0">
                <a:latin typeface="roboto"/>
              </a:rPr>
              <a:t>(885592) 7-54-20</a:t>
            </a:r>
          </a:p>
          <a:p>
            <a:r>
              <a:rPr lang="ru-RU" sz="1600" b="1" smtClean="0">
                <a:latin typeface="roboto"/>
              </a:rPr>
              <a:t>Начальник </a:t>
            </a:r>
            <a:r>
              <a:rPr lang="ru-RU" sz="1600" b="1" dirty="0">
                <a:latin typeface="roboto"/>
              </a:rPr>
              <a:t>отдела учета и отчетности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Исламшина</a:t>
            </a:r>
            <a:r>
              <a:rPr lang="ru-RU" sz="1600" i="1" dirty="0">
                <a:latin typeface="roboto"/>
              </a:rPr>
              <a:t> Лилия </a:t>
            </a:r>
            <a:r>
              <a:rPr lang="ru-RU" sz="1600" i="1" dirty="0" err="1">
                <a:latin typeface="roboto"/>
              </a:rPr>
              <a:t>Раисовна</a:t>
            </a:r>
            <a:r>
              <a:rPr lang="ru-RU" sz="1600" i="1" dirty="0">
                <a:latin typeface="roboto"/>
              </a:rPr>
              <a:t>, телефон: </a:t>
            </a:r>
            <a:r>
              <a:rPr lang="ru-RU" sz="1600" i="1" u="sng" dirty="0">
                <a:latin typeface="roboto"/>
              </a:rPr>
              <a:t>(885592) 7-52-37</a:t>
            </a:r>
          </a:p>
          <a:p>
            <a:r>
              <a:rPr lang="ru-RU" sz="1600" b="1" dirty="0">
                <a:latin typeface="roboto"/>
              </a:rPr>
              <a:t> </a:t>
            </a:r>
            <a:endParaRPr lang="ru-RU" sz="1600" dirty="0">
              <a:latin typeface="roboto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05555" y="993236"/>
            <a:ext cx="493646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Контактная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информация: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207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52406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2340000">
            <a:off x="2830513" y="3387725"/>
            <a:ext cx="17811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9120000">
            <a:off x="7972425" y="3813175"/>
            <a:ext cx="950913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0484" name="TextBox 19"/>
          <p:cNvSpPr txBox="1">
            <a:spLocks noChangeArrowheads="1"/>
          </p:cNvSpPr>
          <p:nvPr/>
        </p:nvSpPr>
        <p:spPr bwMode="auto">
          <a:xfrm>
            <a:off x="371475" y="188913"/>
            <a:ext cx="1144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latin typeface="Arial Narrow" panose="020B0606020202030204" pitchFamily="34" charset="0"/>
              </a:rPr>
              <a:t>Составление бюджета на 2026-2028 годы </a:t>
            </a: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4079875" y="4149725"/>
            <a:ext cx="4203700" cy="2041525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Бюджет Азнакаевского муниципального района</a:t>
            </a:r>
          </a:p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на 2026 год и на плановый период 2027 и 2028 годов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35525" y="1016000"/>
            <a:ext cx="2916238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Закон о бюджете Республики Татарстан на 2026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2027 и 2028 годов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3525" y="1304925"/>
            <a:ext cx="2987675" cy="2087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Республики Татарстан на 2026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2027 и 2028 годов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525" y="3717925"/>
            <a:ext cx="2987675" cy="251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Азнакаевского муниципального района на 2026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2027 и 2028 годов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8388" y="1844675"/>
            <a:ext cx="3240087" cy="2305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направления бюджетной и налоговой политики Азнакаевского муниципального района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 на 2026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2027 и 2028 годов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626894" y="3140869"/>
            <a:ext cx="1333500" cy="6842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51200" y="4616450"/>
            <a:ext cx="8286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2049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483225"/>
            <a:ext cx="1206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2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349500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2026-2028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1811338" y="2276475"/>
            <a:ext cx="3024187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628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МИНИСТЕРТСВО ФИНАНСОВ</a:t>
            </a: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РЕСПУБЛИКИ ТАТАРСТАН</a:t>
            </a:r>
          </a:p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762875" y="2276475"/>
            <a:ext cx="268922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ФЕДЕРАЛЬНАЯ</a:t>
            </a: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НАЛОГОВАЯ СЛУЖБА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4" name="Picture 2" descr="Федеральная налоговая служба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325688"/>
            <a:ext cx="581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847850" y="5899150"/>
            <a:ext cx="25558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ОТРАСЛЕВЫЕ МИНИСТЕРСТВА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449763"/>
            <a:ext cx="20875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075613" y="5899150"/>
            <a:ext cx="22637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МУНИЦИПАЛИТЕТЫ</a:t>
            </a:r>
            <a:endParaRPr lang="ru-RU" sz="14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8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541838"/>
            <a:ext cx="13652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4972050" y="5732463"/>
            <a:ext cx="2463800" cy="3381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>
                <a:latin typeface="Calibri" panose="020F0502020204030204" pitchFamily="34" charset="0"/>
              </a:rPr>
              <a:t>Местные бюджеты</a:t>
            </a:r>
            <a:endParaRPr lang="ru-RU" sz="700" b="1">
              <a:latin typeface="Calibri" panose="020F0502020204030204" pitchFamily="34" charset="0"/>
            </a:endParaRPr>
          </a:p>
        </p:txBody>
      </p:sp>
      <p:pic>
        <p:nvPicPr>
          <p:cNvPr id="29710" name="Picture 19" descr="Пин от пользователя Andrey Malikov на доске Человечки для презентации |  Презентац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87738"/>
            <a:ext cx="2578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4401344" y="3169444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>
            <a:off x="6973531" y="3169942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>
            <a:off x="3673475" y="4305300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10800000">
            <a:off x="7706739" y="4304859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5762626" y="3384550"/>
            <a:ext cx="919162" cy="17938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167313" y="2276475"/>
            <a:ext cx="226377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МИНИСТЕРСТВО ЭКОНОМИКИ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17" name="Picture 15" descr="Министерство экономического развития Российской Федерац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346325"/>
            <a:ext cx="515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30" y="556591"/>
            <a:ext cx="10031896" cy="5909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Всего сформировано 29 бюджетов</a:t>
            </a:r>
          </a:p>
        </p:txBody>
      </p:sp>
      <p:sp>
        <p:nvSpPr>
          <p:cNvPr id="17416" name="TextBox 21"/>
          <p:cNvSpPr>
            <a:spLocks noChangeArrowheads="1"/>
          </p:cNvSpPr>
          <p:nvPr/>
        </p:nvSpPr>
        <p:spPr bwMode="auto">
          <a:xfrm>
            <a:off x="7015297" y="173182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1</a:t>
            </a:r>
          </a:p>
          <a:p>
            <a:pPr algn="ctr" eaLnBrk="1" hangingPunct="1">
              <a:defRPr/>
            </a:pPr>
            <a:r>
              <a:rPr lang="ru-RU" b="1" u="sng" dirty="0">
                <a:latin typeface="Calibri" panose="020F0502020204030204" pitchFamily="34" charset="0"/>
              </a:rPr>
              <a:t>бюджет </a:t>
            </a:r>
            <a:r>
              <a:rPr lang="ru-RU" b="1" u="sng" dirty="0" smtClean="0">
                <a:latin typeface="Calibri" panose="020F0502020204030204" pitchFamily="34" charset="0"/>
              </a:rPr>
              <a:t>муниципального района</a:t>
            </a:r>
          </a:p>
          <a:p>
            <a:pPr algn="ctr">
              <a:defRPr/>
            </a:pPr>
            <a:r>
              <a:rPr lang="ru-RU" sz="1300" b="1" dirty="0">
                <a:latin typeface="Calibri" panose="020F0502020204030204" pitchFamily="34" charset="0"/>
              </a:rPr>
              <a:t>Азнакаевский муниципальный </a:t>
            </a:r>
            <a:r>
              <a:rPr lang="ru-RU" sz="1300" b="1" dirty="0" smtClean="0">
                <a:latin typeface="Calibri" panose="020F0502020204030204" pitchFamily="34" charset="0"/>
              </a:rPr>
              <a:t>район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17417" name="TextBox 21"/>
          <p:cNvSpPr>
            <a:spLocks noChangeArrowheads="1"/>
          </p:cNvSpPr>
          <p:nvPr/>
        </p:nvSpPr>
        <p:spPr bwMode="auto">
          <a:xfrm>
            <a:off x="7012540" y="288381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бюджета городских поселений</a:t>
            </a:r>
          </a:p>
          <a:p>
            <a:pPr algn="ctr"/>
            <a:r>
              <a:rPr lang="ru-RU" sz="1300" b="1" dirty="0">
                <a:latin typeface="Calibri" panose="020F0502020204030204" pitchFamily="34" charset="0"/>
              </a:rPr>
              <a:t>г. </a:t>
            </a:r>
            <a:r>
              <a:rPr lang="ru-RU" sz="1300" b="1" dirty="0" smtClean="0">
                <a:latin typeface="Calibri" panose="020F0502020204030204" pitchFamily="34" charset="0"/>
              </a:rPr>
              <a:t>Азнакаево, </a:t>
            </a:r>
            <a:r>
              <a:rPr lang="ru-RU" sz="1300" b="1" dirty="0" err="1" smtClean="0">
                <a:latin typeface="Calibri" panose="020F0502020204030204" pitchFamily="34" charset="0"/>
              </a:rPr>
              <a:t>пгт</a:t>
            </a:r>
            <a:r>
              <a:rPr lang="ru-RU" sz="1300" b="1" dirty="0">
                <a:latin typeface="Calibri" panose="020F0502020204030204" pitchFamily="34" charset="0"/>
              </a:rPr>
              <a:t>. </a:t>
            </a:r>
            <a:r>
              <a:rPr lang="ru-RU" sz="1300" b="1" dirty="0" smtClean="0">
                <a:latin typeface="Calibri" panose="020F0502020204030204" pitchFamily="34" charset="0"/>
              </a:rPr>
              <a:t>Актюбинский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7418" name="TextBox 21"/>
          <p:cNvSpPr>
            <a:spLocks noChangeArrowheads="1"/>
          </p:cNvSpPr>
          <p:nvPr/>
        </p:nvSpPr>
        <p:spPr bwMode="auto">
          <a:xfrm>
            <a:off x="7012540" y="4035805"/>
            <a:ext cx="4755391" cy="2311956"/>
          </a:xfrm>
          <a:prstGeom prst="roundRect">
            <a:avLst>
              <a:gd name="adj" fmla="val 5408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26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бюджетов сельских поселений</a:t>
            </a:r>
          </a:p>
          <a:p>
            <a:pPr algn="ctr"/>
            <a:r>
              <a:rPr lang="ru-RU" sz="1300" b="1" dirty="0" err="1">
                <a:latin typeface="Calibri" panose="020F0502020204030204" pitchFamily="34" charset="0"/>
              </a:rPr>
              <a:t>Агерзинское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Алькеевское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Асеевское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Бирючевское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Вахитовское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Ильбяковское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Карамалинское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Масягутовское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Сарлинское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smtClean="0"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Тумутукское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Урсаевское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Учаллинское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Чемодуровское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6344823" y="1537253"/>
            <a:ext cx="720725" cy="5187398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50448" y="1820033"/>
            <a:ext cx="4783137" cy="4156075"/>
          </a:xfrm>
          <a:prstGeom prst="snip2Diag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TextBox 21"/>
          <p:cNvSpPr>
            <a:spLocks noChangeArrowheads="1"/>
          </p:cNvSpPr>
          <p:nvPr/>
        </p:nvSpPr>
        <p:spPr bwMode="auto">
          <a:xfrm>
            <a:off x="3977727" y="2206625"/>
            <a:ext cx="246538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latin typeface="Calibri" panose="020F0502020204030204" pitchFamily="34" charset="0"/>
              </a:rPr>
              <a:t>Азнакаевский муниципальный район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544413" y="57034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56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384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467100" y="2884488"/>
            <a:ext cx="8316913" cy="925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публичных слушаний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63" y="278130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28 ноября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2025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97798"/>
            <a:ext cx="10783888" cy="45429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Процесс формирования и рассмотрения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 бюджета </a:t>
            </a:r>
            <a:r>
              <a:rPr lang="ru-RU" altLang="ru-RU" dirty="0" err="1">
                <a:latin typeface="+mj-lt"/>
              </a:rPr>
              <a:t>Азнакаевского</a:t>
            </a:r>
            <a:r>
              <a:rPr lang="ru-RU" altLang="ru-RU" dirty="0">
                <a:latin typeface="+mj-lt"/>
              </a:rPr>
              <a:t> муниципального района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на </a:t>
            </a:r>
            <a:r>
              <a:rPr lang="ru-RU" altLang="ru-RU" dirty="0" smtClean="0">
                <a:latin typeface="+mj-lt"/>
              </a:rPr>
              <a:t>2026 </a:t>
            </a:r>
            <a:r>
              <a:rPr lang="ru-RU" altLang="ru-RU" dirty="0">
                <a:latin typeface="+mj-lt"/>
              </a:rPr>
              <a:t>год и на плановый период </a:t>
            </a:r>
            <a:r>
              <a:rPr lang="ru-RU" altLang="ru-RU" dirty="0" smtClean="0">
                <a:latin typeface="+mj-lt"/>
              </a:rPr>
              <a:t>2027-2028 </a:t>
            </a:r>
            <a:r>
              <a:rPr lang="ru-RU" altLang="ru-RU" dirty="0">
                <a:latin typeface="+mj-lt"/>
              </a:rPr>
              <a:t>годов</a:t>
            </a:r>
          </a:p>
          <a:p>
            <a:pPr>
              <a:defRPr/>
            </a:pPr>
            <a:endParaRPr lang="ru-RU" sz="32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7100" y="1633538"/>
            <a:ext cx="8316913" cy="925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4000"/>
              </a:lnSpc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Исполнительный комитет района вносит проект решения о бюджете на рассмотрение в Азнакаевский районный Совет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63" y="153035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11 ноября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2025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7100" y="4143375"/>
            <a:ext cx="8316913" cy="9271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заседаний постоянных комиссий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63" y="4041775"/>
            <a:ext cx="2879725" cy="11303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04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2025 года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67100" y="5403850"/>
            <a:ext cx="8316913" cy="9255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Рассмотрение проекта решения о бюджете на заседании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63" y="5300663"/>
            <a:ext cx="2879725" cy="1131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12 декабря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2025 года</a:t>
            </a:r>
          </a:p>
        </p:txBody>
      </p:sp>
    </p:spTree>
    <p:extLst>
      <p:ext uri="{BB962C8B-B14F-4D97-AF65-F5344CB8AC3E}">
        <p14:creationId xmlns:p14="http://schemas.microsoft.com/office/powerpoint/2010/main" val="352274712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334963" y="46038"/>
            <a:ext cx="11547475" cy="14398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>
                <a:latin typeface="+mj-lt"/>
              </a:rPr>
              <a:t>Местные </a:t>
            </a:r>
            <a:r>
              <a:rPr lang="ru-RU" sz="3600" dirty="0" smtClean="0">
                <a:latin typeface="+mj-lt"/>
              </a:rPr>
              <a:t>бюджеты</a:t>
            </a:r>
          </a:p>
          <a:p>
            <a:pPr>
              <a:defRPr/>
            </a:pPr>
            <a:r>
              <a:rPr lang="ru-RU" sz="3600" dirty="0" err="1" smtClean="0">
                <a:latin typeface="+mj-lt"/>
              </a:rPr>
              <a:t>Азнакаевского</a:t>
            </a:r>
            <a:r>
              <a:rPr lang="ru-RU" sz="3600" dirty="0" smtClean="0">
                <a:latin typeface="+mj-lt"/>
              </a:rPr>
              <a:t> муниципального района</a:t>
            </a:r>
            <a:endParaRPr lang="ru-RU" sz="3600" dirty="0">
              <a:latin typeface="+mj-lt"/>
            </a:endParaRPr>
          </a:p>
          <a:p>
            <a:pPr>
              <a:defRPr/>
            </a:pPr>
            <a:r>
              <a:rPr lang="ru-RU" sz="3600" dirty="0">
                <a:latin typeface="+mj-lt"/>
              </a:rPr>
              <a:t>Республики Татарстан</a:t>
            </a:r>
          </a:p>
        </p:txBody>
      </p:sp>
      <p:grpSp>
        <p:nvGrpSpPr>
          <p:cNvPr id="23555" name="Группа 2"/>
          <p:cNvGrpSpPr>
            <a:grpSpLocks/>
          </p:cNvGrpSpPr>
          <p:nvPr/>
        </p:nvGrpSpPr>
        <p:grpSpPr bwMode="auto">
          <a:xfrm>
            <a:off x="1379538" y="1738313"/>
            <a:ext cx="9393237" cy="4843462"/>
            <a:chOff x="1621764" y="1737826"/>
            <a:chExt cx="9394170" cy="4843287"/>
          </a:xfrm>
        </p:grpSpPr>
        <p:grpSp>
          <p:nvGrpSpPr>
            <p:cNvPr id="23556" name="Группа 4"/>
            <p:cNvGrpSpPr>
              <a:grpSpLocks/>
            </p:cNvGrpSpPr>
            <p:nvPr/>
          </p:nvGrpSpPr>
          <p:grpSpPr bwMode="auto">
            <a:xfrm>
              <a:off x="1621764" y="1737826"/>
              <a:ext cx="9394170" cy="3799650"/>
              <a:chOff x="1547119" y="1485900"/>
              <a:chExt cx="9394170" cy="334914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547119" y="3050237"/>
                <a:ext cx="2699018" cy="1716853"/>
              </a:xfrm>
              <a:prstGeom prst="roundRect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муниципального района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685918" y="3055834"/>
                <a:ext cx="2907002" cy="177981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бюджета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городских 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8032700" y="3088016"/>
                <a:ext cx="2908589" cy="174763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26</a:t>
                </a:r>
                <a:endParaRPr lang="ru-RU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бюджетов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сельских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" name="Правая фигурная скобка 1"/>
              <p:cNvSpPr/>
              <p:nvPr/>
            </p:nvSpPr>
            <p:spPr>
              <a:xfrm rot="5400000" flipH="1">
                <a:off x="6121772" y="-1921797"/>
                <a:ext cx="244865" cy="939417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455484" y="1485900"/>
                <a:ext cx="5369458" cy="88151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29 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бюджетов всех уровней</a:t>
                </a:r>
              </a:p>
            </p:txBody>
          </p:sp>
        </p:grpSp>
        <p:sp>
          <p:nvSpPr>
            <p:cNvPr id="11" name="Правая фигурная скобка 10"/>
            <p:cNvSpPr/>
            <p:nvPr/>
          </p:nvSpPr>
          <p:spPr>
            <a:xfrm rot="5400000">
              <a:off x="6165661" y="1130787"/>
              <a:ext cx="306376" cy="939417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73309" y="6119168"/>
              <a:ext cx="3589695" cy="46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бездефицитные бюджеты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98903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65963"/>
              </p:ext>
            </p:extLst>
          </p:nvPr>
        </p:nvGraphicFramePr>
        <p:xfrm>
          <a:off x="138022" y="842664"/>
          <a:ext cx="5918041" cy="58476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79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97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48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28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Валовой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продукт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ценах), 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120 833,9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128 090,4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135 417,4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101,6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потребительских   цен, в % к декабрю предыдущего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отгруженной продукции (работ, услуг), тыс.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28 275 462,3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29 689 235,4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31 173 697,2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промышленного производства, % к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продукции сельского  хозяйства, млн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6 363,5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6 427,2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6 501,2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8832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инвестиций (в основной   капитал) по территории за счет всех источников финансирования,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14 155 023,8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14 862 775,0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15 605 913,8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% к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работ, выполненных по виду деятельности «Строительство»,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1 395 649,6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1 487 622,9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1 582 622,5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101,5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337609" y="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социально-экономическая развития бюджета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2025 год и плановый период 2026 и 2027 годов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28548"/>
              </p:ext>
            </p:extLst>
          </p:nvPr>
        </p:nvGraphicFramePr>
        <p:xfrm>
          <a:off x="6143625" y="840872"/>
          <a:ext cx="5870131" cy="5864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1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06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68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6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 на душу населения, в среднем за месяц, руб.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61 848,0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66 487,0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71 141,0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110,0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107,5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 населения, в среднем за месяц рублей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50 715,4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54 519,3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58 335,6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110,0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107,5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важнейших видов промышленной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Нефть, тыс.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2 252,0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2 243,0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2 369,0 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Агропромышленный комплекс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основных видов сельскохозяйственной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Зерно (в виде после доработки),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125 000,0  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128 000,0  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130 000,0  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Мясо (скот и птица в живом весе), 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3 000,0 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3 050,0 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3 200,0 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Молоко,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75 000,0  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76 000,0  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76 500,0  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202,0  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202,0  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202,0  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5024</TotalTime>
  <Words>2900</Words>
  <Application>Microsoft Office PowerPoint</Application>
  <PresentationFormat>Широкоэкранный</PresentationFormat>
  <Paragraphs>934</Paragraphs>
  <Slides>29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Arial</vt:lpstr>
      <vt:lpstr>Arial Narrow</vt:lpstr>
      <vt:lpstr>Calibri</vt:lpstr>
      <vt:lpstr>Candara</vt:lpstr>
      <vt:lpstr>Franklin Gothic Book</vt:lpstr>
      <vt:lpstr>Franklin Gothic Medium</vt:lpstr>
      <vt:lpstr>roboto</vt:lpstr>
      <vt:lpstr>Segoe UI Symbol</vt:lpstr>
      <vt:lpstr>Symbol</vt:lpstr>
      <vt:lpstr>Times New Roman</vt:lpstr>
      <vt:lpstr>Wingdings 2</vt:lpstr>
      <vt:lpstr>Волна</vt:lpstr>
      <vt:lpstr>1_Волна</vt:lpstr>
      <vt:lpstr>2_Волна</vt:lpstr>
      <vt:lpstr>Трек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Замира Т. Зиганшина</cp:lastModifiedBy>
  <cp:revision>348</cp:revision>
  <cp:lastPrinted>2025-12-30T11:04:54Z</cp:lastPrinted>
  <dcterms:created xsi:type="dcterms:W3CDTF">2017-01-19T11:20:56Z</dcterms:created>
  <dcterms:modified xsi:type="dcterms:W3CDTF">2025-12-30T13:26:49Z</dcterms:modified>
</cp:coreProperties>
</file>