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7" r:id="rId2"/>
    <p:sldMasterId id="2147483700" r:id="rId3"/>
    <p:sldMasterId id="2147483712" r:id="rId4"/>
  </p:sldMasterIdLst>
  <p:notesMasterIdLst>
    <p:notesMasterId r:id="rId26"/>
  </p:notesMasterIdLst>
  <p:sldIdLst>
    <p:sldId id="278" r:id="rId5"/>
    <p:sldId id="280" r:id="rId6"/>
    <p:sldId id="295" r:id="rId7"/>
    <p:sldId id="375" r:id="rId8"/>
    <p:sldId id="376" r:id="rId9"/>
    <p:sldId id="377" r:id="rId10"/>
    <p:sldId id="378" r:id="rId11"/>
    <p:sldId id="289" r:id="rId12"/>
    <p:sldId id="379" r:id="rId13"/>
    <p:sldId id="380" r:id="rId14"/>
    <p:sldId id="381" r:id="rId15"/>
    <p:sldId id="382" r:id="rId16"/>
    <p:sldId id="383" r:id="rId17"/>
    <p:sldId id="384" r:id="rId18"/>
    <p:sldId id="385" r:id="rId19"/>
    <p:sldId id="386" r:id="rId20"/>
    <p:sldId id="387" r:id="rId21"/>
    <p:sldId id="388" r:id="rId22"/>
    <p:sldId id="389" r:id="rId23"/>
    <p:sldId id="390" r:id="rId24"/>
    <p:sldId id="358" r:id="rId25"/>
  </p:sldIdLst>
  <p:sldSz cx="9906000" cy="6858000" type="A4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120" userDrawn="1">
          <p15:clr>
            <a:srgbClr val="A4A3A4"/>
          </p15:clr>
        </p15:guide>
        <p15:guide id="3" orient="horz" pos="218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EA6C2"/>
    <a:srgbClr val="D0D3EB"/>
    <a:srgbClr val="FFB37A"/>
    <a:srgbClr val="4E67C8"/>
    <a:srgbClr val="DBEEF4"/>
    <a:srgbClr val="B7DEE8"/>
    <a:srgbClr val="93CDDD"/>
    <a:srgbClr val="009999"/>
    <a:srgbClr val="33CCCC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158" autoAdjust="0"/>
    <p:restoredTop sz="94356" autoAdjust="0"/>
  </p:normalViewPr>
  <p:slideViewPr>
    <p:cSldViewPr snapToGrid="0" showGuides="1">
      <p:cViewPr varScale="1">
        <p:scale>
          <a:sx n="112" d="100"/>
          <a:sy n="112" d="100"/>
        </p:scale>
        <p:origin x="1608" y="96"/>
      </p:cViewPr>
      <p:guideLst>
        <p:guide pos="3120"/>
        <p:guide orient="horz" pos="218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81768C-DDB5-4AF6-B7AE-9C0378D0D305}" type="datetimeFigureOut">
              <a:rPr lang="ru-RU" smtClean="0"/>
              <a:pPr/>
              <a:t>14.05.2026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09613" y="744538"/>
            <a:ext cx="537845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C6FD2E-6D76-4A3B-8D93-DCBD3082DA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132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09613" y="744538"/>
            <a:ext cx="537845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C6FD2E-6D76-4A3B-8D93-DCBD3082DA70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20136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5EBD5B2-679E-4733-AD5B-C1BB725D37E5}" type="slidenum">
              <a:rPr lang="ru-RU" altLang="ru-RU" smtClean="0">
                <a:latin typeface="Calibri" panose="020F0502020204030204" pitchFamily="34" charset="0"/>
              </a:rPr>
              <a:pPr/>
              <a:t>4</a:t>
            </a:fld>
            <a:endParaRPr lang="ru-RU" altLang="ru-RU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4267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47650" y="228600"/>
            <a:ext cx="9420606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29304" y="5353963"/>
            <a:ext cx="9450324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600200"/>
            <a:ext cx="8420100" cy="1780108"/>
          </a:xfrm>
        </p:spPr>
        <p:txBody>
          <a:bodyPr anchor="b">
            <a:normAutofit/>
          </a:bodyPr>
          <a:lstStyle>
            <a:lvl1pPr>
              <a:defRPr sz="3575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556001"/>
            <a:ext cx="69342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1625">
                <a:solidFill>
                  <a:srgbClr val="FFFFFF"/>
                </a:solidFill>
              </a:defRPr>
            </a:lvl1pPr>
            <a:lvl2pPr marL="371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42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144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85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573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288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00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971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5ED397-3552-4850-BBA2-49735E92433E}" type="datetimeFigureOut">
              <a:rPr lang="ru-RU" smtClean="0"/>
              <a:pPr>
                <a:defRPr/>
              </a:pPr>
              <a:t>14.05.2026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C0C44-A4AE-4BDC-8C0A-9F0E7CEF22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370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CBD5D2C-8A93-4856-B9DF-1E196E823864}" type="datetimeFigureOut">
              <a:rPr lang="ru-RU" smtClean="0"/>
              <a:pPr>
                <a:defRPr/>
              </a:pPr>
              <a:t>14.05.2026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817CA-4254-4DE3-9631-54F035B179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8584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47650" y="228600"/>
            <a:ext cx="9420606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40C9A43-4326-4256-9AB0-463285986922}" type="datetimeFigureOut">
              <a:rPr lang="ru-RU" smtClean="0"/>
              <a:pPr>
                <a:defRPr/>
              </a:pPr>
              <a:t>14.05.2026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14DAA-E6D3-4804-AC3D-B8ED267707B4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29304" y="714191"/>
            <a:ext cx="9450324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1447802"/>
            <a:ext cx="222885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1447800"/>
            <a:ext cx="652145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30456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95300" y="277813"/>
            <a:ext cx="8915400" cy="5853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ABD466-4B9E-4CBD-9429-A173ED9E1475}" type="datetimeFigureOut">
              <a:rPr lang="ru-RU" smtClean="0"/>
              <a:pPr>
                <a:defRPr/>
              </a:pPr>
              <a:t>14.05.2026</a:t>
            </a:fld>
            <a:endParaRPr lang="ru-RU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E372633-0BA7-4591-85BA-D0AFFFA2D503}" type="slidenum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6447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7815"/>
            <a:ext cx="89154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95300" y="1600202"/>
            <a:ext cx="8915400" cy="4530725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ABD466-4B9E-4CBD-9429-A173ED9E1475}" type="datetimeFigureOut">
              <a:rPr lang="ru-RU" smtClean="0"/>
              <a:pPr>
                <a:defRPr/>
              </a:pPr>
              <a:t>14.05.2026</a:t>
            </a:fld>
            <a:endParaRPr 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E372633-0BA7-4591-85BA-D0AFFFA2D503}" type="slidenum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0393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7815"/>
            <a:ext cx="89154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2"/>
            <a:ext cx="437515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35550" y="1600202"/>
            <a:ext cx="437515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ABD466-4B9E-4CBD-9429-A173ED9E1475}" type="datetimeFigureOut">
              <a:rPr lang="ru-RU" smtClean="0"/>
              <a:pPr>
                <a:defRPr/>
              </a:pPr>
              <a:t>14.05.2026</a:t>
            </a:fld>
            <a:endParaRPr 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E372633-0BA7-4591-85BA-D0AFFFA2D503}" type="slidenum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61461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47650" y="228600"/>
            <a:ext cx="9420606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29304" y="5353963"/>
            <a:ext cx="9450324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600200"/>
            <a:ext cx="8420100" cy="1780108"/>
          </a:xfrm>
        </p:spPr>
        <p:txBody>
          <a:bodyPr anchor="b">
            <a:normAutofit/>
          </a:bodyPr>
          <a:lstStyle>
            <a:lvl1pPr>
              <a:defRPr sz="3575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556001"/>
            <a:ext cx="69342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1625">
                <a:solidFill>
                  <a:srgbClr val="FFFFFF"/>
                </a:solidFill>
              </a:defRPr>
            </a:lvl1pPr>
            <a:lvl2pPr marL="371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42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144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85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573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288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00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971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1BF43B8-6DDE-49C8-89FA-86102E1E4F05}" type="slidenum">
              <a:rPr lang="ru-RU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977150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C3FE93-58FD-4C93-AC2D-6FAA18F24EF8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4030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47650" y="228600"/>
            <a:ext cx="9420606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551392" y="4203592"/>
            <a:ext cx="3116132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74295" tIns="37148" rIns="74295" bIns="37148" numCol="1" anchor="t" anchorCtr="0" compatLnSpc="1">
            <a:prstTxWarp prst="textNoShape">
              <a:avLst/>
            </a:prstTxWarp>
          </a:bodyPr>
          <a:lstStyle/>
          <a:p>
            <a:endParaRPr lang="en-US" sz="1463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837597" y="4075290"/>
            <a:ext cx="6006558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74295" tIns="37148" rIns="74295" bIns="37148" numCol="1" anchor="t" anchorCtr="0" compatLnSpc="1">
            <a:prstTxWarp prst="textNoShape">
              <a:avLst/>
            </a:prstTxWarp>
          </a:bodyPr>
          <a:lstStyle/>
          <a:p>
            <a:endParaRPr lang="en-US" sz="1463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3064455" y="4087562"/>
            <a:ext cx="5923645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74295" tIns="37148" rIns="74295" bIns="37148" numCol="1" anchor="t" anchorCtr="0" compatLnSpc="1">
            <a:prstTxWarp prst="textNoShape">
              <a:avLst/>
            </a:prstTxWarp>
          </a:bodyPr>
          <a:lstStyle/>
          <a:p>
            <a:endParaRPr lang="en-US" sz="1463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6076947" y="4074176"/>
            <a:ext cx="3583667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74295" tIns="37148" rIns="74295" bIns="37148" numCol="1" anchor="t" anchorCtr="0" compatLnSpc="1">
            <a:prstTxWarp prst="textNoShape">
              <a:avLst/>
            </a:prstTxWarp>
          </a:bodyPr>
          <a:lstStyle/>
          <a:p>
            <a:endParaRPr lang="en-US" sz="1463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29304" y="4058555"/>
            <a:ext cx="9450324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74295" tIns="37148" rIns="74295" bIns="37148" numCol="1" anchor="t" anchorCtr="0" compatLnSpc="1">
            <a:prstTxWarp prst="textNoShape">
              <a:avLst/>
            </a:prstTxWarp>
          </a:bodyPr>
          <a:lstStyle/>
          <a:p>
            <a:endParaRPr lang="en-US" sz="1463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535" y="2463560"/>
            <a:ext cx="8420100" cy="1524000"/>
          </a:xfrm>
        </p:spPr>
        <p:txBody>
          <a:bodyPr anchor="t">
            <a:normAutofit/>
          </a:bodyPr>
          <a:lstStyle>
            <a:lvl1pPr algn="ctr">
              <a:defRPr sz="3575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1312" y="1437449"/>
            <a:ext cx="6952545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1625">
                <a:solidFill>
                  <a:srgbClr val="FFFFFF"/>
                </a:solidFill>
              </a:defRPr>
            </a:lvl1pPr>
            <a:lvl2pPr marL="371475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A8971D-511E-412E-A37D-63DA06B909BB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1345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7929FC-FE3B-431A-8034-D25D85C087DB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733043" y="2679192"/>
            <a:ext cx="4140708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032248" y="2679192"/>
            <a:ext cx="4140708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8180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3044" y="2678114"/>
            <a:ext cx="4140708" cy="639762"/>
          </a:xfrm>
        </p:spPr>
        <p:txBody>
          <a:bodyPr anchor="ctr"/>
          <a:lstStyle>
            <a:lvl1pPr marL="0" indent="0" algn="ctr">
              <a:buNone/>
              <a:defRPr sz="1950" b="0">
                <a:solidFill>
                  <a:schemeClr val="tx2"/>
                </a:solidFill>
                <a:latin typeface="+mj-lt"/>
              </a:defRPr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3777" y="3429002"/>
            <a:ext cx="4138393" cy="2697163"/>
          </a:xfrm>
        </p:spPr>
        <p:txBody>
          <a:bodyPr/>
          <a:lstStyle>
            <a:lvl1pPr>
              <a:defRPr sz="1625"/>
            </a:lvl1pPr>
            <a:lvl2pPr>
              <a:defRPr sz="1463"/>
            </a:lvl2pPr>
            <a:lvl3pPr>
              <a:defRPr sz="1300"/>
            </a:lvl3pPr>
            <a:lvl4pPr>
              <a:defRPr sz="1138"/>
            </a:lvl4pPr>
            <a:lvl5pPr>
              <a:defRPr sz="1138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5550" y="2678113"/>
            <a:ext cx="4140708" cy="639762"/>
          </a:xfrm>
        </p:spPr>
        <p:txBody>
          <a:bodyPr anchor="ctr"/>
          <a:lstStyle>
            <a:lvl1pPr marL="0" indent="0" algn="ctr">
              <a:buNone/>
              <a:defRPr sz="1950" b="0" i="0">
                <a:solidFill>
                  <a:schemeClr val="tx2"/>
                </a:solidFill>
                <a:latin typeface="+mj-lt"/>
              </a:defRPr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3429002"/>
            <a:ext cx="4140708" cy="2697163"/>
          </a:xfrm>
        </p:spPr>
        <p:txBody>
          <a:bodyPr/>
          <a:lstStyle>
            <a:lvl1pPr>
              <a:defRPr sz="1625"/>
            </a:lvl1pPr>
            <a:lvl2pPr>
              <a:defRPr sz="1463"/>
            </a:lvl2pPr>
            <a:lvl3pPr>
              <a:defRPr sz="1300"/>
            </a:lvl3pPr>
            <a:lvl4pPr>
              <a:defRPr sz="1138"/>
            </a:lvl4pPr>
            <a:lvl5pPr>
              <a:defRPr sz="1138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9A834E-7349-4F02-8E43-FE6E8BC1649D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8156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E80224-D642-4ED9-9109-22EA19770730}" type="datetimeFigureOut">
              <a:rPr lang="ru-RU" smtClean="0"/>
              <a:pPr>
                <a:defRPr/>
              </a:pPr>
              <a:t>14.05.2026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A68FD-5373-4A53-977B-08D3F212AD4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7033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2DF57C-E941-4436-830E-2018817F5B2D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8769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47650" y="228600"/>
            <a:ext cx="9420606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29304" y="714191"/>
            <a:ext cx="9450324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6A9036-9134-4004-BB11-F379E65E6011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5260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47650" y="228600"/>
            <a:ext cx="9420606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D58A54-8D35-416A-9847-A6CC37328A9E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0600" y="3581402"/>
            <a:ext cx="36322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488"/>
              </a:spcAft>
              <a:buNone/>
              <a:defRPr sz="1463">
                <a:solidFill>
                  <a:schemeClr val="tx2"/>
                </a:solidFill>
              </a:defRPr>
            </a:lvl1pPr>
            <a:lvl2pPr marL="371475" indent="0">
              <a:buNone/>
              <a:defRPr sz="975"/>
            </a:lvl2pPr>
            <a:lvl3pPr marL="742950" indent="0">
              <a:buNone/>
              <a:defRPr sz="813"/>
            </a:lvl3pPr>
            <a:lvl4pPr marL="1114425" indent="0">
              <a:buNone/>
              <a:defRPr sz="731"/>
            </a:lvl4pPr>
            <a:lvl5pPr marL="1485900" indent="0">
              <a:buNone/>
              <a:defRPr sz="731"/>
            </a:lvl5pPr>
            <a:lvl6pPr marL="1857375" indent="0">
              <a:buNone/>
              <a:defRPr sz="731"/>
            </a:lvl6pPr>
            <a:lvl7pPr marL="2228850" indent="0">
              <a:buNone/>
              <a:defRPr sz="731"/>
            </a:lvl7pPr>
            <a:lvl8pPr marL="2600325" indent="0">
              <a:buNone/>
              <a:defRPr sz="731"/>
            </a:lvl8pPr>
            <a:lvl9pPr marL="2971800" indent="0">
              <a:buNone/>
              <a:defRPr sz="7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29304" y="714191"/>
            <a:ext cx="9450324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90600" y="2286000"/>
            <a:ext cx="3632200" cy="1252728"/>
          </a:xfrm>
        </p:spPr>
        <p:txBody>
          <a:bodyPr anchor="b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9626" y="1828800"/>
            <a:ext cx="4229416" cy="3810000"/>
          </a:xfrm>
        </p:spPr>
        <p:txBody>
          <a:bodyPr anchor="ctr"/>
          <a:lstStyle>
            <a:lvl1pPr>
              <a:buClr>
                <a:schemeClr val="bg1"/>
              </a:buClr>
              <a:defRPr sz="1788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1625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463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3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300">
                <a:solidFill>
                  <a:schemeClr val="tx2"/>
                </a:solidFill>
              </a:defRPr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16119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47650" y="228600"/>
            <a:ext cx="9420606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29304" y="5353963"/>
            <a:ext cx="9450324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80335" y="338667"/>
            <a:ext cx="4130366" cy="2429934"/>
          </a:xfrm>
        </p:spPr>
        <p:txBody>
          <a:bodyPr anchor="b">
            <a:normAutofit/>
          </a:bodyPr>
          <a:lstStyle>
            <a:lvl1pPr algn="l">
              <a:defRPr sz="2275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74029" y="2785533"/>
            <a:ext cx="4136672" cy="2421467"/>
          </a:xfrm>
        </p:spPr>
        <p:txBody>
          <a:bodyPr>
            <a:norm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371475" indent="0">
              <a:buNone/>
              <a:defRPr sz="975"/>
            </a:lvl2pPr>
            <a:lvl3pPr marL="742950" indent="0">
              <a:buNone/>
              <a:defRPr sz="813"/>
            </a:lvl3pPr>
            <a:lvl4pPr marL="1114425" indent="0">
              <a:buNone/>
              <a:defRPr sz="731"/>
            </a:lvl4pPr>
            <a:lvl5pPr marL="1485900" indent="0">
              <a:buNone/>
              <a:defRPr sz="731"/>
            </a:lvl5pPr>
            <a:lvl6pPr marL="1857375" indent="0">
              <a:buNone/>
              <a:defRPr sz="731"/>
            </a:lvl6pPr>
            <a:lvl7pPr marL="2228850" indent="0">
              <a:buNone/>
              <a:defRPr sz="731"/>
            </a:lvl7pPr>
            <a:lvl8pPr marL="2600325" indent="0">
              <a:buNone/>
              <a:defRPr sz="731"/>
            </a:lvl8pPr>
            <a:lvl9pPr marL="2971800" indent="0">
              <a:buNone/>
              <a:defRPr sz="7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67470C-E3C8-4C53-BEDE-7FD28EE5EE48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08050" y="1371600"/>
            <a:ext cx="386334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2600">
                <a:solidFill>
                  <a:schemeClr val="bg1"/>
                </a:solidFill>
              </a:defRPr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57016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B71BCA-7651-449C-ABDC-763287883D05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2971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47650" y="228600"/>
            <a:ext cx="9420606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7004AB-E97A-4FB2-A7AC-6834450A8A36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29304" y="714191"/>
            <a:ext cx="9450324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1447802"/>
            <a:ext cx="222885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1447800"/>
            <a:ext cx="652145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19038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7815"/>
            <a:ext cx="89154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95300" y="1600202"/>
            <a:ext cx="8915400" cy="4530725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D7CC1B-CE93-4335-A201-164B497E08F5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2720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47650" y="228600"/>
            <a:ext cx="9420606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29304" y="5353963"/>
            <a:ext cx="9450324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600200"/>
            <a:ext cx="8420100" cy="1780108"/>
          </a:xfrm>
        </p:spPr>
        <p:txBody>
          <a:bodyPr anchor="b">
            <a:normAutofit/>
          </a:bodyPr>
          <a:lstStyle>
            <a:lvl1pPr>
              <a:defRPr sz="3575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556001"/>
            <a:ext cx="69342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1625">
                <a:solidFill>
                  <a:srgbClr val="FFFFFF"/>
                </a:solidFill>
              </a:defRPr>
            </a:lvl1pPr>
            <a:lvl2pPr marL="371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42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144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85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573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288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00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971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1BF43B8-6DDE-49C8-89FA-86102E1E4F05}" type="slidenum">
              <a:rPr lang="ru-RU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957400"/>
      </p:ext>
    </p:extLst>
  </p:cSld>
  <p:clrMapOvr>
    <a:masterClrMapping/>
  </p:clrMapOvr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C3FE93-58FD-4C93-AC2D-6FAA18F24EF8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0411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47650" y="228600"/>
            <a:ext cx="9420606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551392" y="4203592"/>
            <a:ext cx="3116132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74295" tIns="37148" rIns="74295" bIns="37148" numCol="1" anchor="t" anchorCtr="0" compatLnSpc="1">
            <a:prstTxWarp prst="textNoShape">
              <a:avLst/>
            </a:prstTxWarp>
          </a:bodyPr>
          <a:lstStyle/>
          <a:p>
            <a:endParaRPr lang="en-US" sz="1463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837597" y="4075290"/>
            <a:ext cx="6006558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74295" tIns="37148" rIns="74295" bIns="37148" numCol="1" anchor="t" anchorCtr="0" compatLnSpc="1">
            <a:prstTxWarp prst="textNoShape">
              <a:avLst/>
            </a:prstTxWarp>
          </a:bodyPr>
          <a:lstStyle/>
          <a:p>
            <a:endParaRPr lang="en-US" sz="1463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3064455" y="4087562"/>
            <a:ext cx="5923645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74295" tIns="37148" rIns="74295" bIns="37148" numCol="1" anchor="t" anchorCtr="0" compatLnSpc="1">
            <a:prstTxWarp prst="textNoShape">
              <a:avLst/>
            </a:prstTxWarp>
          </a:bodyPr>
          <a:lstStyle/>
          <a:p>
            <a:endParaRPr lang="en-US" sz="1463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6076947" y="4074176"/>
            <a:ext cx="3583667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74295" tIns="37148" rIns="74295" bIns="37148" numCol="1" anchor="t" anchorCtr="0" compatLnSpc="1">
            <a:prstTxWarp prst="textNoShape">
              <a:avLst/>
            </a:prstTxWarp>
          </a:bodyPr>
          <a:lstStyle/>
          <a:p>
            <a:endParaRPr lang="en-US" sz="1463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29304" y="4058555"/>
            <a:ext cx="9450324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74295" tIns="37148" rIns="74295" bIns="37148" numCol="1" anchor="t" anchorCtr="0" compatLnSpc="1">
            <a:prstTxWarp prst="textNoShape">
              <a:avLst/>
            </a:prstTxWarp>
          </a:bodyPr>
          <a:lstStyle/>
          <a:p>
            <a:endParaRPr lang="en-US" sz="1463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535" y="2463560"/>
            <a:ext cx="8420100" cy="1524000"/>
          </a:xfrm>
        </p:spPr>
        <p:txBody>
          <a:bodyPr anchor="t">
            <a:normAutofit/>
          </a:bodyPr>
          <a:lstStyle>
            <a:lvl1pPr algn="ctr">
              <a:defRPr sz="3575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1312" y="1437449"/>
            <a:ext cx="6952545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1625">
                <a:solidFill>
                  <a:srgbClr val="FFFFFF"/>
                </a:solidFill>
              </a:defRPr>
            </a:lvl1pPr>
            <a:lvl2pPr marL="371475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A8971D-511E-412E-A37D-63DA06B909BB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967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47650" y="228600"/>
            <a:ext cx="9420606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551392" y="4203592"/>
            <a:ext cx="3116132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74295" tIns="37148" rIns="74295" bIns="37148" numCol="1" anchor="t" anchorCtr="0" compatLnSpc="1">
            <a:prstTxWarp prst="textNoShape">
              <a:avLst/>
            </a:prstTxWarp>
          </a:bodyPr>
          <a:lstStyle/>
          <a:p>
            <a:endParaRPr lang="en-US" sz="1463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837597" y="4075290"/>
            <a:ext cx="6006558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74295" tIns="37148" rIns="74295" bIns="37148" numCol="1" anchor="t" anchorCtr="0" compatLnSpc="1">
            <a:prstTxWarp prst="textNoShape">
              <a:avLst/>
            </a:prstTxWarp>
          </a:bodyPr>
          <a:lstStyle/>
          <a:p>
            <a:endParaRPr lang="en-US" sz="1463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3064455" y="4087562"/>
            <a:ext cx="5923645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74295" tIns="37148" rIns="74295" bIns="37148" numCol="1" anchor="t" anchorCtr="0" compatLnSpc="1">
            <a:prstTxWarp prst="textNoShape">
              <a:avLst/>
            </a:prstTxWarp>
          </a:bodyPr>
          <a:lstStyle/>
          <a:p>
            <a:endParaRPr lang="en-US" sz="1463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6076947" y="4074176"/>
            <a:ext cx="3583667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74295" tIns="37148" rIns="74295" bIns="37148" numCol="1" anchor="t" anchorCtr="0" compatLnSpc="1">
            <a:prstTxWarp prst="textNoShape">
              <a:avLst/>
            </a:prstTxWarp>
          </a:bodyPr>
          <a:lstStyle/>
          <a:p>
            <a:endParaRPr lang="en-US" sz="1463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29304" y="4058555"/>
            <a:ext cx="9450324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74295" tIns="37148" rIns="74295" bIns="37148" numCol="1" anchor="t" anchorCtr="0" compatLnSpc="1">
            <a:prstTxWarp prst="textNoShape">
              <a:avLst/>
            </a:prstTxWarp>
          </a:bodyPr>
          <a:lstStyle/>
          <a:p>
            <a:endParaRPr lang="en-US" sz="1463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535" y="2463560"/>
            <a:ext cx="8420100" cy="1524000"/>
          </a:xfrm>
        </p:spPr>
        <p:txBody>
          <a:bodyPr anchor="t">
            <a:normAutofit/>
          </a:bodyPr>
          <a:lstStyle>
            <a:lvl1pPr algn="ctr">
              <a:defRPr sz="3575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1312" y="1437449"/>
            <a:ext cx="6952545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1625">
                <a:solidFill>
                  <a:srgbClr val="FFFFFF"/>
                </a:solidFill>
              </a:defRPr>
            </a:lvl1pPr>
            <a:lvl2pPr marL="371475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B4CF15-F076-4295-9C58-78361254D99A}" type="datetimeFigureOut">
              <a:rPr lang="ru-RU" smtClean="0"/>
              <a:pPr>
                <a:defRPr/>
              </a:pPr>
              <a:t>14.05.2026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8D185-AA89-4C02-86D7-3A45B03302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925041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7929FC-FE3B-431A-8034-D25D85C087DB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733043" y="2679192"/>
            <a:ext cx="4140708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032248" y="2679192"/>
            <a:ext cx="4140708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0680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3044" y="2678114"/>
            <a:ext cx="4140708" cy="639762"/>
          </a:xfrm>
        </p:spPr>
        <p:txBody>
          <a:bodyPr anchor="ctr"/>
          <a:lstStyle>
            <a:lvl1pPr marL="0" indent="0" algn="ctr">
              <a:buNone/>
              <a:defRPr sz="1950" b="0">
                <a:solidFill>
                  <a:schemeClr val="tx2"/>
                </a:solidFill>
                <a:latin typeface="+mj-lt"/>
              </a:defRPr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3777" y="3429002"/>
            <a:ext cx="4138393" cy="2697163"/>
          </a:xfrm>
        </p:spPr>
        <p:txBody>
          <a:bodyPr/>
          <a:lstStyle>
            <a:lvl1pPr>
              <a:defRPr sz="1625"/>
            </a:lvl1pPr>
            <a:lvl2pPr>
              <a:defRPr sz="1463"/>
            </a:lvl2pPr>
            <a:lvl3pPr>
              <a:defRPr sz="1300"/>
            </a:lvl3pPr>
            <a:lvl4pPr>
              <a:defRPr sz="1138"/>
            </a:lvl4pPr>
            <a:lvl5pPr>
              <a:defRPr sz="1138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5550" y="2678113"/>
            <a:ext cx="4140708" cy="639762"/>
          </a:xfrm>
        </p:spPr>
        <p:txBody>
          <a:bodyPr anchor="ctr"/>
          <a:lstStyle>
            <a:lvl1pPr marL="0" indent="0" algn="ctr">
              <a:buNone/>
              <a:defRPr sz="1950" b="0" i="0">
                <a:solidFill>
                  <a:schemeClr val="tx2"/>
                </a:solidFill>
                <a:latin typeface="+mj-lt"/>
              </a:defRPr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3429002"/>
            <a:ext cx="4140708" cy="2697163"/>
          </a:xfrm>
        </p:spPr>
        <p:txBody>
          <a:bodyPr/>
          <a:lstStyle>
            <a:lvl1pPr>
              <a:defRPr sz="1625"/>
            </a:lvl1pPr>
            <a:lvl2pPr>
              <a:defRPr sz="1463"/>
            </a:lvl2pPr>
            <a:lvl3pPr>
              <a:defRPr sz="1300"/>
            </a:lvl3pPr>
            <a:lvl4pPr>
              <a:defRPr sz="1138"/>
            </a:lvl4pPr>
            <a:lvl5pPr>
              <a:defRPr sz="1138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9A834E-7349-4F02-8E43-FE6E8BC1649D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5775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2DF57C-E941-4436-830E-2018817F5B2D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3431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47650" y="228600"/>
            <a:ext cx="9420606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29304" y="714191"/>
            <a:ext cx="9450324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6A9036-9134-4004-BB11-F379E65E6011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481205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47650" y="228600"/>
            <a:ext cx="9420606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D58A54-8D35-416A-9847-A6CC37328A9E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0600" y="3581402"/>
            <a:ext cx="36322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488"/>
              </a:spcAft>
              <a:buNone/>
              <a:defRPr sz="1463">
                <a:solidFill>
                  <a:schemeClr val="tx2"/>
                </a:solidFill>
              </a:defRPr>
            </a:lvl1pPr>
            <a:lvl2pPr marL="371475" indent="0">
              <a:buNone/>
              <a:defRPr sz="975"/>
            </a:lvl2pPr>
            <a:lvl3pPr marL="742950" indent="0">
              <a:buNone/>
              <a:defRPr sz="813"/>
            </a:lvl3pPr>
            <a:lvl4pPr marL="1114425" indent="0">
              <a:buNone/>
              <a:defRPr sz="731"/>
            </a:lvl4pPr>
            <a:lvl5pPr marL="1485900" indent="0">
              <a:buNone/>
              <a:defRPr sz="731"/>
            </a:lvl5pPr>
            <a:lvl6pPr marL="1857375" indent="0">
              <a:buNone/>
              <a:defRPr sz="731"/>
            </a:lvl6pPr>
            <a:lvl7pPr marL="2228850" indent="0">
              <a:buNone/>
              <a:defRPr sz="731"/>
            </a:lvl7pPr>
            <a:lvl8pPr marL="2600325" indent="0">
              <a:buNone/>
              <a:defRPr sz="731"/>
            </a:lvl8pPr>
            <a:lvl9pPr marL="2971800" indent="0">
              <a:buNone/>
              <a:defRPr sz="7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29304" y="714191"/>
            <a:ext cx="9450324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90600" y="2286000"/>
            <a:ext cx="3632200" cy="1252728"/>
          </a:xfrm>
        </p:spPr>
        <p:txBody>
          <a:bodyPr anchor="b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9626" y="1828800"/>
            <a:ext cx="4229416" cy="3810000"/>
          </a:xfrm>
        </p:spPr>
        <p:txBody>
          <a:bodyPr anchor="ctr"/>
          <a:lstStyle>
            <a:lvl1pPr>
              <a:buClr>
                <a:schemeClr val="bg1"/>
              </a:buClr>
              <a:defRPr sz="1788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1625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463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3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300">
                <a:solidFill>
                  <a:schemeClr val="tx2"/>
                </a:solidFill>
              </a:defRPr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50654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47650" y="228600"/>
            <a:ext cx="9420606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29304" y="5353963"/>
            <a:ext cx="9450324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80335" y="338667"/>
            <a:ext cx="4130366" cy="2429934"/>
          </a:xfrm>
        </p:spPr>
        <p:txBody>
          <a:bodyPr anchor="b">
            <a:normAutofit/>
          </a:bodyPr>
          <a:lstStyle>
            <a:lvl1pPr algn="l">
              <a:defRPr sz="2275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74029" y="2785533"/>
            <a:ext cx="4136672" cy="2421467"/>
          </a:xfrm>
        </p:spPr>
        <p:txBody>
          <a:bodyPr>
            <a:norm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371475" indent="0">
              <a:buNone/>
              <a:defRPr sz="975"/>
            </a:lvl2pPr>
            <a:lvl3pPr marL="742950" indent="0">
              <a:buNone/>
              <a:defRPr sz="813"/>
            </a:lvl3pPr>
            <a:lvl4pPr marL="1114425" indent="0">
              <a:buNone/>
              <a:defRPr sz="731"/>
            </a:lvl4pPr>
            <a:lvl5pPr marL="1485900" indent="0">
              <a:buNone/>
              <a:defRPr sz="731"/>
            </a:lvl5pPr>
            <a:lvl6pPr marL="1857375" indent="0">
              <a:buNone/>
              <a:defRPr sz="731"/>
            </a:lvl6pPr>
            <a:lvl7pPr marL="2228850" indent="0">
              <a:buNone/>
              <a:defRPr sz="731"/>
            </a:lvl7pPr>
            <a:lvl8pPr marL="2600325" indent="0">
              <a:buNone/>
              <a:defRPr sz="731"/>
            </a:lvl8pPr>
            <a:lvl9pPr marL="2971800" indent="0">
              <a:buNone/>
              <a:defRPr sz="7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67470C-E3C8-4C53-BEDE-7FD28EE5EE48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08050" y="1371600"/>
            <a:ext cx="386334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2600">
                <a:solidFill>
                  <a:schemeClr val="bg1"/>
                </a:solidFill>
              </a:defRPr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0183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B71BCA-7651-449C-ABDC-763287883D05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6805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47650" y="228600"/>
            <a:ext cx="9420606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7004AB-E97A-4FB2-A7AC-6834450A8A36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29304" y="714191"/>
            <a:ext cx="9450324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1447802"/>
            <a:ext cx="222885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1447800"/>
            <a:ext cx="652145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56980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57212" y="5349904"/>
            <a:ext cx="9348788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4295" tIns="37148" rIns="74295" bIns="37148" anchor="t" compatLnSpc="1"/>
          <a:lstStyle/>
          <a:p>
            <a:endParaRPr lang="en-US" sz="1463">
              <a:solidFill>
                <a:prstClr val="black"/>
              </a:solidFill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412750" y="4853413"/>
            <a:ext cx="916305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12750" y="3886200"/>
            <a:ext cx="9163050" cy="914400"/>
          </a:xfrm>
        </p:spPr>
        <p:txBody>
          <a:bodyPr anchor="b"/>
          <a:lstStyle>
            <a:lvl1pPr marL="0" indent="0" algn="l">
              <a:buNone/>
              <a:defRPr sz="1950">
                <a:solidFill>
                  <a:schemeClr val="tx2">
                    <a:shade val="75000"/>
                  </a:schemeClr>
                </a:solidFill>
              </a:defRPr>
            </a:lvl1pPr>
            <a:lvl2pPr marL="371475" indent="0" algn="ctr">
              <a:buNone/>
            </a:lvl2pPr>
            <a:lvl3pPr marL="742950" indent="0" algn="ctr">
              <a:buNone/>
            </a:lvl3pPr>
            <a:lvl4pPr marL="1114425" indent="0" algn="ctr">
              <a:buNone/>
            </a:lvl4pPr>
            <a:lvl5pPr marL="1485900" indent="0" algn="ctr">
              <a:buNone/>
            </a:lvl5pPr>
            <a:lvl6pPr marL="1857375" indent="0" algn="ctr">
              <a:buNone/>
            </a:lvl6pPr>
            <a:lvl7pPr marL="2228850" indent="0" algn="ctr">
              <a:buNone/>
            </a:lvl7pPr>
            <a:lvl8pPr marL="2600325" indent="0" algn="ctr">
              <a:buNone/>
            </a:lvl8pPr>
            <a:lvl9pPr marL="29718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612BA-AE69-4D42-B177-C87439102382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14.05.2026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915400" y="6473952"/>
            <a:ext cx="822198" cy="246888"/>
          </a:xfrm>
        </p:spPr>
        <p:txBody>
          <a:bodyPr/>
          <a:lstStyle/>
          <a:p>
            <a:fld id="{EDA23935-9159-4276-89A6-A3E83AD680BD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939735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612BA-AE69-4D42-B177-C87439102382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14.05.2026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879850" y="76202"/>
            <a:ext cx="3136900" cy="288925"/>
          </a:xfrm>
        </p:spPr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915400" y="6473952"/>
            <a:ext cx="822198" cy="246888"/>
          </a:xfrm>
        </p:spPr>
        <p:txBody>
          <a:bodyPr/>
          <a:lstStyle/>
          <a:p>
            <a:fld id="{EDA23935-9159-4276-89A6-A3E83AD680BD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99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3485F67-1EF8-4CDE-A699-363D84E9F144}" type="datetimeFigureOut">
              <a:rPr lang="ru-RU" smtClean="0"/>
              <a:pPr>
                <a:defRPr/>
              </a:pPr>
              <a:t>14.05.2026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4C1CE-154A-49F5-B7D2-BDB61CEC3E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733043" y="2679192"/>
            <a:ext cx="4140708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032248" y="2679192"/>
            <a:ext cx="4140708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00633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57212" y="3444904"/>
            <a:ext cx="9348788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4295" tIns="37148" rIns="74295" bIns="37148" anchor="t" compatLnSpc="1"/>
          <a:lstStyle/>
          <a:p>
            <a:endParaRPr lang="en-US" sz="1463">
              <a:solidFill>
                <a:prstClr val="white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12750" y="1676400"/>
            <a:ext cx="9163050" cy="1219200"/>
          </a:xfrm>
        </p:spPr>
        <p:txBody>
          <a:bodyPr anchor="b"/>
          <a:lstStyle>
            <a:lvl1pPr marL="0" indent="0" algn="r">
              <a:buNone/>
              <a:defRPr sz="1625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612BA-AE69-4D42-B177-C87439102382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14.05.2026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23935-9159-4276-89A6-A3E83AD680BD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95514" y="2947087"/>
            <a:ext cx="94107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7138669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26898" y="457200"/>
            <a:ext cx="94107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30200" y="1600200"/>
            <a:ext cx="4540250" cy="4724400"/>
          </a:xfrm>
        </p:spPr>
        <p:txBody>
          <a:bodyPr/>
          <a:lstStyle>
            <a:lvl1pPr>
              <a:defRPr sz="2275"/>
            </a:lvl1pPr>
            <a:lvl2pPr>
              <a:defRPr sz="1950"/>
            </a:lvl2pPr>
            <a:lvl3pPr>
              <a:defRPr sz="1625"/>
            </a:lvl3pPr>
            <a:lvl4pPr>
              <a:defRPr sz="1463"/>
            </a:lvl4pPr>
            <a:lvl5pPr>
              <a:defRPr sz="1463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5035550" y="1600200"/>
            <a:ext cx="4705350" cy="4724400"/>
          </a:xfrm>
        </p:spPr>
        <p:txBody>
          <a:bodyPr/>
          <a:lstStyle>
            <a:lvl1pPr>
              <a:defRPr sz="2275"/>
            </a:lvl1pPr>
            <a:lvl2pPr>
              <a:defRPr sz="1950"/>
            </a:lvl2pPr>
            <a:lvl3pPr>
              <a:defRPr sz="1625"/>
            </a:lvl3pPr>
            <a:lvl4pPr>
              <a:defRPr sz="1463"/>
            </a:lvl4pPr>
            <a:lvl5pPr>
              <a:defRPr sz="1463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612BA-AE69-4D42-B177-C87439102382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14.05.2026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23935-9159-4276-89A6-A3E83AD680BD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03371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30200" y="5410200"/>
            <a:ext cx="932815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4898" y="666750"/>
            <a:ext cx="4648102" cy="639762"/>
          </a:xfrm>
        </p:spPr>
        <p:txBody>
          <a:bodyPr anchor="ctr"/>
          <a:lstStyle>
            <a:lvl1pPr marL="0" indent="0">
              <a:buNone/>
              <a:defRPr sz="1463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1625" b="1"/>
            </a:lvl2pPr>
            <a:lvl3pPr>
              <a:buNone/>
              <a:defRPr sz="1463" b="1"/>
            </a:lvl3pPr>
            <a:lvl4pPr>
              <a:buNone/>
              <a:defRPr sz="1300" b="1"/>
            </a:lvl4pPr>
            <a:lvl5pPr>
              <a:buNone/>
              <a:defRPr sz="13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5032111" y="666750"/>
            <a:ext cx="4649928" cy="639762"/>
          </a:xfrm>
        </p:spPr>
        <p:txBody>
          <a:bodyPr anchor="ctr"/>
          <a:lstStyle>
            <a:lvl1pPr marL="0" indent="0">
              <a:buNone/>
              <a:defRPr sz="1463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1625" b="1"/>
            </a:lvl2pPr>
            <a:lvl3pPr>
              <a:buNone/>
              <a:defRPr sz="1463" b="1"/>
            </a:lvl3pPr>
            <a:lvl4pPr>
              <a:buNone/>
              <a:defRPr sz="1300" b="1"/>
            </a:lvl4pPr>
            <a:lvl5pPr>
              <a:buNone/>
              <a:defRPr sz="13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04898" y="1316039"/>
            <a:ext cx="4648102" cy="3941763"/>
          </a:xfrm>
        </p:spPr>
        <p:txBody>
          <a:bodyPr/>
          <a:lstStyle>
            <a:lvl1pPr>
              <a:defRPr sz="1950"/>
            </a:lvl1pPr>
            <a:lvl2pPr>
              <a:defRPr sz="1625"/>
            </a:lvl2pPr>
            <a:lvl3pPr>
              <a:defRPr sz="1463"/>
            </a:lvl3pPr>
            <a:lvl4pPr>
              <a:defRPr sz="1300"/>
            </a:lvl4pPr>
            <a:lvl5pPr>
              <a:defRPr sz="13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5036124" y="1316039"/>
            <a:ext cx="4645914" cy="3941763"/>
          </a:xfrm>
        </p:spPr>
        <p:txBody>
          <a:bodyPr/>
          <a:lstStyle>
            <a:lvl1pPr>
              <a:defRPr sz="1950"/>
            </a:lvl1pPr>
            <a:lvl2pPr>
              <a:defRPr sz="1625"/>
            </a:lvl2pPr>
            <a:lvl3pPr>
              <a:defRPr sz="1463"/>
            </a:lvl3pPr>
            <a:lvl4pPr>
              <a:defRPr sz="1300"/>
            </a:lvl4pPr>
            <a:lvl5pPr>
              <a:defRPr sz="13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612BA-AE69-4D42-B177-C87439102382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14.05.2026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915400" y="6477000"/>
            <a:ext cx="825500" cy="246888"/>
          </a:xfrm>
        </p:spPr>
        <p:txBody>
          <a:bodyPr/>
          <a:lstStyle/>
          <a:p>
            <a:fld id="{EDA23935-9159-4276-89A6-A3E83AD680BD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57212" y="6019802"/>
            <a:ext cx="9348788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4295" tIns="37148" rIns="74295" bIns="37148" anchor="t" compatLnSpc="1"/>
          <a:lstStyle/>
          <a:p>
            <a:endParaRPr lang="en-US" sz="1463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99393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26898" y="457200"/>
            <a:ext cx="94107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612BA-AE69-4D42-B177-C87439102382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14.05.2026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23935-9159-4276-89A6-A3E83AD680BD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03492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612BA-AE69-4D42-B177-C87439102382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14.05.2026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23935-9159-4276-89A6-A3E83AD680BD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20168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57212" y="5849119"/>
            <a:ext cx="9348788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4295" tIns="37148" rIns="74295" bIns="37148" anchor="t" compatLnSpc="1"/>
          <a:lstStyle/>
          <a:p>
            <a:endParaRPr lang="en-US" sz="1463">
              <a:solidFill>
                <a:prstClr val="black"/>
              </a:solidFill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95300" y="5486400"/>
            <a:ext cx="9163050" cy="520700"/>
          </a:xfrm>
        </p:spPr>
        <p:txBody>
          <a:bodyPr anchor="ctr"/>
          <a:lstStyle>
            <a:lvl1pPr algn="l">
              <a:buNone/>
              <a:defRPr sz="1625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95301" y="609600"/>
            <a:ext cx="3259006" cy="4800600"/>
          </a:xfrm>
        </p:spPr>
        <p:txBody>
          <a:bodyPr/>
          <a:lstStyle>
            <a:lvl1pPr marL="0" indent="0">
              <a:buNone/>
              <a:defRPr sz="1138"/>
            </a:lvl1pPr>
            <a:lvl2pPr>
              <a:buNone/>
              <a:defRPr sz="975"/>
            </a:lvl2pPr>
            <a:lvl3pPr>
              <a:buNone/>
              <a:defRPr sz="813"/>
            </a:lvl3pPr>
            <a:lvl4pPr>
              <a:buNone/>
              <a:defRPr sz="731"/>
            </a:lvl4pPr>
            <a:lvl5pPr>
              <a:buNone/>
              <a:defRPr sz="73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872971" y="609600"/>
            <a:ext cx="5785379" cy="4800600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612BA-AE69-4D42-B177-C87439102382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14.05.2026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23935-9159-4276-89A6-A3E83AD680BD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36398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797300" y="616634"/>
            <a:ext cx="54483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26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612BA-AE69-4D42-B177-C87439102382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14.05.2026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23935-9159-4276-89A6-A3E83AD680BD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412750" y="4993760"/>
            <a:ext cx="6356350" cy="522288"/>
          </a:xfrm>
        </p:spPr>
        <p:txBody>
          <a:bodyPr anchor="ctr"/>
          <a:lstStyle>
            <a:lvl1pPr algn="l">
              <a:buNone/>
              <a:defRPr sz="1625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412750" y="5533218"/>
            <a:ext cx="6356350" cy="768350"/>
          </a:xfrm>
        </p:spPr>
        <p:txBody>
          <a:bodyPr lIns="109728" tIns="0"/>
          <a:lstStyle>
            <a:lvl1pPr marL="0" indent="0">
              <a:buNone/>
              <a:defRPr sz="1138"/>
            </a:lvl1pPr>
            <a:lvl2pPr>
              <a:defRPr sz="975"/>
            </a:lvl2pPr>
            <a:lvl3pPr>
              <a:defRPr sz="813"/>
            </a:lvl3pPr>
            <a:lvl4pPr>
              <a:defRPr sz="731"/>
            </a:lvl4pPr>
            <a:lvl5pPr>
              <a:defRPr sz="73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637364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612BA-AE69-4D42-B177-C87439102382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14.05.2026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23935-9159-4276-89A6-A3E83AD680BD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2659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429500" y="549278"/>
            <a:ext cx="19812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549278"/>
            <a:ext cx="67691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612BA-AE69-4D42-B177-C87439102382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14.05.2026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23935-9159-4276-89A6-A3E83AD680BD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9960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95300" y="277813"/>
            <a:ext cx="8915400" cy="5853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5996C-DF24-4C30-AFAD-200F4CBDA5F6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396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3044" y="2678114"/>
            <a:ext cx="4140708" cy="639762"/>
          </a:xfrm>
        </p:spPr>
        <p:txBody>
          <a:bodyPr anchor="ctr"/>
          <a:lstStyle>
            <a:lvl1pPr marL="0" indent="0" algn="ctr">
              <a:buNone/>
              <a:defRPr sz="1950" b="0">
                <a:solidFill>
                  <a:schemeClr val="tx2"/>
                </a:solidFill>
                <a:latin typeface="+mj-lt"/>
              </a:defRPr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3777" y="3429002"/>
            <a:ext cx="4138393" cy="2697163"/>
          </a:xfrm>
        </p:spPr>
        <p:txBody>
          <a:bodyPr/>
          <a:lstStyle>
            <a:lvl1pPr>
              <a:defRPr sz="1625"/>
            </a:lvl1pPr>
            <a:lvl2pPr>
              <a:defRPr sz="1463"/>
            </a:lvl2pPr>
            <a:lvl3pPr>
              <a:defRPr sz="1300"/>
            </a:lvl3pPr>
            <a:lvl4pPr>
              <a:defRPr sz="1138"/>
            </a:lvl4pPr>
            <a:lvl5pPr>
              <a:defRPr sz="1138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5550" y="2678113"/>
            <a:ext cx="4140708" cy="639762"/>
          </a:xfrm>
        </p:spPr>
        <p:txBody>
          <a:bodyPr anchor="ctr"/>
          <a:lstStyle>
            <a:lvl1pPr marL="0" indent="0" algn="ctr">
              <a:buNone/>
              <a:defRPr sz="1950" b="0" i="0">
                <a:solidFill>
                  <a:schemeClr val="tx2"/>
                </a:solidFill>
                <a:latin typeface="+mj-lt"/>
              </a:defRPr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3429002"/>
            <a:ext cx="4140708" cy="2697163"/>
          </a:xfrm>
        </p:spPr>
        <p:txBody>
          <a:bodyPr/>
          <a:lstStyle>
            <a:lvl1pPr>
              <a:defRPr sz="1625"/>
            </a:lvl1pPr>
            <a:lvl2pPr>
              <a:defRPr sz="1463"/>
            </a:lvl2pPr>
            <a:lvl3pPr>
              <a:defRPr sz="1300"/>
            </a:lvl3pPr>
            <a:lvl4pPr>
              <a:defRPr sz="1138"/>
            </a:lvl4pPr>
            <a:lvl5pPr>
              <a:defRPr sz="1138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110CE7-3A5C-487D-9731-65741B6E5C92}" type="datetimeFigureOut">
              <a:rPr lang="ru-RU" smtClean="0"/>
              <a:pPr>
                <a:defRPr/>
              </a:pPr>
              <a:t>14.05.2026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29D33-2E15-4953-B103-B2CED904C9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320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C5F1B8-032F-41C8-827C-506BB6FB2DD2}" type="datetimeFigureOut">
              <a:rPr lang="ru-RU" smtClean="0"/>
              <a:pPr>
                <a:defRPr/>
              </a:pPr>
              <a:t>14.05.2026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78809-6BE8-41E2-9209-675B571A30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7249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47650" y="228600"/>
            <a:ext cx="9420606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29304" y="714191"/>
            <a:ext cx="9450324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442534-D3EE-44E0-AF10-78869DE9387A}" type="datetimeFigureOut">
              <a:rPr lang="ru-RU" smtClean="0"/>
              <a:pPr>
                <a:defRPr/>
              </a:pPr>
              <a:t>14.05.2026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C5491-5D41-4982-9538-1659EAE1A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2780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47650" y="228600"/>
            <a:ext cx="9420606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283029-31F4-4A4C-A009-569919B5F9A3}" type="datetimeFigureOut">
              <a:rPr lang="ru-RU" smtClean="0"/>
              <a:pPr>
                <a:defRPr/>
              </a:pPr>
              <a:t>14.05.2026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741DC-AC04-4048-9BE6-ED593D75CA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0600" y="3581402"/>
            <a:ext cx="36322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488"/>
              </a:spcAft>
              <a:buNone/>
              <a:defRPr sz="1463">
                <a:solidFill>
                  <a:schemeClr val="tx2"/>
                </a:solidFill>
              </a:defRPr>
            </a:lvl1pPr>
            <a:lvl2pPr marL="371475" indent="0">
              <a:buNone/>
              <a:defRPr sz="975"/>
            </a:lvl2pPr>
            <a:lvl3pPr marL="742950" indent="0">
              <a:buNone/>
              <a:defRPr sz="813"/>
            </a:lvl3pPr>
            <a:lvl4pPr marL="1114425" indent="0">
              <a:buNone/>
              <a:defRPr sz="731"/>
            </a:lvl4pPr>
            <a:lvl5pPr marL="1485900" indent="0">
              <a:buNone/>
              <a:defRPr sz="731"/>
            </a:lvl5pPr>
            <a:lvl6pPr marL="1857375" indent="0">
              <a:buNone/>
              <a:defRPr sz="731"/>
            </a:lvl6pPr>
            <a:lvl7pPr marL="2228850" indent="0">
              <a:buNone/>
              <a:defRPr sz="731"/>
            </a:lvl7pPr>
            <a:lvl8pPr marL="2600325" indent="0">
              <a:buNone/>
              <a:defRPr sz="731"/>
            </a:lvl8pPr>
            <a:lvl9pPr marL="2971800" indent="0">
              <a:buNone/>
              <a:defRPr sz="7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29304" y="714191"/>
            <a:ext cx="9450324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90600" y="2286000"/>
            <a:ext cx="3632200" cy="1252728"/>
          </a:xfrm>
        </p:spPr>
        <p:txBody>
          <a:bodyPr anchor="b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9626" y="1828800"/>
            <a:ext cx="4229416" cy="3810000"/>
          </a:xfrm>
        </p:spPr>
        <p:txBody>
          <a:bodyPr anchor="ctr"/>
          <a:lstStyle>
            <a:lvl1pPr>
              <a:buClr>
                <a:schemeClr val="bg1"/>
              </a:buClr>
              <a:defRPr sz="1788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1625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463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3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300">
                <a:solidFill>
                  <a:schemeClr val="tx2"/>
                </a:solidFill>
              </a:defRPr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4394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47650" y="228600"/>
            <a:ext cx="9420606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29304" y="5353963"/>
            <a:ext cx="9450324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80335" y="338667"/>
            <a:ext cx="4130366" cy="2429934"/>
          </a:xfrm>
        </p:spPr>
        <p:txBody>
          <a:bodyPr anchor="b">
            <a:normAutofit/>
          </a:bodyPr>
          <a:lstStyle>
            <a:lvl1pPr algn="l">
              <a:defRPr sz="2275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74029" y="2785533"/>
            <a:ext cx="4136672" cy="2421467"/>
          </a:xfrm>
        </p:spPr>
        <p:txBody>
          <a:bodyPr>
            <a:norm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371475" indent="0">
              <a:buNone/>
              <a:defRPr sz="975"/>
            </a:lvl2pPr>
            <a:lvl3pPr marL="742950" indent="0">
              <a:buNone/>
              <a:defRPr sz="813"/>
            </a:lvl3pPr>
            <a:lvl4pPr marL="1114425" indent="0">
              <a:buNone/>
              <a:defRPr sz="731"/>
            </a:lvl4pPr>
            <a:lvl5pPr marL="1485900" indent="0">
              <a:buNone/>
              <a:defRPr sz="731"/>
            </a:lvl5pPr>
            <a:lvl6pPr marL="1857375" indent="0">
              <a:buNone/>
              <a:defRPr sz="731"/>
            </a:lvl6pPr>
            <a:lvl7pPr marL="2228850" indent="0">
              <a:buNone/>
              <a:defRPr sz="731"/>
            </a:lvl7pPr>
            <a:lvl8pPr marL="2600325" indent="0">
              <a:buNone/>
              <a:defRPr sz="731"/>
            </a:lvl8pPr>
            <a:lvl9pPr marL="2971800" indent="0">
              <a:buNone/>
              <a:defRPr sz="7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F6C7A77-2D96-43BD-B672-14E32EA6EFA4}" type="datetimeFigureOut">
              <a:rPr lang="ru-RU" smtClean="0"/>
              <a:pPr>
                <a:defRPr/>
              </a:pPr>
              <a:t>14.05.2026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8C9B-3DB0-4174-8EF0-8CE32148E23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08050" y="1371600"/>
            <a:ext cx="386334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2600">
                <a:solidFill>
                  <a:schemeClr val="bg1"/>
                </a:solidFill>
              </a:defRPr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804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47650" y="228600"/>
            <a:ext cx="9420606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29304" y="1679429"/>
            <a:ext cx="9450324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338328"/>
            <a:ext cx="89154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3978" y="6250166"/>
            <a:ext cx="41022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13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DCABD466-4B9E-4CBD-9429-A173ED9E1475}" type="datetimeFigureOut">
              <a:rPr lang="ru-RU" smtClean="0"/>
              <a:pPr>
                <a:defRPr/>
              </a:pPr>
              <a:t>14.05.2026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9776" y="6250166"/>
            <a:ext cx="41022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13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23679" y="6250165"/>
            <a:ext cx="12586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13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E372633-0BA7-4591-85BA-D0AFFFA2D503}" type="slidenum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>
              <a:cs typeface="Arial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40" y="2675467"/>
            <a:ext cx="8025694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78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  <p:txStyles>
    <p:titleStyle>
      <a:lvl1pPr algn="ctr" defTabSz="742950" rtl="0" eaLnBrk="1" latinLnBrk="0" hangingPunct="1">
        <a:spcBef>
          <a:spcPct val="0"/>
        </a:spcBef>
        <a:buNone/>
        <a:defRPr sz="3575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2885" indent="-222885" algn="l" defTabSz="74295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950" kern="1200">
          <a:solidFill>
            <a:schemeClr val="tx2"/>
          </a:solidFill>
          <a:latin typeface="+mn-lt"/>
          <a:ea typeface="+mn-ea"/>
          <a:cs typeface="+mn-cs"/>
        </a:defRPr>
      </a:lvl1pPr>
      <a:lvl2pPr marL="468214" indent="-222885" algn="l" defTabSz="74295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788" kern="1200">
          <a:solidFill>
            <a:schemeClr val="tx2"/>
          </a:solidFill>
          <a:latin typeface="+mn-lt"/>
          <a:ea typeface="+mn-ea"/>
          <a:cs typeface="+mn-cs"/>
        </a:defRPr>
      </a:lvl2pPr>
      <a:lvl3pPr marL="695226" indent="-185738" algn="l" defTabSz="74295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25" kern="1200">
          <a:solidFill>
            <a:schemeClr val="tx2"/>
          </a:solidFill>
          <a:latin typeface="+mn-lt"/>
          <a:ea typeface="+mn-ea"/>
          <a:cs typeface="+mn-cs"/>
        </a:defRPr>
      </a:lvl3pPr>
      <a:lvl4pPr marL="928688" indent="-185738" algn="l" defTabSz="74295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463" kern="1200">
          <a:solidFill>
            <a:schemeClr val="tx2"/>
          </a:solidFill>
          <a:latin typeface="+mn-lt"/>
          <a:ea typeface="+mn-ea"/>
          <a:cs typeface="+mn-cs"/>
        </a:defRPr>
      </a:lvl4pPr>
      <a:lvl5pPr marL="1188720" indent="-185738" algn="l" defTabSz="74295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300" kern="1200">
          <a:solidFill>
            <a:schemeClr val="tx2"/>
          </a:solidFill>
          <a:latin typeface="+mn-lt"/>
          <a:ea typeface="+mn-ea"/>
          <a:cs typeface="+mn-cs"/>
        </a:defRPr>
      </a:lvl5pPr>
      <a:lvl6pPr marL="1448753" indent="-185738" algn="l" defTabSz="742950" rtl="0" eaLnBrk="1" latinLnBrk="0" hangingPunct="1">
        <a:spcBef>
          <a:spcPts val="312"/>
        </a:spcBef>
        <a:buClr>
          <a:schemeClr val="accent1"/>
        </a:buClr>
        <a:buFont typeface="Symbol" pitchFamily="18" charset="2"/>
        <a:buChar char="*"/>
        <a:defRPr sz="1138" kern="1200">
          <a:solidFill>
            <a:schemeClr val="tx2"/>
          </a:solidFill>
          <a:latin typeface="+mn-lt"/>
          <a:ea typeface="+mn-ea"/>
          <a:cs typeface="+mn-cs"/>
        </a:defRPr>
      </a:lvl6pPr>
      <a:lvl7pPr marL="1708785" indent="-185738" algn="l" defTabSz="742950" rtl="0" eaLnBrk="1" latinLnBrk="0" hangingPunct="1">
        <a:spcBef>
          <a:spcPts val="312"/>
        </a:spcBef>
        <a:buClr>
          <a:schemeClr val="accent1"/>
        </a:buClr>
        <a:buFont typeface="Symbol" pitchFamily="18" charset="2"/>
        <a:buChar char="*"/>
        <a:defRPr sz="1138" kern="1200">
          <a:solidFill>
            <a:schemeClr val="tx2"/>
          </a:solidFill>
          <a:latin typeface="+mn-lt"/>
          <a:ea typeface="+mn-ea"/>
          <a:cs typeface="+mn-cs"/>
        </a:defRPr>
      </a:lvl7pPr>
      <a:lvl8pPr marL="1968818" indent="-185738" algn="l" defTabSz="742950" rtl="0" eaLnBrk="1" latinLnBrk="0" hangingPunct="1">
        <a:spcBef>
          <a:spcPts val="312"/>
        </a:spcBef>
        <a:buClr>
          <a:schemeClr val="accent1"/>
        </a:buClr>
        <a:buFont typeface="Symbol" pitchFamily="18" charset="2"/>
        <a:buChar char="*"/>
        <a:defRPr sz="1138" kern="1200">
          <a:solidFill>
            <a:schemeClr val="tx2"/>
          </a:solidFill>
          <a:latin typeface="+mn-lt"/>
          <a:ea typeface="+mn-ea"/>
          <a:cs typeface="+mn-cs"/>
        </a:defRPr>
      </a:lvl8pPr>
      <a:lvl9pPr marL="2228850" indent="-185738" algn="l" defTabSz="742950" rtl="0" eaLnBrk="1" latinLnBrk="0" hangingPunct="1">
        <a:spcBef>
          <a:spcPts val="312"/>
        </a:spcBef>
        <a:buClr>
          <a:schemeClr val="accent1"/>
        </a:buClr>
        <a:buFont typeface="Symbol" pitchFamily="18" charset="2"/>
        <a:buChar char="*"/>
        <a:defRPr sz="1138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47650" y="228600"/>
            <a:ext cx="9420606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29304" y="1679429"/>
            <a:ext cx="9450324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338328"/>
            <a:ext cx="89154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3978" y="6250166"/>
            <a:ext cx="41022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13">
                <a:solidFill>
                  <a:schemeClr val="tx2"/>
                </a:solidFill>
              </a:defRPr>
            </a:lvl1pPr>
          </a:lstStyle>
          <a:p>
            <a:fld id="{F893D935-8C4C-47E3-9905-D5D03FBC7C59}" type="datetimeFigureOut">
              <a:rPr lang="ru-RU" smtClean="0"/>
              <a:pPr/>
              <a:t>14.05.2026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9776" y="6250166"/>
            <a:ext cx="41022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13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23679" y="6250165"/>
            <a:ext cx="12586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13">
                <a:solidFill>
                  <a:schemeClr val="tx2"/>
                </a:solidFill>
              </a:defRPr>
            </a:lvl1pPr>
          </a:lstStyle>
          <a:p>
            <a:fld id="{C251889F-6660-4670-8501-6D96FF5EBDF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40" y="2675467"/>
            <a:ext cx="8025694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407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ctr" defTabSz="742950" rtl="0" eaLnBrk="1" latinLnBrk="0" hangingPunct="1">
        <a:spcBef>
          <a:spcPct val="0"/>
        </a:spcBef>
        <a:buNone/>
        <a:defRPr sz="3575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2885" indent="-222885" algn="l" defTabSz="74295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950" kern="1200">
          <a:solidFill>
            <a:schemeClr val="tx2"/>
          </a:solidFill>
          <a:latin typeface="+mn-lt"/>
          <a:ea typeface="+mn-ea"/>
          <a:cs typeface="+mn-cs"/>
        </a:defRPr>
      </a:lvl1pPr>
      <a:lvl2pPr marL="468214" indent="-222885" algn="l" defTabSz="74295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788" kern="1200">
          <a:solidFill>
            <a:schemeClr val="tx2"/>
          </a:solidFill>
          <a:latin typeface="+mn-lt"/>
          <a:ea typeface="+mn-ea"/>
          <a:cs typeface="+mn-cs"/>
        </a:defRPr>
      </a:lvl2pPr>
      <a:lvl3pPr marL="695226" indent="-185738" algn="l" defTabSz="74295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25" kern="1200">
          <a:solidFill>
            <a:schemeClr val="tx2"/>
          </a:solidFill>
          <a:latin typeface="+mn-lt"/>
          <a:ea typeface="+mn-ea"/>
          <a:cs typeface="+mn-cs"/>
        </a:defRPr>
      </a:lvl3pPr>
      <a:lvl4pPr marL="928688" indent="-185738" algn="l" defTabSz="74295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463" kern="1200">
          <a:solidFill>
            <a:schemeClr val="tx2"/>
          </a:solidFill>
          <a:latin typeface="+mn-lt"/>
          <a:ea typeface="+mn-ea"/>
          <a:cs typeface="+mn-cs"/>
        </a:defRPr>
      </a:lvl4pPr>
      <a:lvl5pPr marL="1188720" indent="-185738" algn="l" defTabSz="74295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300" kern="1200">
          <a:solidFill>
            <a:schemeClr val="tx2"/>
          </a:solidFill>
          <a:latin typeface="+mn-lt"/>
          <a:ea typeface="+mn-ea"/>
          <a:cs typeface="+mn-cs"/>
        </a:defRPr>
      </a:lvl5pPr>
      <a:lvl6pPr marL="1448753" indent="-185738" algn="l" defTabSz="742950" rtl="0" eaLnBrk="1" latinLnBrk="0" hangingPunct="1">
        <a:spcBef>
          <a:spcPts val="312"/>
        </a:spcBef>
        <a:buClr>
          <a:schemeClr val="accent1"/>
        </a:buClr>
        <a:buFont typeface="Symbol" pitchFamily="18" charset="2"/>
        <a:buChar char="*"/>
        <a:defRPr sz="1138" kern="1200">
          <a:solidFill>
            <a:schemeClr val="tx2"/>
          </a:solidFill>
          <a:latin typeface="+mn-lt"/>
          <a:ea typeface="+mn-ea"/>
          <a:cs typeface="+mn-cs"/>
        </a:defRPr>
      </a:lvl6pPr>
      <a:lvl7pPr marL="1708785" indent="-185738" algn="l" defTabSz="742950" rtl="0" eaLnBrk="1" latinLnBrk="0" hangingPunct="1">
        <a:spcBef>
          <a:spcPts val="312"/>
        </a:spcBef>
        <a:buClr>
          <a:schemeClr val="accent1"/>
        </a:buClr>
        <a:buFont typeface="Symbol" pitchFamily="18" charset="2"/>
        <a:buChar char="*"/>
        <a:defRPr sz="1138" kern="1200">
          <a:solidFill>
            <a:schemeClr val="tx2"/>
          </a:solidFill>
          <a:latin typeface="+mn-lt"/>
          <a:ea typeface="+mn-ea"/>
          <a:cs typeface="+mn-cs"/>
        </a:defRPr>
      </a:lvl7pPr>
      <a:lvl8pPr marL="1968818" indent="-185738" algn="l" defTabSz="742950" rtl="0" eaLnBrk="1" latinLnBrk="0" hangingPunct="1">
        <a:spcBef>
          <a:spcPts val="312"/>
        </a:spcBef>
        <a:buClr>
          <a:schemeClr val="accent1"/>
        </a:buClr>
        <a:buFont typeface="Symbol" pitchFamily="18" charset="2"/>
        <a:buChar char="*"/>
        <a:defRPr sz="1138" kern="1200">
          <a:solidFill>
            <a:schemeClr val="tx2"/>
          </a:solidFill>
          <a:latin typeface="+mn-lt"/>
          <a:ea typeface="+mn-ea"/>
          <a:cs typeface="+mn-cs"/>
        </a:defRPr>
      </a:lvl8pPr>
      <a:lvl9pPr marL="2228850" indent="-185738" algn="l" defTabSz="742950" rtl="0" eaLnBrk="1" latinLnBrk="0" hangingPunct="1">
        <a:spcBef>
          <a:spcPts val="312"/>
        </a:spcBef>
        <a:buClr>
          <a:schemeClr val="accent1"/>
        </a:buClr>
        <a:buFont typeface="Symbol" pitchFamily="18" charset="2"/>
        <a:buChar char="*"/>
        <a:defRPr sz="1138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47650" y="228600"/>
            <a:ext cx="9420606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29304" y="1679429"/>
            <a:ext cx="9450324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338328"/>
            <a:ext cx="89154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3978" y="6250166"/>
            <a:ext cx="41022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13">
                <a:solidFill>
                  <a:schemeClr val="tx2"/>
                </a:solidFill>
              </a:defRPr>
            </a:lvl1pPr>
          </a:lstStyle>
          <a:p>
            <a:fld id="{F893D935-8C4C-47E3-9905-D5D03FBC7C59}" type="datetimeFigureOut">
              <a:rPr lang="ru-RU" smtClean="0"/>
              <a:pPr/>
              <a:t>14.05.2026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9776" y="6250166"/>
            <a:ext cx="41022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13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23679" y="6250165"/>
            <a:ext cx="12586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13">
                <a:solidFill>
                  <a:schemeClr val="tx2"/>
                </a:solidFill>
              </a:defRPr>
            </a:lvl1pPr>
          </a:lstStyle>
          <a:p>
            <a:fld id="{C251889F-6660-4670-8501-6D96FF5EBDF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40" y="2675467"/>
            <a:ext cx="8025694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6217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algn="ctr" defTabSz="742950" rtl="0" eaLnBrk="1" latinLnBrk="0" hangingPunct="1">
        <a:spcBef>
          <a:spcPct val="0"/>
        </a:spcBef>
        <a:buNone/>
        <a:defRPr sz="3575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2885" indent="-222885" algn="l" defTabSz="74295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950" kern="1200">
          <a:solidFill>
            <a:schemeClr val="tx2"/>
          </a:solidFill>
          <a:latin typeface="+mn-lt"/>
          <a:ea typeface="+mn-ea"/>
          <a:cs typeface="+mn-cs"/>
        </a:defRPr>
      </a:lvl1pPr>
      <a:lvl2pPr marL="468214" indent="-222885" algn="l" defTabSz="74295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788" kern="1200">
          <a:solidFill>
            <a:schemeClr val="tx2"/>
          </a:solidFill>
          <a:latin typeface="+mn-lt"/>
          <a:ea typeface="+mn-ea"/>
          <a:cs typeface="+mn-cs"/>
        </a:defRPr>
      </a:lvl2pPr>
      <a:lvl3pPr marL="695226" indent="-185738" algn="l" defTabSz="74295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25" kern="1200">
          <a:solidFill>
            <a:schemeClr val="tx2"/>
          </a:solidFill>
          <a:latin typeface="+mn-lt"/>
          <a:ea typeface="+mn-ea"/>
          <a:cs typeface="+mn-cs"/>
        </a:defRPr>
      </a:lvl3pPr>
      <a:lvl4pPr marL="928688" indent="-185738" algn="l" defTabSz="74295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463" kern="1200">
          <a:solidFill>
            <a:schemeClr val="tx2"/>
          </a:solidFill>
          <a:latin typeface="+mn-lt"/>
          <a:ea typeface="+mn-ea"/>
          <a:cs typeface="+mn-cs"/>
        </a:defRPr>
      </a:lvl4pPr>
      <a:lvl5pPr marL="1188720" indent="-185738" algn="l" defTabSz="74295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300" kern="1200">
          <a:solidFill>
            <a:schemeClr val="tx2"/>
          </a:solidFill>
          <a:latin typeface="+mn-lt"/>
          <a:ea typeface="+mn-ea"/>
          <a:cs typeface="+mn-cs"/>
        </a:defRPr>
      </a:lvl5pPr>
      <a:lvl6pPr marL="1448753" indent="-185738" algn="l" defTabSz="742950" rtl="0" eaLnBrk="1" latinLnBrk="0" hangingPunct="1">
        <a:spcBef>
          <a:spcPts val="312"/>
        </a:spcBef>
        <a:buClr>
          <a:schemeClr val="accent1"/>
        </a:buClr>
        <a:buFont typeface="Symbol" pitchFamily="18" charset="2"/>
        <a:buChar char="*"/>
        <a:defRPr sz="1138" kern="1200">
          <a:solidFill>
            <a:schemeClr val="tx2"/>
          </a:solidFill>
          <a:latin typeface="+mn-lt"/>
          <a:ea typeface="+mn-ea"/>
          <a:cs typeface="+mn-cs"/>
        </a:defRPr>
      </a:lvl6pPr>
      <a:lvl7pPr marL="1708785" indent="-185738" algn="l" defTabSz="742950" rtl="0" eaLnBrk="1" latinLnBrk="0" hangingPunct="1">
        <a:spcBef>
          <a:spcPts val="312"/>
        </a:spcBef>
        <a:buClr>
          <a:schemeClr val="accent1"/>
        </a:buClr>
        <a:buFont typeface="Symbol" pitchFamily="18" charset="2"/>
        <a:buChar char="*"/>
        <a:defRPr sz="1138" kern="1200">
          <a:solidFill>
            <a:schemeClr val="tx2"/>
          </a:solidFill>
          <a:latin typeface="+mn-lt"/>
          <a:ea typeface="+mn-ea"/>
          <a:cs typeface="+mn-cs"/>
        </a:defRPr>
      </a:lvl7pPr>
      <a:lvl8pPr marL="1968818" indent="-185738" algn="l" defTabSz="742950" rtl="0" eaLnBrk="1" latinLnBrk="0" hangingPunct="1">
        <a:spcBef>
          <a:spcPts val="312"/>
        </a:spcBef>
        <a:buClr>
          <a:schemeClr val="accent1"/>
        </a:buClr>
        <a:buFont typeface="Symbol" pitchFamily="18" charset="2"/>
        <a:buChar char="*"/>
        <a:defRPr sz="1138" kern="1200">
          <a:solidFill>
            <a:schemeClr val="tx2"/>
          </a:solidFill>
          <a:latin typeface="+mn-lt"/>
          <a:ea typeface="+mn-ea"/>
          <a:cs typeface="+mn-cs"/>
        </a:defRPr>
      </a:lvl8pPr>
      <a:lvl9pPr marL="2228850" indent="-185738" algn="l" defTabSz="742950" rtl="0" eaLnBrk="1" latinLnBrk="0" hangingPunct="1">
        <a:spcBef>
          <a:spcPts val="312"/>
        </a:spcBef>
        <a:buClr>
          <a:schemeClr val="accent1"/>
        </a:buClr>
        <a:buFont typeface="Symbol" pitchFamily="18" charset="2"/>
        <a:buChar char="*"/>
        <a:defRPr sz="1138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57212" y="1050900"/>
            <a:ext cx="9348788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4295" tIns="37148" rIns="74295" bIns="37148" anchor="t" compatLnSpc="1"/>
          <a:lstStyle/>
          <a:p>
            <a:endParaRPr lang="en-US" sz="1463">
              <a:solidFill>
                <a:prstClr val="black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30200" y="1554164"/>
            <a:ext cx="94107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7016750" y="76202"/>
            <a:ext cx="272415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975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A5612BA-AE69-4D42-B177-C87439102382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14.05.2026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384550" y="76202"/>
            <a:ext cx="36322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975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915400" y="6477002"/>
            <a:ext cx="8255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975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DA23935-9159-4276-89A6-A3E83AD680BD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30200" y="457200"/>
            <a:ext cx="94107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57212" y="1050900"/>
            <a:ext cx="9348788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4295" tIns="37148" rIns="74295" bIns="37148" anchor="t" compatLnSpc="1"/>
          <a:lstStyle/>
          <a:p>
            <a:endParaRPr lang="en-US" sz="1463">
              <a:solidFill>
                <a:prstClr val="black"/>
              </a:solidFill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57212" y="1057988"/>
            <a:ext cx="9348788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4295" tIns="37148" rIns="74295" bIns="37148" anchor="t" compatLnSpc="1"/>
          <a:lstStyle/>
          <a:p>
            <a:endParaRPr lang="en-US" sz="1463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0324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xStyles>
    <p:titleStyle>
      <a:lvl1pPr algn="l" rtl="0" eaLnBrk="1" latinLnBrk="0" hangingPunct="1">
        <a:spcBef>
          <a:spcPct val="0"/>
        </a:spcBef>
        <a:buNone/>
        <a:defRPr kumimoji="0" sz="2925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278606" indent="-278606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2600" kern="1200">
          <a:solidFill>
            <a:schemeClr val="tx2"/>
          </a:solidFill>
          <a:latin typeface="+mn-lt"/>
          <a:ea typeface="+mn-ea"/>
          <a:cs typeface="+mn-cs"/>
        </a:defRPr>
      </a:lvl1pPr>
      <a:lvl2pPr marL="603647" indent="-232172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275" kern="1200">
          <a:solidFill>
            <a:schemeClr val="tx2"/>
          </a:solidFill>
          <a:latin typeface="+mn-lt"/>
          <a:ea typeface="+mn-ea"/>
          <a:cs typeface="+mn-cs"/>
        </a:defRPr>
      </a:lvl2pPr>
      <a:lvl3pPr marL="928688" indent="-185738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1950" kern="1200">
          <a:solidFill>
            <a:schemeClr val="tx2"/>
          </a:solidFill>
          <a:latin typeface="+mn-lt"/>
          <a:ea typeface="+mn-ea"/>
          <a:cs typeface="+mn-cs"/>
        </a:defRPr>
      </a:lvl3pPr>
      <a:lvl4pPr marL="1300163" indent="-185738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1625" kern="1200">
          <a:solidFill>
            <a:schemeClr val="tx2"/>
          </a:solidFill>
          <a:latin typeface="+mn-lt"/>
          <a:ea typeface="+mn-ea"/>
          <a:cs typeface="+mn-cs"/>
        </a:defRPr>
      </a:lvl4pPr>
      <a:lvl5pPr marL="1671638" indent="-185738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463" kern="1200">
          <a:solidFill>
            <a:schemeClr val="tx2"/>
          </a:solidFill>
          <a:latin typeface="+mn-lt"/>
          <a:ea typeface="+mn-ea"/>
          <a:cs typeface="+mn-cs"/>
        </a:defRPr>
      </a:lvl5pPr>
      <a:lvl6pPr marL="2043113" indent="-185738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463" kern="1200">
          <a:solidFill>
            <a:schemeClr val="tx2"/>
          </a:solidFill>
          <a:latin typeface="+mn-lt"/>
          <a:ea typeface="+mn-ea"/>
          <a:cs typeface="+mn-cs"/>
        </a:defRPr>
      </a:lvl6pPr>
      <a:lvl7pPr marL="2414588" indent="-185738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300" kern="1200">
          <a:solidFill>
            <a:schemeClr val="tx2"/>
          </a:solidFill>
          <a:latin typeface="+mn-lt"/>
          <a:ea typeface="+mn-ea"/>
          <a:cs typeface="+mn-cs"/>
        </a:defRPr>
      </a:lvl7pPr>
      <a:lvl8pPr marL="2786063" indent="-185738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3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157538" indent="-185738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138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C:\Users\Артур\Desktop\Шаблон Администрация\aznakae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05638" y="2103738"/>
            <a:ext cx="1359123" cy="1709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одзаголовок 8"/>
          <p:cNvSpPr txBox="1">
            <a:spLocks/>
          </p:cNvSpPr>
          <p:nvPr/>
        </p:nvSpPr>
        <p:spPr>
          <a:xfrm>
            <a:off x="5087165" y="3949679"/>
            <a:ext cx="4996070" cy="2011835"/>
          </a:xfrm>
          <a:prstGeom prst="rect">
            <a:avLst/>
          </a:prstGeom>
        </p:spPr>
        <p:txBody>
          <a:bodyPr/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32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</a:p>
          <a:p>
            <a:pPr marL="0" indent="0" algn="ctr">
              <a:buNone/>
            </a:pPr>
            <a:r>
              <a:rPr lang="ru-RU" sz="320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для граждан</a:t>
            </a:r>
          </a:p>
          <a:p>
            <a:pPr marL="0" indent="0" algn="ctr">
              <a:buNone/>
            </a:pPr>
            <a:endParaRPr lang="ru-RU" sz="1300" dirty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625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Азнакаевский муниципальный район</a:t>
            </a:r>
          </a:p>
          <a:p>
            <a:pPr marL="0" indent="0" algn="ctr">
              <a:buNone/>
            </a:pPr>
            <a:r>
              <a:rPr lang="ru-RU" sz="1625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Татарстан</a:t>
            </a:r>
          </a:p>
          <a:p>
            <a:pPr marL="0" indent="0" algn="ctr">
              <a:buNone/>
            </a:pPr>
            <a:r>
              <a:rPr lang="ru-RU" sz="26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600" dirty="0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r>
              <a:rPr lang="ru-RU" sz="1950" dirty="0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5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</a:p>
        </p:txBody>
      </p:sp>
      <p:sp>
        <p:nvSpPr>
          <p:cNvPr id="2" name="Прямоугольник с двумя усеченными противолежащими углами 1"/>
          <p:cNvSpPr/>
          <p:nvPr/>
        </p:nvSpPr>
        <p:spPr>
          <a:xfrm>
            <a:off x="570672" y="2221769"/>
            <a:ext cx="4942233" cy="3455818"/>
          </a:xfrm>
          <a:prstGeom prst="snip2Diag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63"/>
          </a:p>
        </p:txBody>
      </p:sp>
    </p:spTree>
    <p:extLst>
      <p:ext uri="{BB962C8B-B14F-4D97-AF65-F5344CB8AC3E}">
        <p14:creationId xmlns:p14="http://schemas.microsoft.com/office/powerpoint/2010/main" val="27193307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1"/>
          <p:cNvSpPr txBox="1">
            <a:spLocks noChangeArrowheads="1"/>
          </p:cNvSpPr>
          <p:nvPr/>
        </p:nvSpPr>
        <p:spPr bwMode="auto">
          <a:xfrm>
            <a:off x="1924158" y="787400"/>
            <a:ext cx="6086923" cy="425822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2167" b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</a:rPr>
              <a:t>Программно-целевые расходы за 2025 год</a:t>
            </a:r>
          </a:p>
        </p:txBody>
      </p:sp>
      <p:sp>
        <p:nvSpPr>
          <p:cNvPr id="30723" name="TextBox 21"/>
          <p:cNvSpPr txBox="1">
            <a:spLocks noChangeArrowheads="1"/>
          </p:cNvSpPr>
          <p:nvPr/>
        </p:nvSpPr>
        <p:spPr bwMode="auto">
          <a:xfrm>
            <a:off x="8400851" y="1186392"/>
            <a:ext cx="1159805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300">
                <a:latin typeface="Calibri" panose="020F0502020204030204" pitchFamily="34" charset="0"/>
              </a:rPr>
              <a:t>(млн. рублей)</a:t>
            </a:r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5391548" y="5355167"/>
            <a:ext cx="1921007" cy="36459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>
              <a:defRPr/>
            </a:pPr>
            <a:r>
              <a:rPr lang="ru-RU" sz="1950" b="1" dirty="0">
                <a:solidFill>
                  <a:schemeClr val="tx1"/>
                </a:solidFill>
              </a:rPr>
              <a:t>1 573,5</a:t>
            </a:r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5372629" y="4526227"/>
            <a:ext cx="1921008" cy="36459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>
              <a:defRPr/>
            </a:pPr>
            <a:r>
              <a:rPr lang="ru-RU" sz="1950" b="1" dirty="0">
                <a:solidFill>
                  <a:schemeClr val="tx1"/>
                </a:solidFill>
              </a:rPr>
              <a:t>1 092,0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1833298" y="3575183"/>
            <a:ext cx="6289279" cy="438546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950" b="1" dirty="0"/>
              <a:t>Источники финансового обеспечения программ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893727" y="1624939"/>
            <a:ext cx="3148938" cy="136551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950" b="1" dirty="0">
                <a:solidFill>
                  <a:schemeClr val="tx1"/>
                </a:solidFill>
              </a:rPr>
              <a:t>Всего расходов на реализацию мероприятий программ – 2 665,5</a:t>
            </a:r>
          </a:p>
        </p:txBody>
      </p:sp>
      <p:graphicFrame>
        <p:nvGraphicFramePr>
          <p:cNvPr id="30728" name="Диаграмма 7"/>
          <p:cNvGraphicFramePr>
            <a:graphicFrameLocks/>
          </p:cNvGraphicFramePr>
          <p:nvPr/>
        </p:nvGraphicFramePr>
        <p:xfrm>
          <a:off x="830660" y="1157156"/>
          <a:ext cx="4220369" cy="25642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998" name="Диаграмма" r:id="rId3" imgW="3901778" imgH="2377646" progId="Excel.Chart.8">
                  <p:embed/>
                </p:oleObj>
              </mc:Choice>
              <mc:Fallback>
                <p:oleObj name="Диаграмма" r:id="rId3" imgW="3901778" imgH="2377646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0660" y="1157156"/>
                        <a:ext cx="4220369" cy="256420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" name="Прямоугольник 59"/>
          <p:cNvSpPr/>
          <p:nvPr/>
        </p:nvSpPr>
        <p:spPr>
          <a:xfrm>
            <a:off x="2156619" y="2560506"/>
            <a:ext cx="2192735" cy="53485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indent="386942" algn="ctr">
              <a:defRPr/>
            </a:pPr>
            <a:r>
              <a:rPr lang="ru-RU" sz="1625" b="1" dirty="0">
                <a:solidFill>
                  <a:schemeClr val="bg1">
                    <a:lumMod val="95000"/>
                  </a:schemeClr>
                </a:solidFill>
              </a:rPr>
              <a:t>Программные расходы – 82,5%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7682311" y="5406761"/>
            <a:ext cx="1317360" cy="3130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733" b="1" dirty="0">
                <a:solidFill>
                  <a:schemeClr val="tx1"/>
                </a:solidFill>
              </a:rPr>
              <a:t>- 59,0 %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682311" y="4625976"/>
            <a:ext cx="1317360" cy="2648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733" b="1" dirty="0">
                <a:solidFill>
                  <a:schemeClr val="tx1"/>
                </a:solidFill>
              </a:rPr>
              <a:t>- 41,0 %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11994" y="5233062"/>
            <a:ext cx="3950362" cy="63288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>
              <a:defRPr/>
            </a:pPr>
            <a:r>
              <a:rPr lang="ru-RU" sz="1517" b="1" dirty="0">
                <a:solidFill>
                  <a:schemeClr val="tx1"/>
                </a:solidFill>
              </a:rPr>
              <a:t>Средства республиканского и федерального бюджетов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11994" y="4355968"/>
            <a:ext cx="3948642" cy="63288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517" b="1" dirty="0">
                <a:solidFill>
                  <a:schemeClr val="tx1"/>
                </a:solidFill>
              </a:rPr>
              <a:t>Средства местного бюджета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23573" y="1217348"/>
            <a:ext cx="2388791" cy="53485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625" b="1" dirty="0">
                <a:solidFill>
                  <a:schemeClr val="tx2">
                    <a:lumMod val="50000"/>
                  </a:schemeClr>
                </a:solidFill>
              </a:rPr>
              <a:t>Непрограммные расходы – 17,5%</a:t>
            </a:r>
          </a:p>
        </p:txBody>
      </p:sp>
      <p:sp>
        <p:nvSpPr>
          <p:cNvPr id="30735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838" indent="-30955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212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497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8781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06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351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463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09920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8D94AB7-959C-4817-922C-2CB131BDA09D}" type="slidenum">
              <a:rPr lang="ru-RU" altLang="ru-RU" smtClean="0"/>
              <a:pPr/>
              <a:t>10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8789562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1"/>
          <p:cNvSpPr txBox="1">
            <a:spLocks noChangeArrowheads="1"/>
          </p:cNvSpPr>
          <p:nvPr/>
        </p:nvSpPr>
        <p:spPr bwMode="auto">
          <a:xfrm>
            <a:off x="273447" y="851033"/>
            <a:ext cx="9457134" cy="42582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2167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</a:rPr>
              <a:t>Расходы бюджета по разделам бюджетной классификации</a:t>
            </a:r>
          </a:p>
        </p:txBody>
      </p:sp>
      <p:sp>
        <p:nvSpPr>
          <p:cNvPr id="37891" name="TextBox 21"/>
          <p:cNvSpPr txBox="1">
            <a:spLocks noChangeArrowheads="1"/>
          </p:cNvSpPr>
          <p:nvPr/>
        </p:nvSpPr>
        <p:spPr bwMode="auto">
          <a:xfrm>
            <a:off x="8641622" y="1227667"/>
            <a:ext cx="1159805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300">
                <a:latin typeface="Calibri" panose="020F0502020204030204" pitchFamily="34" charset="0"/>
              </a:rPr>
              <a:t>(млн. рублей)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77392" y="1559588"/>
          <a:ext cx="9290315" cy="4573695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5190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30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77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35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35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435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05472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latin typeface="Arial" pitchFamily="34" charset="0"/>
                          <a:cs typeface="Arial" pitchFamily="34" charset="0"/>
                        </a:rPr>
                        <a:t>Раздел, подраздел</a:t>
                      </a:r>
                      <a:endParaRPr lang="ru-RU" sz="15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100" marR="99100" marT="37150" marB="371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2024 год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Факт</a:t>
                      </a:r>
                    </a:p>
                  </a:txBody>
                  <a:tcPr marL="99100" marR="99100" marT="37150" marB="371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2025 год</a:t>
                      </a:r>
                    </a:p>
                  </a:txBody>
                  <a:tcPr marL="99100" marR="99100" marT="37150" marB="371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Calibri" panose="020F0502020204030204" pitchFamily="34" charset="0"/>
                      </a:endParaRPr>
                    </a:p>
                  </a:txBody>
                  <a:tcPr marL="91465" marR="91465" marT="34293" marB="34293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1470" marR="91470" marT="34287" marB="342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0" lang="ru-RU" sz="13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Темп роста, %</a:t>
                      </a:r>
                      <a:endParaRPr kumimoji="0" lang="ru-RU" sz="13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100" marR="99100" marT="37150" marB="371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7571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 smtClean="0">
                        <a:latin typeface="Calibri" panose="020F0502020204030204" pitchFamily="34" charset="0"/>
                      </a:endParaRPr>
                    </a:p>
                  </a:txBody>
                  <a:tcPr marL="91465" marR="91465" marT="34293" marB="34293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70" marR="91470" marT="34287" marB="342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План</a:t>
                      </a:r>
                    </a:p>
                  </a:txBody>
                  <a:tcPr marL="99100" marR="99100" marT="37150" marB="371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Факт</a:t>
                      </a:r>
                      <a:endParaRPr kumimoji="0" lang="ru-RU" sz="15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100" marR="99100" marT="37150" marB="371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% исполнения </a:t>
                      </a:r>
                      <a:endParaRPr kumimoji="0" lang="ru-RU" sz="12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100" marR="99100" marT="37150" marB="371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Calibri" panose="020F0502020204030204" pitchFamily="34" charset="0"/>
                      </a:endParaRPr>
                    </a:p>
                  </a:txBody>
                  <a:tcPr marL="91465" marR="91465" marT="34293" marB="34293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9587">
                <a:tc>
                  <a:txBody>
                    <a:bodyPr/>
                    <a:lstStyle/>
                    <a:p>
                      <a:pPr marL="92075" indent="0" algn="l" rtl="0" eaLnBrk="1" latinLnBrk="0" hangingPunct="1">
                        <a:tabLst>
                          <a:tab pos="92075" algn="l"/>
                        </a:tabLst>
                        <a:defRPr/>
                      </a:pPr>
                      <a:r>
                        <a:rPr kumimoji="0" lang="ru-RU" sz="1500" b="1" kern="1200" dirty="0" smtClean="0">
                          <a:latin typeface="Arial" pitchFamily="34" charset="0"/>
                          <a:cs typeface="Arial" pitchFamily="34" charset="0"/>
                        </a:rPr>
                        <a:t>Национальная оборона</a:t>
                      </a:r>
                      <a:endParaRPr kumimoji="0" lang="ru-RU" sz="15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100" marR="99100" marT="37150" marB="371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r" defTabSz="941388"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4,7</a:t>
                      </a:r>
                    </a:p>
                  </a:txBody>
                  <a:tcPr marL="99100" marR="99100" marT="37150" marB="371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r" defTabSz="941388"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5,7</a:t>
                      </a:r>
                    </a:p>
                  </a:txBody>
                  <a:tcPr marL="99100" marR="99100" marT="37150" marB="371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5,7</a:t>
                      </a:r>
                      <a:endParaRPr kumimoji="0" lang="ru-RU" sz="15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100" marR="99100" marT="37150" marB="371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100,0</a:t>
                      </a:r>
                      <a:endParaRPr kumimoji="0" lang="ru-RU" sz="15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100" marR="99100" marT="37150" marB="371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121,3</a:t>
                      </a:r>
                      <a:endParaRPr kumimoji="0" lang="ru-RU" sz="15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100" marR="99100" marT="37150" marB="371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9106">
                <a:tc>
                  <a:txBody>
                    <a:bodyPr/>
                    <a:lstStyle/>
                    <a:p>
                      <a:pPr marL="9207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dirty="0" smtClean="0">
                          <a:latin typeface="Arial" pitchFamily="34" charset="0"/>
                          <a:cs typeface="Arial" pitchFamily="34" charset="0"/>
                        </a:rPr>
                        <a:t>мобилизационная</a:t>
                      </a:r>
                      <a:r>
                        <a:rPr lang="ru-RU" sz="1400" i="1" baseline="0" dirty="0" smtClean="0">
                          <a:latin typeface="Arial" pitchFamily="34" charset="0"/>
                          <a:cs typeface="Arial" pitchFamily="34" charset="0"/>
                        </a:rPr>
                        <a:t> и вневойсковая подготовка</a:t>
                      </a:r>
                      <a:endParaRPr lang="ru-RU" sz="1400" i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100" marR="99100" marT="37150" marB="371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2075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4,7</a:t>
                      </a:r>
                    </a:p>
                  </a:txBody>
                  <a:tcPr marL="99100" marR="99100" marT="37150" marB="371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2075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dirty="0" smtClean="0">
                          <a:latin typeface="Arial" pitchFamily="34" charset="0"/>
                          <a:cs typeface="Arial" pitchFamily="34" charset="0"/>
                        </a:rPr>
                        <a:t>5,7</a:t>
                      </a:r>
                      <a:endParaRPr lang="ru-RU" sz="1400" i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100" marR="99100" marT="37150" marB="371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dirty="0" smtClean="0">
                          <a:latin typeface="Arial" pitchFamily="34" charset="0"/>
                          <a:cs typeface="Arial" pitchFamily="34" charset="0"/>
                        </a:rPr>
                        <a:t>5,7</a:t>
                      </a:r>
                      <a:endParaRPr lang="ru-RU" sz="1400" i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100" marR="99100" marT="37150" marB="371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dirty="0" smtClean="0"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  <a:endParaRPr lang="ru-RU" sz="1400" i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100" marR="99100" marT="37150" marB="371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2075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121,3</a:t>
                      </a:r>
                    </a:p>
                  </a:txBody>
                  <a:tcPr marL="99100" marR="99100" marT="37150" marB="371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7818">
                <a:tc>
                  <a:txBody>
                    <a:bodyPr/>
                    <a:lstStyle/>
                    <a:p>
                      <a:pPr marL="9207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Национальная безопасность и правоохранительная деятельность</a:t>
                      </a:r>
                      <a:endParaRPr lang="ru-RU" sz="15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100" marR="99100" marT="37150" marB="371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10,4</a:t>
                      </a:r>
                    </a:p>
                  </a:txBody>
                  <a:tcPr marL="99076" marR="99076" marT="37170" marB="371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12,8</a:t>
                      </a:r>
                    </a:p>
                  </a:txBody>
                  <a:tcPr marL="99076" marR="99076" marT="37170" marB="371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12,77</a:t>
                      </a:r>
                      <a:endParaRPr kumimoji="0" lang="ru-RU" sz="15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6" marR="99076" marT="37170" marB="371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99,8</a:t>
                      </a:r>
                      <a:endParaRPr kumimoji="0" lang="ru-RU" sz="15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6" marR="99076" marT="37170" marB="371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122,8</a:t>
                      </a:r>
                      <a:endParaRPr kumimoji="0" lang="ru-RU" sz="15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6" marR="99076" marT="37170" marB="371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3591">
                <a:tc>
                  <a:txBody>
                    <a:bodyPr/>
                    <a:lstStyle/>
                    <a:p>
                      <a:pPr marL="92075" indent="0" algn="l" rtl="0" eaLnBrk="1" latinLnBrk="0" hangingPunct="1">
                        <a:tabLst>
                          <a:tab pos="92075" algn="l"/>
                        </a:tabLst>
                        <a:defRPr/>
                      </a:pPr>
                      <a:r>
                        <a:rPr kumimoji="0" lang="ru-RU" sz="14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гражданская оборона</a:t>
                      </a:r>
                      <a:endParaRPr kumimoji="0" lang="ru-RU" sz="14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6" marR="99076" marT="37170" marB="371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>
                          <a:tab pos="92075" algn="l"/>
                        </a:tabLst>
                        <a:defRPr/>
                      </a:pPr>
                      <a:r>
                        <a:rPr kumimoji="0" lang="ru-RU" sz="14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0,03</a:t>
                      </a:r>
                    </a:p>
                  </a:txBody>
                  <a:tcPr marL="99076" marR="99076" marT="37170" marB="371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>
                          <a:tab pos="92075" algn="l"/>
                        </a:tabLst>
                        <a:defRPr/>
                      </a:pPr>
                      <a:r>
                        <a:rPr kumimoji="0" lang="ru-RU" sz="14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</a:t>
                      </a:r>
                    </a:p>
                  </a:txBody>
                  <a:tcPr marL="99076" marR="99076" marT="37170" marB="371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>
                          <a:tab pos="0" algn="l"/>
                        </a:tabLst>
                        <a:defRPr/>
                      </a:pPr>
                      <a:r>
                        <a:rPr kumimoji="0" lang="ru-RU" sz="14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</a:t>
                      </a:r>
                      <a:endParaRPr kumimoji="0" lang="ru-RU" sz="14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6" marR="99076" marT="37170" marB="371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/>
                        <a:defRPr/>
                      </a:pPr>
                      <a:r>
                        <a:rPr kumimoji="0" lang="ru-RU" sz="14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</a:t>
                      </a:r>
                      <a:endParaRPr kumimoji="0" lang="ru-RU" sz="14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6" marR="99076" marT="37170" marB="371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/>
                        <a:defRPr/>
                      </a:pPr>
                      <a:r>
                        <a:rPr kumimoji="0" lang="ru-RU" sz="14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</a:t>
                      </a:r>
                      <a:endParaRPr kumimoji="0" lang="ru-RU" sz="14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6" marR="99076" marT="37170" marB="371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89739">
                <a:tc>
                  <a:txBody>
                    <a:bodyPr/>
                    <a:lstStyle/>
                    <a:p>
                      <a:pPr marL="9207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dirty="0" smtClean="0">
                          <a:latin typeface="Arial" pitchFamily="34" charset="0"/>
                          <a:cs typeface="Arial" pitchFamily="34" charset="0"/>
                        </a:rPr>
                        <a:t>защита населения и территории от чрезвычайных ситуаций природного и техногенного характера, пожарная безопасность</a:t>
                      </a:r>
                      <a:endParaRPr lang="ru-RU" sz="1400" i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76" marR="99076" marT="37170" marB="371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4,7</a:t>
                      </a:r>
                    </a:p>
                  </a:txBody>
                  <a:tcPr marL="99076" marR="99076" marT="37170" marB="371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6,02</a:t>
                      </a:r>
                    </a:p>
                  </a:txBody>
                  <a:tcPr marL="99076" marR="99076" marT="37170" marB="371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6,02</a:t>
                      </a:r>
                    </a:p>
                  </a:txBody>
                  <a:tcPr marL="99076" marR="99076" marT="37170" marB="371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100,0</a:t>
                      </a:r>
                    </a:p>
                  </a:txBody>
                  <a:tcPr marL="99076" marR="99076" marT="37170" marB="371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128,1</a:t>
                      </a:r>
                    </a:p>
                  </a:txBody>
                  <a:tcPr marL="99076" marR="99076" marT="37170" marB="371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18322">
                <a:tc>
                  <a:txBody>
                    <a:bodyPr/>
                    <a:lstStyle/>
                    <a:p>
                      <a:pPr marL="92075" indent="0">
                        <a:tabLst>
                          <a:tab pos="92075" algn="l"/>
                        </a:tabLst>
                      </a:pPr>
                      <a:r>
                        <a:rPr lang="ru-RU" sz="1400" i="1" dirty="0" smtClean="0">
                          <a:latin typeface="Arial" pitchFamily="34" charset="0"/>
                          <a:cs typeface="Arial" pitchFamily="34" charset="0"/>
                        </a:rPr>
                        <a:t>другие вопросы в области национальной безопасности и правоохранительной деятельности</a:t>
                      </a:r>
                      <a:endParaRPr lang="ru-RU" sz="1400" i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76" marR="99076" marT="37170" marB="371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tabLst/>
                      </a:pPr>
                      <a:r>
                        <a:rPr kumimoji="0" lang="ru-RU" sz="14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5,7</a:t>
                      </a:r>
                      <a:endParaRPr kumimoji="0" lang="ru-RU" sz="14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6" marR="99076" marT="37170" marB="371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tabLst/>
                      </a:pPr>
                      <a:r>
                        <a:rPr kumimoji="0" lang="ru-RU" sz="14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6,8</a:t>
                      </a:r>
                      <a:endParaRPr kumimoji="0" lang="ru-RU" sz="14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6" marR="99076" marT="37170" marB="371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4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6,75</a:t>
                      </a:r>
                      <a:endParaRPr kumimoji="0" lang="ru-RU" sz="14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6" marR="99076" marT="37170" marB="371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4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99,3</a:t>
                      </a:r>
                      <a:endParaRPr kumimoji="0" lang="ru-RU" sz="14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6" marR="99076" marT="37170" marB="371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4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118,4</a:t>
                      </a:r>
                      <a:endParaRPr kumimoji="0" lang="ru-RU" sz="14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6" marR="99076" marT="37170" marB="371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7952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838" indent="-30955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212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497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8781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06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351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463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09920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9573D81-B61E-4120-86F5-811881F28155}" type="slidenum">
              <a:rPr lang="ru-RU" altLang="ru-RU" smtClean="0"/>
              <a:pPr/>
              <a:t>11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61057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1"/>
          <p:cNvSpPr txBox="1">
            <a:spLocks noChangeArrowheads="1"/>
          </p:cNvSpPr>
          <p:nvPr/>
        </p:nvSpPr>
        <p:spPr bwMode="auto">
          <a:xfrm>
            <a:off x="223573" y="753004"/>
            <a:ext cx="9507008" cy="425822"/>
          </a:xfrm>
          <a:prstGeom prst="rect">
            <a:avLst/>
          </a:prstGeom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2167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Расходы по разделу «Образование»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393000" y="5086500"/>
            <a:ext cx="2730000" cy="1023750"/>
          </a:xfrm>
          <a:prstGeom prst="roundRect">
            <a:avLst>
              <a:gd name="adj" fmla="val 13420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2">
                <a:lumMod val="2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019806">
              <a:defRPr/>
            </a:pPr>
            <a:r>
              <a:rPr lang="ru-RU" sz="1517" b="1" dirty="0"/>
              <a:t>Школы</a:t>
            </a:r>
          </a:p>
          <a:p>
            <a:pPr algn="ctr" defTabSz="1019806">
              <a:defRPr/>
            </a:pPr>
            <a:r>
              <a:rPr lang="ru-RU" sz="1517" dirty="0"/>
              <a:t>23 учреждения</a:t>
            </a:r>
          </a:p>
          <a:p>
            <a:pPr algn="ctr" defTabSz="1019806">
              <a:defRPr/>
            </a:pPr>
            <a:r>
              <a:rPr lang="ru-RU" sz="1517" dirty="0"/>
              <a:t>6 707 учащихся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1750" y="5086500"/>
            <a:ext cx="2730000" cy="1023750"/>
          </a:xfrm>
          <a:prstGeom prst="roundRect">
            <a:avLst>
              <a:gd name="adj" fmla="val 13420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2">
                <a:lumMod val="2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019806">
              <a:defRPr/>
            </a:pPr>
            <a:r>
              <a:rPr lang="ru-RU" sz="1517" b="1" dirty="0"/>
              <a:t>ДДУ</a:t>
            </a:r>
          </a:p>
          <a:p>
            <a:pPr algn="ctr" defTabSz="1019806">
              <a:defRPr/>
            </a:pPr>
            <a:r>
              <a:rPr lang="ru-RU" sz="1517" dirty="0"/>
              <a:t>23 учреждения</a:t>
            </a:r>
          </a:p>
          <a:p>
            <a:pPr algn="ctr" defTabSz="1019806">
              <a:defRPr/>
            </a:pPr>
            <a:r>
              <a:rPr lang="ru-RU" sz="1517" dirty="0"/>
              <a:t>2 575 воспитанников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513000" y="5086500"/>
            <a:ext cx="2730000" cy="1023750"/>
          </a:xfrm>
          <a:prstGeom prst="roundRect">
            <a:avLst>
              <a:gd name="adj" fmla="val 13420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2">
                <a:lumMod val="2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019806">
              <a:defRPr/>
            </a:pPr>
            <a:r>
              <a:rPr lang="ru-RU" sz="1517" b="1" dirty="0"/>
              <a:t>Дополнительное образование</a:t>
            </a:r>
          </a:p>
          <a:p>
            <a:pPr algn="ctr" defTabSz="1019806">
              <a:defRPr/>
            </a:pPr>
            <a:r>
              <a:rPr lang="ru-RU" sz="1517" dirty="0"/>
              <a:t>6 учреждений</a:t>
            </a:r>
          </a:p>
          <a:p>
            <a:pPr algn="ctr" defTabSz="1019806">
              <a:defRPr/>
            </a:pPr>
            <a:r>
              <a:rPr lang="ru-RU" sz="1517" dirty="0"/>
              <a:t>3 631 обучающийся</a:t>
            </a:r>
          </a:p>
        </p:txBody>
      </p:sp>
      <p:sp>
        <p:nvSpPr>
          <p:cNvPr id="38924" name="TextBox 21"/>
          <p:cNvSpPr txBox="1">
            <a:spLocks noChangeArrowheads="1"/>
          </p:cNvSpPr>
          <p:nvPr/>
        </p:nvSpPr>
        <p:spPr bwMode="auto">
          <a:xfrm>
            <a:off x="8710413" y="845873"/>
            <a:ext cx="1159805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300">
                <a:latin typeface="Calibri" panose="020F0502020204030204" pitchFamily="34" charset="0"/>
              </a:rPr>
              <a:t>(млн. рублей)</a:t>
            </a:r>
          </a:p>
        </p:txBody>
      </p:sp>
      <p:graphicFrame>
        <p:nvGraphicFramePr>
          <p:cNvPr id="35" name="Таблица 34"/>
          <p:cNvGraphicFramePr>
            <a:graphicFrameLocks noGrp="1"/>
          </p:cNvGraphicFramePr>
          <p:nvPr/>
        </p:nvGraphicFramePr>
        <p:xfrm>
          <a:off x="63634" y="1186392"/>
          <a:ext cx="9778735" cy="3737112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42556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8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1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12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37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3811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18240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kern="1200" dirty="0" smtClean="0">
                          <a:latin typeface="Arial" pitchFamily="34" charset="0"/>
                          <a:cs typeface="Arial" pitchFamily="34" charset="0"/>
                        </a:rPr>
                        <a:t>Структура расходов</a:t>
                      </a:r>
                      <a:endParaRPr lang="ru-RU" sz="15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4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4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2024 год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Факт</a:t>
                      </a: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4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4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2025 год</a:t>
                      </a: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4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4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Calibri" panose="020F0502020204030204" pitchFamily="34" charset="0"/>
                      </a:endParaRPr>
                    </a:p>
                  </a:txBody>
                  <a:tcPr marL="91448" marR="91448" marT="34304" marB="34304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0" lang="ru-RU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8" marR="91448" marT="34304" marB="34304" anchor="ctr">
                    <a:lnL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0" lang="ru-RU" sz="13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Темп роста, %</a:t>
                      </a:r>
                      <a:endParaRPr kumimoji="0" lang="ru-RU" sz="13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4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4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8690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 smtClean="0">
                        <a:latin typeface="Calibri" panose="020F0502020204030204" pitchFamily="34" charset="0"/>
                      </a:endParaRPr>
                    </a:p>
                  </a:txBody>
                  <a:tcPr marL="91448" marR="91448" marT="34304" marB="34304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8" marR="91448" marT="34304" marB="34304" anchor="ctr">
                    <a:lnL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План</a:t>
                      </a: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4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4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Факт</a:t>
                      </a:r>
                      <a:endParaRPr kumimoji="0" lang="ru-RU" sz="15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4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4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% исполнения </a:t>
                      </a: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4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4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Calibri" panose="020F0502020204030204" pitchFamily="34" charset="0"/>
                      </a:endParaRPr>
                    </a:p>
                  </a:txBody>
                  <a:tcPr marL="91448" marR="91448" marT="34304" marB="34304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1697">
                <a:tc>
                  <a:txBody>
                    <a:bodyPr/>
                    <a:lstStyle/>
                    <a:p>
                      <a:pPr marL="92075" indent="0" algn="l" rtl="0" eaLnBrk="1" latinLnBrk="0" hangingPunct="1">
                        <a:tabLst>
                          <a:tab pos="92075" algn="l"/>
                        </a:tabLst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Дошкольное образование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592,6</a:t>
                      </a: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697,7</a:t>
                      </a: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690,6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99,0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116,5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1697">
                <a:tc>
                  <a:txBody>
                    <a:bodyPr/>
                    <a:lstStyle/>
                    <a:p>
                      <a:pPr marL="92075" indent="0" algn="l" rtl="0" eaLnBrk="1" latinLnBrk="0" hangingPunct="1">
                        <a:tabLst>
                          <a:tab pos="92075" algn="l"/>
                        </a:tabLst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Общее образование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1 092,2</a:t>
                      </a: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>
                          <a:tab pos="0" algn="l"/>
                        </a:tabLst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1 193,9</a:t>
                      </a: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1 188,7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99,6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108,8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1697">
                <a:tc>
                  <a:txBody>
                    <a:bodyPr/>
                    <a:lstStyle/>
                    <a:p>
                      <a:pPr marL="9207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Дополнительное образование детей</a:t>
                      </a: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162,9</a:t>
                      </a: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198,9</a:t>
                      </a: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197,7</a:t>
                      </a: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99,4</a:t>
                      </a: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121,4</a:t>
                      </a: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1697">
                <a:tc>
                  <a:txBody>
                    <a:bodyPr/>
                    <a:lstStyle/>
                    <a:p>
                      <a:pPr marL="92075" indent="0">
                        <a:tabLst>
                          <a:tab pos="92075" algn="l"/>
                        </a:tabLst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Молодежная политика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tabLst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12,1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tabLst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15,1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13,9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92,1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114,9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1697">
                <a:tc>
                  <a:txBody>
                    <a:bodyPr/>
                    <a:lstStyle/>
                    <a:p>
                      <a:pPr marL="92075" indent="0">
                        <a:tabLst>
                          <a:tab pos="92075" algn="l"/>
                        </a:tabLst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Другие вопросы в области образования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tabLst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90,7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tabLst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109,1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100,9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92,5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111,2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1697">
                <a:tc>
                  <a:txBody>
                    <a:bodyPr/>
                    <a:lstStyle/>
                    <a:p>
                      <a:pPr marL="92075" indent="0">
                        <a:tabLst>
                          <a:tab pos="92075" algn="l"/>
                        </a:tabLst>
                      </a:pPr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Итого</a:t>
                      </a:r>
                      <a:endParaRPr kumimoji="0" lang="ru-RU" sz="15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tabLst/>
                      </a:pPr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1 950,5</a:t>
                      </a:r>
                      <a:endParaRPr kumimoji="0" lang="ru-RU" sz="15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tabLst/>
                      </a:pPr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2 214,7</a:t>
                      </a:r>
                      <a:endParaRPr kumimoji="0" lang="ru-RU" sz="15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2 191,8</a:t>
                      </a:r>
                      <a:endParaRPr kumimoji="0" lang="ru-RU" sz="15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99,0</a:t>
                      </a:r>
                      <a:endParaRPr kumimoji="0" lang="ru-RU" sz="15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112,4</a:t>
                      </a:r>
                      <a:endParaRPr kumimoji="0" lang="ru-RU" sz="15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8985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838" indent="-30955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212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497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8781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06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351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463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09920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mtClean="0"/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290369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1"/>
          <p:cNvSpPr txBox="1">
            <a:spLocks noChangeArrowheads="1"/>
          </p:cNvSpPr>
          <p:nvPr/>
        </p:nvSpPr>
        <p:spPr bwMode="auto">
          <a:xfrm>
            <a:off x="223573" y="713450"/>
            <a:ext cx="9507008" cy="42582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2167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</a:rPr>
              <a:t>Расходы  по разделу «Культура, кинематография»</a:t>
            </a:r>
          </a:p>
        </p:txBody>
      </p:sp>
      <p:sp>
        <p:nvSpPr>
          <p:cNvPr id="40963" name="TextBox 21"/>
          <p:cNvSpPr txBox="1">
            <a:spLocks noChangeArrowheads="1"/>
          </p:cNvSpPr>
          <p:nvPr/>
        </p:nvSpPr>
        <p:spPr bwMode="auto">
          <a:xfrm>
            <a:off x="8552192" y="1081485"/>
            <a:ext cx="1159805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300">
                <a:latin typeface="Calibri" panose="020F0502020204030204" pitchFamily="34" charset="0"/>
              </a:rPr>
              <a:t>(млн. рублей)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9250" y="4696500"/>
            <a:ext cx="2431268" cy="1209000"/>
          </a:xfrm>
          <a:prstGeom prst="roundRect">
            <a:avLst>
              <a:gd name="adj" fmla="val 13420"/>
            </a:avLst>
          </a:prstGeom>
          <a:solidFill>
            <a:srgbClr val="FCE8E9"/>
          </a:solidFill>
          <a:ln w="19050">
            <a:solidFill>
              <a:schemeClr val="accent2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019806">
              <a:defRPr/>
            </a:pPr>
            <a:r>
              <a:rPr lang="ru-RU" sz="1517" dirty="0"/>
              <a:t>50 домов культуры</a:t>
            </a:r>
          </a:p>
          <a:p>
            <a:pPr algn="ctr" defTabSz="1019806">
              <a:defRPr/>
            </a:pPr>
            <a:r>
              <a:rPr lang="ru-RU" sz="1517" dirty="0"/>
              <a:t>222,3 млн. рублей</a:t>
            </a:r>
            <a:endParaRPr lang="ru-RU" sz="758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15419" y="4696500"/>
            <a:ext cx="2303523" cy="1209000"/>
          </a:xfrm>
          <a:prstGeom prst="roundRect">
            <a:avLst>
              <a:gd name="adj" fmla="val 13420"/>
            </a:avLst>
          </a:prstGeom>
          <a:solidFill>
            <a:srgbClr val="FCE8E9"/>
          </a:solidFill>
          <a:ln w="19050">
            <a:solidFill>
              <a:schemeClr val="accent2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1019806">
              <a:defRPr/>
            </a:pPr>
            <a:r>
              <a:rPr lang="ru-RU" sz="1517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 центральная </a:t>
            </a:r>
          </a:p>
          <a:p>
            <a:pPr algn="ctr" defTabSz="1019806">
              <a:defRPr/>
            </a:pPr>
            <a:r>
              <a:rPr lang="ru-RU" sz="1517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библиотека </a:t>
            </a:r>
          </a:p>
          <a:p>
            <a:pPr algn="ctr" defTabSz="1019806">
              <a:defRPr/>
            </a:pPr>
            <a:r>
              <a:rPr lang="ru-RU" sz="1517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 32 филиала</a:t>
            </a:r>
          </a:p>
          <a:p>
            <a:pPr algn="ctr" defTabSz="1019806">
              <a:defRPr/>
            </a:pPr>
            <a:r>
              <a:rPr lang="ru-RU" sz="1517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51,4 млн. рублей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855501" y="4696500"/>
            <a:ext cx="2193831" cy="1209000"/>
          </a:xfrm>
          <a:prstGeom prst="roundRect">
            <a:avLst>
              <a:gd name="adj" fmla="val 13420"/>
            </a:avLst>
          </a:prstGeom>
          <a:solidFill>
            <a:srgbClr val="FCE8E9"/>
          </a:solidFill>
          <a:ln w="19050">
            <a:solidFill>
              <a:schemeClr val="accent2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1019806">
              <a:defRPr/>
            </a:pPr>
            <a:r>
              <a:rPr lang="ru-RU" sz="1517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 музей</a:t>
            </a:r>
          </a:p>
          <a:p>
            <a:pPr algn="ctr" defTabSz="1019806">
              <a:defRPr/>
            </a:pPr>
            <a:r>
              <a:rPr lang="ru-RU" sz="1517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9,1 млн. рублей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098001" y="4696500"/>
            <a:ext cx="2193831" cy="1209000"/>
          </a:xfrm>
          <a:prstGeom prst="roundRect">
            <a:avLst>
              <a:gd name="adj" fmla="val 13420"/>
            </a:avLst>
          </a:prstGeom>
          <a:solidFill>
            <a:srgbClr val="FCE8E9"/>
          </a:solidFill>
          <a:ln w="19050">
            <a:solidFill>
              <a:schemeClr val="accent2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019806">
              <a:defRPr/>
            </a:pPr>
            <a:r>
              <a:rPr lang="ru-RU" sz="1517" dirty="0"/>
              <a:t>1 </a:t>
            </a:r>
            <a:r>
              <a:rPr lang="ru-RU" sz="1517" dirty="0" err="1"/>
              <a:t>киновидео-обслуживание</a:t>
            </a:r>
            <a:endParaRPr lang="ru-RU" sz="1517" dirty="0"/>
          </a:p>
          <a:p>
            <a:pPr algn="ctr" defTabSz="1019806">
              <a:defRPr/>
            </a:pPr>
            <a:r>
              <a:rPr lang="ru-RU" sz="1517" dirty="0"/>
              <a:t>0,9 млн. рублей</a:t>
            </a:r>
            <a:endParaRPr lang="ru-RU" sz="758" dirty="0"/>
          </a:p>
        </p:txBody>
      </p:sp>
      <p:graphicFrame>
        <p:nvGraphicFramePr>
          <p:cNvPr id="30" name="Таблица 29"/>
          <p:cNvGraphicFramePr>
            <a:graphicFrameLocks noGrp="1"/>
          </p:cNvGraphicFramePr>
          <p:nvPr/>
        </p:nvGraphicFramePr>
        <p:xfrm>
          <a:off x="63634" y="1389327"/>
          <a:ext cx="9778734" cy="3106316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44506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2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00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27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279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5559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kern="1200" dirty="0" smtClean="0">
                          <a:latin typeface="Arial" pitchFamily="34" charset="0"/>
                          <a:cs typeface="Arial" pitchFamily="34" charset="0"/>
                        </a:rPr>
                        <a:t>Структура расходов</a:t>
                      </a:r>
                      <a:endParaRPr lang="ru-RU" sz="15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2024 год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Факт</a:t>
                      </a: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2025 год</a:t>
                      </a: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Calibri" panose="020F0502020204030204" pitchFamily="34" charset="0"/>
                      </a:endParaRPr>
                    </a:p>
                  </a:txBody>
                  <a:tcPr marL="91448" marR="91448" marT="34304" marB="34304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0" lang="ru-RU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8" marR="91448" marT="34299" marB="34299" anchor="ctr">
                    <a:lnL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0" lang="ru-RU" sz="13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Темп роста, %</a:t>
                      </a:r>
                      <a:endParaRPr kumimoji="0" lang="ru-RU" sz="13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9134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 smtClean="0">
                        <a:latin typeface="Calibri" panose="020F0502020204030204" pitchFamily="34" charset="0"/>
                      </a:endParaRPr>
                    </a:p>
                  </a:txBody>
                  <a:tcPr marL="91448" marR="91448" marT="34304" marB="34304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8" marR="91448" marT="34299" marB="3429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План</a:t>
                      </a: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Факт</a:t>
                      </a:r>
                      <a:endParaRPr kumimoji="0" lang="ru-RU" sz="15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% </a:t>
                      </a:r>
                      <a:r>
                        <a:rPr kumimoji="0" lang="ru-RU" sz="1200" b="1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исполне</a:t>
                      </a:r>
                      <a:r>
                        <a:rPr kumimoji="0" lang="ru-R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ния</a:t>
                      </a:r>
                      <a:r>
                        <a:rPr kumimoji="0" lang="ru-R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Calibri" panose="020F0502020204030204" pitchFamily="34" charset="0"/>
                      </a:endParaRPr>
                    </a:p>
                  </a:txBody>
                  <a:tcPr marL="91448" marR="91448" marT="34304" marB="34304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1108">
                <a:tc>
                  <a:txBody>
                    <a:bodyPr/>
                    <a:lstStyle/>
                    <a:p>
                      <a:pPr marL="92075" indent="0" algn="l" rtl="0" eaLnBrk="1" latinLnBrk="0" hangingPunct="1">
                        <a:tabLst>
                          <a:tab pos="92075" algn="l"/>
                        </a:tabLst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Культура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239,8</a:t>
                      </a: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298,4</a:t>
                      </a: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284,1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95,2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118,5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1108">
                <a:tc>
                  <a:txBody>
                    <a:bodyPr/>
                    <a:lstStyle/>
                    <a:p>
                      <a:pPr marL="92075" indent="0" algn="l" rtl="0" eaLnBrk="1" latinLnBrk="0" hangingPunct="1">
                        <a:tabLst>
                          <a:tab pos="92075" algn="l"/>
                        </a:tabLst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Кинематография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1,2</a:t>
                      </a: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>
                          <a:tab pos="0" algn="l"/>
                        </a:tabLst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1,4</a:t>
                      </a: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0,9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64,3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75,0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4489">
                <a:tc>
                  <a:txBody>
                    <a:bodyPr/>
                    <a:lstStyle/>
                    <a:p>
                      <a:pPr marL="9207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Другие вопросы</a:t>
                      </a:r>
                      <a:r>
                        <a:rPr kumimoji="0" lang="ru-RU" sz="1500" b="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в области культуры, кинематография</a:t>
                      </a:r>
                      <a:endParaRPr kumimoji="0" lang="ru-RU" sz="15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13,5</a:t>
                      </a: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14,9</a:t>
                      </a: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14,4</a:t>
                      </a: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96,6</a:t>
                      </a: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106,7</a:t>
                      </a: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1108">
                <a:tc>
                  <a:txBody>
                    <a:bodyPr/>
                    <a:lstStyle/>
                    <a:p>
                      <a:pPr marL="92075" indent="0">
                        <a:tabLst>
                          <a:tab pos="92075" algn="l"/>
                        </a:tabLst>
                      </a:pPr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Итого</a:t>
                      </a:r>
                      <a:endParaRPr kumimoji="0" lang="ru-RU" sz="15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tabLst/>
                      </a:pPr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254,5</a:t>
                      </a:r>
                      <a:endParaRPr kumimoji="0" lang="ru-RU" sz="15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tabLst/>
                      </a:pPr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314,7</a:t>
                      </a:r>
                      <a:endParaRPr kumimoji="0" lang="ru-RU" sz="15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299,4</a:t>
                      </a:r>
                      <a:endParaRPr kumimoji="0" lang="ru-RU" sz="15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95,1</a:t>
                      </a:r>
                      <a:endParaRPr kumimoji="0" lang="ru-RU" sz="15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117,6</a:t>
                      </a:r>
                      <a:endParaRPr kumimoji="0" lang="ru-RU" sz="15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1022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838" indent="-30955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212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497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8781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06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351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463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09920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mtClean="0"/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2521483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1"/>
          <p:cNvSpPr txBox="1">
            <a:spLocks noChangeArrowheads="1"/>
          </p:cNvSpPr>
          <p:nvPr/>
        </p:nvSpPr>
        <p:spPr bwMode="auto">
          <a:xfrm>
            <a:off x="223573" y="1093523"/>
            <a:ext cx="9507008" cy="42582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2167" b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</a:rPr>
              <a:t>Расходы бюджета по разделу «Здравоохранение»</a:t>
            </a:r>
          </a:p>
        </p:txBody>
      </p:sp>
      <p:sp>
        <p:nvSpPr>
          <p:cNvPr id="41987" name="TextBox 21"/>
          <p:cNvSpPr txBox="1">
            <a:spLocks noChangeArrowheads="1"/>
          </p:cNvSpPr>
          <p:nvPr/>
        </p:nvSpPr>
        <p:spPr bwMode="auto">
          <a:xfrm>
            <a:off x="8682897" y="1917304"/>
            <a:ext cx="1159805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300">
                <a:latin typeface="Calibri" panose="020F0502020204030204" pitchFamily="34" charset="0"/>
              </a:rPr>
              <a:t>(млн. рублей)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75419" y="2209669"/>
          <a:ext cx="9555163" cy="2633002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40463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00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87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00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37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626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73493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kern="1200" dirty="0" smtClean="0">
                          <a:latin typeface="Arial" pitchFamily="34" charset="0"/>
                          <a:cs typeface="Arial" pitchFamily="34" charset="0"/>
                        </a:rPr>
                        <a:t>Структура расходов</a:t>
                      </a:r>
                      <a:endParaRPr lang="ru-RU" sz="15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71" marR="99071" marT="37153" marB="37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2024 год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Факт</a:t>
                      </a:r>
                    </a:p>
                  </a:txBody>
                  <a:tcPr marL="99071" marR="99071" marT="37153" marB="37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2025 год</a:t>
                      </a:r>
                    </a:p>
                  </a:txBody>
                  <a:tcPr marL="99071" marR="99071" marT="37153" marB="37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Calibri" panose="020F0502020204030204" pitchFamily="34" charset="0"/>
                      </a:endParaRPr>
                    </a:p>
                  </a:txBody>
                  <a:tcPr marL="91448" marR="91448" marT="34304" marB="34304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8" marR="91448" marT="34299" marB="34299">
                    <a:lnL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0" lang="ru-RU" sz="13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Темп роста, %</a:t>
                      </a:r>
                      <a:endParaRPr kumimoji="0" lang="ru-RU" sz="13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1" marR="99071" marT="37153" marB="37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7726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 smtClean="0">
                        <a:latin typeface="Calibri" panose="020F0502020204030204" pitchFamily="34" charset="0"/>
                      </a:endParaRPr>
                    </a:p>
                  </a:txBody>
                  <a:tcPr marL="91448" marR="91448" marT="34304" marB="34304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План</a:t>
                      </a:r>
                    </a:p>
                  </a:txBody>
                  <a:tcPr marL="99071" marR="99071" marT="37153" marB="37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Факт</a:t>
                      </a:r>
                      <a:endParaRPr kumimoji="0" lang="ru-RU" sz="15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1" marR="99071" marT="37153" marB="37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% исполнения </a:t>
                      </a:r>
                    </a:p>
                  </a:txBody>
                  <a:tcPr marL="99071" marR="99071" marT="37153" marB="37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Calibri" panose="020F0502020204030204" pitchFamily="34" charset="0"/>
                      </a:endParaRPr>
                    </a:p>
                  </a:txBody>
                  <a:tcPr marL="91448" marR="91448" marT="34304" marB="34304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1783">
                <a:tc>
                  <a:txBody>
                    <a:bodyPr/>
                    <a:lstStyle/>
                    <a:p>
                      <a:pPr marL="92075" indent="0" algn="l" rtl="0" eaLnBrk="1" latinLnBrk="0" hangingPunct="1">
                        <a:tabLst>
                          <a:tab pos="92075" algn="l"/>
                        </a:tabLst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Здравоохранение </a:t>
                      </a:r>
                    </a:p>
                    <a:p>
                      <a:pPr marL="92075" indent="0" algn="l" rtl="0" eaLnBrk="1" latinLnBrk="0" hangingPunct="1">
                        <a:tabLst>
                          <a:tab pos="92075" algn="l"/>
                        </a:tabLst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(реализация государственных полномочий по проведению противоэпидемических мероприятий)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1" marR="99071" marT="37153" marB="37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r" rtl="0" eaLnBrk="1" latinLnBrk="0" hangingPunct="1">
                        <a:tabLst>
                          <a:tab pos="92075" algn="l"/>
                        </a:tabLst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1,066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1" marR="99071" marT="37153" marB="37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1,106</a:t>
                      </a:r>
                    </a:p>
                  </a:txBody>
                  <a:tcPr marL="99071" marR="99071" marT="37153" marB="37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1,106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1" marR="99071" marT="37153" marB="37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413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100,0</a:t>
                      </a:r>
                    </a:p>
                  </a:txBody>
                  <a:tcPr marL="99071" marR="99071" marT="37153" marB="37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103,8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1" marR="99071" marT="37153" marB="37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2013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838" indent="-30955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212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497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8781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06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351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463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09920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2F77A3A-7316-4852-ABB9-33A8D8C6A619}" type="slidenum">
              <a:rPr lang="ru-RU" altLang="ru-RU" smtClean="0"/>
              <a:pPr/>
              <a:t>14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8402744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1"/>
          <p:cNvSpPr txBox="1">
            <a:spLocks noChangeArrowheads="1"/>
          </p:cNvSpPr>
          <p:nvPr/>
        </p:nvSpPr>
        <p:spPr bwMode="auto">
          <a:xfrm>
            <a:off x="223573" y="649817"/>
            <a:ext cx="9507008" cy="39241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195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</a:rPr>
              <a:t>Расходы бюджета по разделу «Социальная политика»</a:t>
            </a:r>
          </a:p>
        </p:txBody>
      </p:sp>
      <p:sp>
        <p:nvSpPr>
          <p:cNvPr id="43011" name="TextBox 21"/>
          <p:cNvSpPr txBox="1">
            <a:spLocks noChangeArrowheads="1"/>
          </p:cNvSpPr>
          <p:nvPr/>
        </p:nvSpPr>
        <p:spPr bwMode="auto">
          <a:xfrm>
            <a:off x="8588307" y="845873"/>
            <a:ext cx="1159805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300">
                <a:latin typeface="Calibri" panose="020F0502020204030204" pitchFamily="34" charset="0"/>
              </a:rPr>
              <a:t>(млн. рублей)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223573" y="1122760"/>
          <a:ext cx="9144134" cy="4882012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44777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12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26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55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702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898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05446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Раздел, подраздел</a:t>
                      </a:r>
                      <a:endParaRPr lang="ru-RU" sz="15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8DF74">
                            <a:tint val="66000"/>
                            <a:satMod val="160000"/>
                          </a:srgbClr>
                        </a:gs>
                        <a:gs pos="50000">
                          <a:srgbClr val="F8DF74">
                            <a:tint val="44500"/>
                            <a:satMod val="160000"/>
                          </a:srgbClr>
                        </a:gs>
                        <a:gs pos="100000">
                          <a:srgbClr val="F8DF74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2024 год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факт</a:t>
                      </a:r>
                      <a:endParaRPr lang="ru-RU" sz="15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8DF74">
                            <a:tint val="66000"/>
                            <a:satMod val="160000"/>
                          </a:srgbClr>
                        </a:gs>
                        <a:gs pos="50000">
                          <a:srgbClr val="F8DF74">
                            <a:tint val="44500"/>
                            <a:satMod val="160000"/>
                          </a:srgbClr>
                        </a:gs>
                        <a:gs pos="100000">
                          <a:srgbClr val="F8DF74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2025 год</a:t>
                      </a:r>
                      <a:endParaRPr lang="ru-RU" sz="15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8DF74">
                            <a:tint val="66000"/>
                            <a:satMod val="160000"/>
                          </a:srgbClr>
                        </a:gs>
                        <a:gs pos="50000">
                          <a:srgbClr val="F8DF74">
                            <a:tint val="44500"/>
                            <a:satMod val="160000"/>
                          </a:srgbClr>
                        </a:gs>
                        <a:gs pos="100000">
                          <a:srgbClr val="F8DF74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1465" marR="91465" marT="34287" marB="34287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1465" marR="91465" marT="34287" marB="34287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Темп роста, %</a:t>
                      </a:r>
                      <a:endParaRPr lang="ru-RU" sz="15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8DF74">
                            <a:tint val="66000"/>
                            <a:satMod val="160000"/>
                          </a:srgbClr>
                        </a:gs>
                        <a:gs pos="50000">
                          <a:srgbClr val="F8DF74">
                            <a:tint val="44500"/>
                            <a:satMod val="160000"/>
                          </a:srgbClr>
                        </a:gs>
                        <a:gs pos="100000">
                          <a:srgbClr val="F8DF74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0076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 smtClean="0">
                        <a:latin typeface="Calibri" panose="020F0502020204030204" pitchFamily="34" charset="0"/>
                      </a:endParaRPr>
                    </a:p>
                  </a:txBody>
                  <a:tcPr marL="91465" marR="91465" marT="34287" marB="34287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 smtClean="0">
                        <a:latin typeface="Calibri" panose="020F0502020204030204" pitchFamily="34" charset="0"/>
                      </a:endParaRPr>
                    </a:p>
                  </a:txBody>
                  <a:tcPr marL="91465" marR="91465" marT="34287" marB="3428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План</a:t>
                      </a:r>
                      <a:endParaRPr lang="ru-RU" sz="15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8DF74">
                            <a:tint val="66000"/>
                            <a:satMod val="160000"/>
                          </a:srgbClr>
                        </a:gs>
                        <a:gs pos="50000">
                          <a:srgbClr val="F8DF74">
                            <a:tint val="44500"/>
                            <a:satMod val="160000"/>
                          </a:srgbClr>
                        </a:gs>
                        <a:gs pos="100000">
                          <a:srgbClr val="F8DF74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Факт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8DF74">
                            <a:tint val="66000"/>
                            <a:satMod val="160000"/>
                          </a:srgbClr>
                        </a:gs>
                        <a:gs pos="50000">
                          <a:srgbClr val="F8DF74">
                            <a:tint val="44500"/>
                            <a:satMod val="160000"/>
                          </a:srgbClr>
                        </a:gs>
                        <a:gs pos="100000">
                          <a:srgbClr val="F8DF74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% </a:t>
                      </a:r>
                      <a:r>
                        <a:rPr lang="ru-RU" sz="10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и</a:t>
                      </a:r>
                      <a:r>
                        <a:rPr lang="en-US" sz="10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r>
                        <a:rPr lang="ru-RU" sz="1000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пол-нения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8DF74">
                            <a:tint val="66000"/>
                            <a:satMod val="160000"/>
                          </a:srgbClr>
                        </a:gs>
                        <a:gs pos="50000">
                          <a:srgbClr val="F8DF74">
                            <a:tint val="44500"/>
                            <a:satMod val="160000"/>
                          </a:srgbClr>
                        </a:gs>
                        <a:gs pos="100000">
                          <a:srgbClr val="F8DF74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Calibri" panose="020F0502020204030204" pitchFamily="34" charset="0"/>
                      </a:endParaRPr>
                    </a:p>
                  </a:txBody>
                  <a:tcPr marL="91465" marR="91465" marT="34287" marB="3428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0546">
                <a:tc>
                  <a:txBody>
                    <a:bodyPr/>
                    <a:lstStyle/>
                    <a:p>
                      <a:pPr marL="9207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92075" algn="l"/>
                        </a:tabLst>
                        <a:defRPr/>
                      </a:pPr>
                      <a:r>
                        <a:rPr lang="ru-RU" sz="1300" dirty="0" smtClean="0">
                          <a:latin typeface="Arial" pitchFamily="34" charset="0"/>
                          <a:cs typeface="Arial" pitchFamily="34" charset="0"/>
                        </a:rPr>
                        <a:t>Ежемесячные выплаты на содержание детей сирот, вознаграждение</a:t>
                      </a:r>
                      <a:r>
                        <a:rPr lang="ru-RU" sz="1300" baseline="0" dirty="0" smtClean="0">
                          <a:latin typeface="Arial" pitchFamily="34" charset="0"/>
                          <a:cs typeface="Arial" pitchFamily="34" charset="0"/>
                        </a:rPr>
                        <a:t> опекунам, попечителям</a:t>
                      </a:r>
                      <a:endParaRPr lang="ru-RU" sz="1300" b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 smtClean="0">
                          <a:latin typeface="Arial" pitchFamily="34" charset="0"/>
                          <a:cs typeface="Arial" pitchFamily="34" charset="0"/>
                        </a:rPr>
                        <a:t>16,9</a:t>
                      </a: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r" defTabSz="941388">
                        <a:defRPr/>
                      </a:pPr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21,3</a:t>
                      </a: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16,4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77,0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97,0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0546">
                <a:tc>
                  <a:txBody>
                    <a:bodyPr/>
                    <a:lstStyle/>
                    <a:p>
                      <a:pPr marL="9207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92075" algn="l"/>
                        </a:tabLst>
                        <a:defRPr/>
                      </a:pPr>
                      <a:r>
                        <a:rPr lang="ru-RU" sz="1300" i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Бесплатное питание отдельных категорий</a:t>
                      </a:r>
                      <a:r>
                        <a:rPr lang="ru-RU" sz="1300" i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300" i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обучающихся и воспитанников</a:t>
                      </a: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 smtClean="0">
                          <a:latin typeface="Arial" pitchFamily="34" charset="0"/>
                          <a:cs typeface="Arial" pitchFamily="34" charset="0"/>
                        </a:rPr>
                        <a:t>6,5</a:t>
                      </a: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r" defTabSz="941388">
                        <a:defRPr/>
                      </a:pPr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9,6</a:t>
                      </a: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9,4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97,9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144,6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446">
                <a:tc>
                  <a:txBody>
                    <a:bodyPr/>
                    <a:lstStyle/>
                    <a:p>
                      <a:pPr marL="9207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92075" algn="l"/>
                        </a:tabLst>
                        <a:defRPr/>
                      </a:pPr>
                      <a:r>
                        <a:rPr kumimoji="0" lang="ru-RU" sz="1300" kern="1200" dirty="0" smtClean="0">
                          <a:latin typeface="Arial" pitchFamily="34" charset="0"/>
                          <a:cs typeface="Arial" pitchFamily="34" charset="0"/>
                        </a:rPr>
                        <a:t>Питание учащихся (</a:t>
                      </a:r>
                      <a:r>
                        <a:rPr kumimoji="0" lang="ru-RU" sz="1300" kern="1200" dirty="0" err="1" smtClean="0">
                          <a:latin typeface="Arial" pitchFamily="34" charset="0"/>
                          <a:cs typeface="Arial" pitchFamily="34" charset="0"/>
                        </a:rPr>
                        <a:t>гос.полномочия</a:t>
                      </a:r>
                      <a:r>
                        <a:rPr kumimoji="0" lang="ru-RU" sz="1300" kern="1200" dirty="0" smtClean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kumimoji="0" lang="ru-RU" sz="13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 smtClean="0">
                          <a:latin typeface="Arial" pitchFamily="34" charset="0"/>
                          <a:cs typeface="Arial" pitchFamily="34" charset="0"/>
                        </a:rPr>
                        <a:t>7,8</a:t>
                      </a: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r" defTabSz="941388">
                        <a:defRPr/>
                      </a:pPr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8,7</a:t>
                      </a: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8,7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111,5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0546">
                <a:tc>
                  <a:txBody>
                    <a:bodyPr/>
                    <a:lstStyle/>
                    <a:p>
                      <a:pPr marL="9207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92075" algn="l"/>
                        </a:tabLst>
                        <a:defRPr/>
                      </a:pPr>
                      <a:r>
                        <a:rPr lang="ru-RU" sz="1300" dirty="0" smtClean="0">
                          <a:latin typeface="Arial" pitchFamily="34" charset="0"/>
                          <a:cs typeface="Arial" pitchFamily="34" charset="0"/>
                        </a:rPr>
                        <a:t>Обеспечение жильем молодых</a:t>
                      </a:r>
                      <a:r>
                        <a:rPr lang="ru-RU" sz="1300" baseline="0" dirty="0" smtClean="0">
                          <a:latin typeface="Arial" pitchFamily="34" charset="0"/>
                          <a:cs typeface="Arial" pitchFamily="34" charset="0"/>
                        </a:rPr>
                        <a:t> семей (Министерство по делам молодежи РТ)</a:t>
                      </a:r>
                      <a:endParaRPr lang="ru-RU" sz="13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 smtClean="0">
                          <a:latin typeface="Arial" pitchFamily="34" charset="0"/>
                          <a:cs typeface="Arial" pitchFamily="34" charset="0"/>
                        </a:rPr>
                        <a:t>2,5</a:t>
                      </a: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r" defTabSz="941388">
                        <a:defRPr/>
                      </a:pPr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1,6</a:t>
                      </a: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1,6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64,0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0546">
                <a:tc>
                  <a:txBody>
                    <a:bodyPr/>
                    <a:lstStyle/>
                    <a:p>
                      <a:pPr marL="9207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92075" algn="l"/>
                        </a:tabLst>
                        <a:defRPr/>
                      </a:pPr>
                      <a:r>
                        <a:rPr kumimoji="0" lang="ru-RU" sz="13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Улучшение жилищных условий граждан, проживающих на сельских территориях  (МСХ</a:t>
                      </a:r>
                      <a:r>
                        <a:rPr kumimoji="0" lang="en-US" sz="13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3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</a:t>
                      </a:r>
                      <a:r>
                        <a:rPr kumimoji="0" lang="en-US" sz="13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3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</a:t>
                      </a:r>
                      <a:r>
                        <a:rPr kumimoji="0" lang="ru-RU" sz="130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РТ)</a:t>
                      </a:r>
                      <a:endParaRPr lang="ru-RU" sz="1300" i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r" defTabSz="941388">
                        <a:defRPr/>
                      </a:pPr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0,9</a:t>
                      </a: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0,9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5446">
                <a:tc>
                  <a:txBody>
                    <a:bodyPr/>
                    <a:lstStyle/>
                    <a:p>
                      <a:pPr marL="9207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92075" algn="l"/>
                        </a:tabLst>
                        <a:defRPr/>
                      </a:pPr>
                      <a:r>
                        <a:rPr lang="ru-RU" sz="1300" dirty="0" smtClean="0">
                          <a:latin typeface="Arial" pitchFamily="34" charset="0"/>
                          <a:cs typeface="Arial" pitchFamily="34" charset="0"/>
                        </a:rPr>
                        <a:t>Компенсация родительской платы в ДДУ</a:t>
                      </a:r>
                      <a:endParaRPr lang="ru-RU" sz="13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 smtClean="0">
                          <a:latin typeface="Arial" pitchFamily="34" charset="0"/>
                          <a:cs typeface="Arial" pitchFamily="34" charset="0"/>
                        </a:rPr>
                        <a:t>2,2</a:t>
                      </a: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r" defTabSz="941388">
                        <a:defRPr/>
                      </a:pPr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20,1</a:t>
                      </a: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1,5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7,5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68,2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0546">
                <a:tc>
                  <a:txBody>
                    <a:bodyPr/>
                    <a:lstStyle/>
                    <a:p>
                      <a:pPr marL="9207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92075" algn="l"/>
                        </a:tabLst>
                        <a:defRPr/>
                      </a:pPr>
                      <a:r>
                        <a:rPr lang="ru-RU" sz="1300" dirty="0" smtClean="0">
                          <a:latin typeface="Arial" pitchFamily="34" charset="0"/>
                          <a:cs typeface="Arial" pitchFamily="34" charset="0"/>
                        </a:rPr>
                        <a:t>Обеспечение равной доступности услуг общественного транспорта</a:t>
                      </a:r>
                      <a:endParaRPr lang="ru-RU" sz="13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 smtClean="0">
                          <a:latin typeface="Arial" pitchFamily="34" charset="0"/>
                          <a:cs typeface="Arial" pitchFamily="34" charset="0"/>
                        </a:rPr>
                        <a:t>0,26</a:t>
                      </a: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r" defTabSz="941388">
                        <a:defRPr/>
                      </a:pPr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0,6</a:t>
                      </a: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0,4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66,7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153,8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70546">
                <a:tc>
                  <a:txBody>
                    <a:bodyPr/>
                    <a:lstStyle/>
                    <a:p>
                      <a:pPr marL="9207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92075" algn="l"/>
                        </a:tabLst>
                        <a:defRPr/>
                      </a:pPr>
                      <a:r>
                        <a:rPr lang="ru-RU" sz="1300" dirty="0" smtClean="0">
                          <a:latin typeface="Arial" pitchFamily="34" charset="0"/>
                          <a:cs typeface="Arial" pitchFamily="34" charset="0"/>
                        </a:rPr>
                        <a:t>Выплаты в связи выходом на пенсию муниципальных служащих</a:t>
                      </a:r>
                      <a:endParaRPr lang="ru-RU" sz="13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 smtClean="0">
                          <a:latin typeface="Arial" pitchFamily="34" charset="0"/>
                          <a:cs typeface="Arial" pitchFamily="34" charset="0"/>
                        </a:rPr>
                        <a:t>0,3</a:t>
                      </a: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r" defTabSz="941388">
                        <a:defRPr/>
                      </a:pPr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5446">
                <a:tc>
                  <a:txBody>
                    <a:bodyPr/>
                    <a:lstStyle/>
                    <a:p>
                      <a:pPr marL="9207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92075" algn="l"/>
                        </a:tabLst>
                        <a:defRPr/>
                      </a:pPr>
                      <a:r>
                        <a:rPr lang="ru-RU" sz="1300" dirty="0" smtClean="0">
                          <a:latin typeface="Arial" pitchFamily="34" charset="0"/>
                          <a:cs typeface="Arial" pitchFamily="34" charset="0"/>
                        </a:rPr>
                        <a:t>Другие расходы</a:t>
                      </a:r>
                      <a:endParaRPr lang="ru-RU" sz="13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 smtClean="0">
                          <a:latin typeface="Arial" pitchFamily="34" charset="0"/>
                          <a:cs typeface="Arial" pitchFamily="34" charset="0"/>
                        </a:rPr>
                        <a:t>1,5</a:t>
                      </a: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r" defTabSz="941388">
                        <a:defRPr/>
                      </a:pPr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2,2</a:t>
                      </a: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2,2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latinLnBrk="0" hangingPunct="1"/>
                      <a:r>
                        <a:rPr kumimoji="0" lang="ru-RU" sz="15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146,7</a:t>
                      </a:r>
                      <a:endParaRPr kumimoji="0" lang="ru-RU" sz="15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5446">
                <a:tc>
                  <a:txBody>
                    <a:bodyPr/>
                    <a:lstStyle/>
                    <a:p>
                      <a:pPr marL="9207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92075" algn="l"/>
                        </a:tabLst>
                        <a:defRPr/>
                      </a:pPr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ИТОГО</a:t>
                      </a:r>
                    </a:p>
                  </a:txBody>
                  <a:tcPr marL="99083" marR="99083" marT="37153" marB="37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 smtClean="0">
                          <a:latin typeface="Arial" pitchFamily="34" charset="0"/>
                          <a:cs typeface="Arial" pitchFamily="34" charset="0"/>
                        </a:rPr>
                        <a:t>38,0</a:t>
                      </a: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r" defTabSz="941388">
                        <a:defRPr/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65,0</a:t>
                      </a: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41,1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63,2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108,2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43100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838" indent="-30955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212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497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8781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06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351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463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09920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91297D7-531A-4F9C-8D38-3B8DAA593319}" type="slidenum">
              <a:rPr lang="ru-RU" altLang="ru-RU" smtClean="0"/>
              <a:pPr/>
              <a:t>15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443962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1"/>
          <p:cNvSpPr txBox="1">
            <a:spLocks noChangeArrowheads="1"/>
          </p:cNvSpPr>
          <p:nvPr/>
        </p:nvSpPr>
        <p:spPr bwMode="auto">
          <a:xfrm>
            <a:off x="223573" y="997215"/>
            <a:ext cx="9507008" cy="42582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2167" b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</a:rPr>
              <a:t>Расходы  по разделу «Физическая культура и спорт»</a:t>
            </a:r>
          </a:p>
        </p:txBody>
      </p:sp>
      <p:sp>
        <p:nvSpPr>
          <p:cNvPr id="44035" name="TextBox 21"/>
          <p:cNvSpPr txBox="1">
            <a:spLocks noChangeArrowheads="1"/>
          </p:cNvSpPr>
          <p:nvPr/>
        </p:nvSpPr>
        <p:spPr bwMode="auto">
          <a:xfrm>
            <a:off x="8552192" y="1373849"/>
            <a:ext cx="1159805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300">
                <a:latin typeface="Calibri" panose="020F0502020204030204" pitchFamily="34" charset="0"/>
              </a:rPr>
              <a:t>(млн. рублей)</a:t>
            </a:r>
          </a:p>
        </p:txBody>
      </p:sp>
      <p:graphicFrame>
        <p:nvGraphicFramePr>
          <p:cNvPr id="33" name="Таблица 32"/>
          <p:cNvGraphicFramePr>
            <a:graphicFrameLocks noGrp="1"/>
          </p:cNvGraphicFramePr>
          <p:nvPr/>
        </p:nvGraphicFramePr>
        <p:xfrm>
          <a:off x="63634" y="1735006"/>
          <a:ext cx="9778734" cy="2275658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44506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2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00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27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279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6029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latin typeface="Arial" pitchFamily="34" charset="0"/>
                          <a:cs typeface="Arial" pitchFamily="34" charset="0"/>
                        </a:rPr>
                        <a:t>Структура расходов</a:t>
                      </a:r>
                      <a:endParaRPr lang="ru-RU" sz="15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/>
                        </a:gs>
                        <a:gs pos="50000">
                          <a:schemeClr val="bg2">
                            <a:lumMod val="90000"/>
                            <a:shade val="67500"/>
                            <a:satMod val="115000"/>
                          </a:schemeClr>
                        </a:gs>
                        <a:gs pos="100000">
                          <a:schemeClr val="bg2">
                            <a:lumMod val="9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2024 год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Факт</a:t>
                      </a: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/>
                        </a:gs>
                        <a:gs pos="50000">
                          <a:schemeClr val="bg2">
                            <a:lumMod val="90000"/>
                            <a:shade val="67500"/>
                            <a:satMod val="115000"/>
                          </a:schemeClr>
                        </a:gs>
                        <a:gs pos="100000">
                          <a:schemeClr val="bg2">
                            <a:lumMod val="9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2025 год</a:t>
                      </a: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/>
                        </a:gs>
                        <a:gs pos="50000">
                          <a:schemeClr val="bg2">
                            <a:lumMod val="90000"/>
                            <a:shade val="67500"/>
                            <a:satMod val="115000"/>
                          </a:schemeClr>
                        </a:gs>
                        <a:gs pos="100000">
                          <a:schemeClr val="bg2">
                            <a:lumMod val="9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Calibri" panose="020F0502020204030204" pitchFamily="34" charset="0"/>
                      </a:endParaRPr>
                    </a:p>
                  </a:txBody>
                  <a:tcPr marL="91448" marR="91448" marT="34304" marB="34304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0" lang="ru-RU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8" marR="91448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0" lang="ru-RU" sz="13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Темп роста, %</a:t>
                      </a:r>
                      <a:endParaRPr kumimoji="0" lang="ru-RU" sz="13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/>
                        </a:gs>
                        <a:gs pos="50000">
                          <a:schemeClr val="bg2">
                            <a:lumMod val="90000"/>
                            <a:shade val="67500"/>
                            <a:satMod val="115000"/>
                          </a:schemeClr>
                        </a:gs>
                        <a:gs pos="100000">
                          <a:schemeClr val="bg2">
                            <a:lumMod val="9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9134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 smtClean="0">
                        <a:latin typeface="Calibri" panose="020F0502020204030204" pitchFamily="34" charset="0"/>
                      </a:endParaRPr>
                    </a:p>
                  </a:txBody>
                  <a:tcPr marL="91448" marR="91448" marT="34304" marB="34304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8" marR="91448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/>
                        </a:gs>
                        <a:gs pos="50000">
                          <a:schemeClr val="bg2">
                            <a:lumMod val="90000"/>
                            <a:shade val="67500"/>
                            <a:satMod val="115000"/>
                          </a:schemeClr>
                        </a:gs>
                        <a:gs pos="100000">
                          <a:schemeClr val="bg2">
                            <a:lumMod val="9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План</a:t>
                      </a: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/>
                        </a:gs>
                        <a:gs pos="50000">
                          <a:schemeClr val="bg2">
                            <a:lumMod val="90000"/>
                            <a:shade val="67500"/>
                            <a:satMod val="115000"/>
                          </a:schemeClr>
                        </a:gs>
                        <a:gs pos="100000">
                          <a:schemeClr val="bg2">
                            <a:lumMod val="9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Факт</a:t>
                      </a:r>
                      <a:endParaRPr kumimoji="0" lang="ru-RU" sz="15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/>
                        </a:gs>
                        <a:gs pos="50000">
                          <a:schemeClr val="bg2">
                            <a:lumMod val="90000"/>
                            <a:shade val="67500"/>
                            <a:satMod val="115000"/>
                          </a:schemeClr>
                        </a:gs>
                        <a:gs pos="100000">
                          <a:schemeClr val="bg2">
                            <a:lumMod val="9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% исполнения </a:t>
                      </a: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/>
                        </a:gs>
                        <a:gs pos="50000">
                          <a:schemeClr val="bg2">
                            <a:lumMod val="90000"/>
                            <a:shade val="67500"/>
                            <a:satMod val="115000"/>
                          </a:schemeClr>
                        </a:gs>
                        <a:gs pos="100000">
                          <a:schemeClr val="bg2">
                            <a:lumMod val="9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Calibri" panose="020F0502020204030204" pitchFamily="34" charset="0"/>
                      </a:endParaRPr>
                    </a:p>
                  </a:txBody>
                  <a:tcPr marL="91448" marR="91448" marT="34304" marB="34304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7118">
                <a:tc>
                  <a:txBody>
                    <a:bodyPr/>
                    <a:lstStyle/>
                    <a:p>
                      <a:pPr marL="92075" indent="0" algn="l" rtl="0" eaLnBrk="1" latinLnBrk="0" hangingPunct="1">
                        <a:tabLst>
                          <a:tab pos="92075" algn="l"/>
                        </a:tabLst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Массовый спорт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3,3</a:t>
                      </a: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>
                          <a:tab pos="0" algn="l"/>
                        </a:tabLst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2,9</a:t>
                      </a: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2,8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96,6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84,8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2449">
                <a:tc>
                  <a:txBody>
                    <a:bodyPr/>
                    <a:lstStyle/>
                    <a:p>
                      <a:pPr marL="9207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Спорт высших достижений</a:t>
                      </a: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131,4</a:t>
                      </a: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154,0</a:t>
                      </a: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152,4</a:t>
                      </a: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99,0</a:t>
                      </a: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116,0</a:t>
                      </a: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7118">
                <a:tc>
                  <a:txBody>
                    <a:bodyPr/>
                    <a:lstStyle/>
                    <a:p>
                      <a:pPr marL="92075" indent="0">
                        <a:tabLst>
                          <a:tab pos="92075" algn="l"/>
                        </a:tabLst>
                      </a:pPr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Итого</a:t>
                      </a:r>
                      <a:endParaRPr kumimoji="0" lang="ru-RU" sz="15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tabLst/>
                      </a:pPr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134,7</a:t>
                      </a:r>
                      <a:endParaRPr kumimoji="0" lang="ru-RU" sz="15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tabLst/>
                      </a:pPr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156,9</a:t>
                      </a:r>
                      <a:endParaRPr kumimoji="0" lang="ru-RU" sz="15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155,2</a:t>
                      </a:r>
                      <a:endParaRPr kumimoji="0" lang="ru-RU" sz="15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98,9</a:t>
                      </a:r>
                      <a:endParaRPr kumimoji="0" lang="ru-RU" sz="15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115,2</a:t>
                      </a:r>
                      <a:endParaRPr kumimoji="0" lang="ru-RU" sz="15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1979250" y="4257750"/>
            <a:ext cx="5167500" cy="1306500"/>
          </a:xfrm>
          <a:prstGeom prst="roundRect">
            <a:avLst>
              <a:gd name="adj" fmla="val 13420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bg2">
                <a:lumMod val="10000"/>
              </a:schemeClr>
            </a:solidFill>
          </a:ln>
          <a:effectLst/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019806">
              <a:spcBef>
                <a:spcPts val="650"/>
              </a:spcBef>
              <a:defRPr/>
            </a:pPr>
            <a:r>
              <a:rPr lang="ru-RU" sz="1517" dirty="0"/>
              <a:t>4 спортивные школы </a:t>
            </a:r>
          </a:p>
          <a:p>
            <a:pPr algn="ctr" defTabSz="1019806">
              <a:spcBef>
                <a:spcPts val="650"/>
              </a:spcBef>
              <a:defRPr/>
            </a:pPr>
            <a:r>
              <a:rPr lang="ru-RU" sz="1517" dirty="0"/>
              <a:t>152,4 млн. рублей</a:t>
            </a:r>
          </a:p>
          <a:p>
            <a:pPr algn="ctr" defTabSz="1019806">
              <a:spcBef>
                <a:spcPts val="650"/>
              </a:spcBef>
              <a:defRPr/>
            </a:pPr>
            <a:r>
              <a:rPr lang="ru-RU" sz="1517" dirty="0"/>
              <a:t>Количество обучающихся – 1 699</a:t>
            </a:r>
            <a:endParaRPr lang="ru-RU" sz="758" dirty="0"/>
          </a:p>
        </p:txBody>
      </p:sp>
      <p:sp>
        <p:nvSpPr>
          <p:cNvPr id="44078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838" indent="-30955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212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497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8781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06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351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463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09920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mtClean="0"/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2469763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1"/>
          <p:cNvSpPr txBox="1">
            <a:spLocks noChangeArrowheads="1"/>
          </p:cNvSpPr>
          <p:nvPr/>
        </p:nvSpPr>
        <p:spPr bwMode="auto">
          <a:xfrm>
            <a:off x="223573" y="747845"/>
            <a:ext cx="9507008" cy="42582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2167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</a:rPr>
              <a:t>Расходы  по разделу «Национальная экономика»</a:t>
            </a:r>
          </a:p>
        </p:txBody>
      </p:sp>
      <p:sp>
        <p:nvSpPr>
          <p:cNvPr id="45059" name="TextBox 21"/>
          <p:cNvSpPr txBox="1">
            <a:spLocks noChangeArrowheads="1"/>
          </p:cNvSpPr>
          <p:nvPr/>
        </p:nvSpPr>
        <p:spPr bwMode="auto">
          <a:xfrm>
            <a:off x="8584868" y="1186392"/>
            <a:ext cx="1159805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300">
                <a:latin typeface="Calibri" panose="020F0502020204030204" pitchFamily="34" charset="0"/>
              </a:rPr>
              <a:t>(млн. рублей)</a:t>
            </a:r>
          </a:p>
        </p:txBody>
      </p:sp>
      <p:graphicFrame>
        <p:nvGraphicFramePr>
          <p:cNvPr id="28" name="Таблица 27"/>
          <p:cNvGraphicFramePr>
            <a:graphicFrameLocks noGrp="1"/>
          </p:cNvGraphicFramePr>
          <p:nvPr/>
        </p:nvGraphicFramePr>
        <p:xfrm>
          <a:off x="209814" y="1478757"/>
          <a:ext cx="9520767" cy="2885824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43332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91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42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9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471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471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05491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latin typeface="Arial" pitchFamily="34" charset="0"/>
                          <a:cs typeface="Arial" pitchFamily="34" charset="0"/>
                        </a:rPr>
                        <a:t>Структура расходов</a:t>
                      </a:r>
                      <a:endParaRPr lang="ru-RU" sz="15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3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3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2024 год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Факт</a:t>
                      </a: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3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3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2025 год</a:t>
                      </a: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3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3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Calibri" panose="020F0502020204030204" pitchFamily="34" charset="0"/>
                      </a:endParaRPr>
                    </a:p>
                  </a:txBody>
                  <a:tcPr marL="91448" marR="91448" marT="34304" marB="34304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0" lang="ru-RU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9" marR="91449" marT="34310" marB="34310" anchor="ctr">
                    <a:lnL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0" lang="ru-RU" sz="13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Темп роста, %</a:t>
                      </a:r>
                      <a:endParaRPr kumimoji="0" lang="ru-RU" sz="13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3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3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8800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 smtClean="0">
                        <a:latin typeface="Calibri" panose="020F0502020204030204" pitchFamily="34" charset="0"/>
                      </a:endParaRPr>
                    </a:p>
                  </a:txBody>
                  <a:tcPr marL="91448" marR="91448" marT="34304" marB="34304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9" marR="91449" marT="34310" marB="343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3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3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План</a:t>
                      </a: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3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3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Факт</a:t>
                      </a:r>
                      <a:endParaRPr kumimoji="0" lang="ru-RU" sz="15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3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3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% исполнения </a:t>
                      </a: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3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3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Calibri" panose="020F0502020204030204" pitchFamily="34" charset="0"/>
                      </a:endParaRPr>
                    </a:p>
                  </a:txBody>
                  <a:tcPr marL="91448" marR="91448" marT="34304" marB="34304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491">
                <a:tc>
                  <a:txBody>
                    <a:bodyPr/>
                    <a:lstStyle/>
                    <a:p>
                      <a:pPr marL="92075" defTabSz="941388"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Сельское хозяйство и рыболовство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18,42</a:t>
                      </a: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31,2</a:t>
                      </a: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14,3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45,8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77,6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491">
                <a:tc>
                  <a:txBody>
                    <a:bodyPr/>
                    <a:lstStyle/>
                    <a:p>
                      <a:pPr marL="92075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Транспорт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11,13</a:t>
                      </a: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>
                          <a:tab pos="0" algn="l"/>
                        </a:tabLst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11,46</a:t>
                      </a: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11,4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99,5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102,4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491">
                <a:tc>
                  <a:txBody>
                    <a:bodyPr/>
                    <a:lstStyle/>
                    <a:p>
                      <a:pPr marL="92075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Дорожное хозяйство (дорожные фонды)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45,6</a:t>
                      </a: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59,1</a:t>
                      </a: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57,3</a:t>
                      </a: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97,0</a:t>
                      </a: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125,7</a:t>
                      </a: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6631">
                <a:tc>
                  <a:txBody>
                    <a:bodyPr/>
                    <a:lstStyle/>
                    <a:p>
                      <a:pPr marL="9207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Другие вопросы в области национальной экономики</a:t>
                      </a: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5,6</a:t>
                      </a: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7,45</a:t>
                      </a: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7,45</a:t>
                      </a: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100,0</a:t>
                      </a: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133,0</a:t>
                      </a: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8429">
                <a:tc>
                  <a:txBody>
                    <a:bodyPr/>
                    <a:lstStyle/>
                    <a:p>
                      <a:pPr marL="92075" indent="0">
                        <a:tabLst>
                          <a:tab pos="92075" algn="l"/>
                        </a:tabLst>
                      </a:pPr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Итого</a:t>
                      </a:r>
                      <a:endParaRPr kumimoji="0" lang="ru-RU" sz="15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tabLst/>
                      </a:pPr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80,8</a:t>
                      </a:r>
                      <a:endParaRPr kumimoji="0" lang="ru-RU" sz="15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tabLst/>
                      </a:pPr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109,2</a:t>
                      </a:r>
                      <a:endParaRPr kumimoji="0" lang="ru-RU" sz="15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90,5</a:t>
                      </a:r>
                      <a:endParaRPr kumimoji="0" lang="ru-RU" sz="15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82,9</a:t>
                      </a:r>
                      <a:endParaRPr kumimoji="0" lang="ru-RU" sz="15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112,0</a:t>
                      </a:r>
                      <a:endParaRPr kumimoji="0" lang="ru-RU" sz="15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Прямоугольник с двумя усеченными противолежащими углами 1"/>
          <p:cNvSpPr/>
          <p:nvPr/>
        </p:nvSpPr>
        <p:spPr>
          <a:xfrm>
            <a:off x="1150542" y="4486673"/>
            <a:ext cx="6289278" cy="340519"/>
          </a:xfrm>
          <a:prstGeom prst="snip2Diag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517" b="1" dirty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МБТ поселениям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491060" y="4988852"/>
            <a:ext cx="5948759" cy="244210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517" dirty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содержание и ремонт объектов внешнего благоустройства (РТ)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524089" y="4988852"/>
            <a:ext cx="1037034" cy="244210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517" dirty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11,54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524089" y="4486673"/>
            <a:ext cx="1037034" cy="34051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517" b="1" dirty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23,7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491060" y="5281217"/>
            <a:ext cx="5948759" cy="244210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517" dirty="0" err="1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софинансирование</a:t>
            </a:r>
            <a:r>
              <a:rPr lang="ru-RU" sz="1517" dirty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 программы самообложения (РТ)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524089" y="5281217"/>
            <a:ext cx="1037034" cy="244210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517" dirty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11,8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491060" y="5575300"/>
            <a:ext cx="5948759" cy="242491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517" dirty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кадастровые работы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524089" y="5573582"/>
            <a:ext cx="1037034" cy="244210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517" dirty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0,34</a:t>
            </a:r>
          </a:p>
        </p:txBody>
      </p:sp>
      <p:cxnSp>
        <p:nvCxnSpPr>
          <p:cNvPr id="15" name="Соединительная линия уступом 14"/>
          <p:cNvCxnSpPr>
            <a:endCxn id="3" idx="1"/>
          </p:cNvCxnSpPr>
          <p:nvPr/>
        </p:nvCxnSpPr>
        <p:spPr>
          <a:xfrm rot="16200000" flipH="1">
            <a:off x="1276086" y="4895983"/>
            <a:ext cx="283765" cy="146183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Соединительная линия уступом 17"/>
          <p:cNvCxnSpPr/>
          <p:nvPr/>
        </p:nvCxnSpPr>
        <p:spPr>
          <a:xfrm rot="16200000" flipH="1">
            <a:off x="1276086" y="5176308"/>
            <a:ext cx="283766" cy="146183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Соединительная линия уступом 18"/>
          <p:cNvCxnSpPr/>
          <p:nvPr/>
        </p:nvCxnSpPr>
        <p:spPr>
          <a:xfrm rot="16200000" flipH="1">
            <a:off x="1276946" y="5447175"/>
            <a:ext cx="282046" cy="146183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124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838" indent="-30955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212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497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8781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06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351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463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09920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4B86F30-74F5-42DE-85A3-16FF2DD297E7}" type="slidenum">
              <a:rPr lang="ru-RU" altLang="ru-RU" smtClean="0"/>
              <a:pPr/>
              <a:t>17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7723387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Box 21"/>
          <p:cNvSpPr txBox="1">
            <a:spLocks noChangeArrowheads="1"/>
          </p:cNvSpPr>
          <p:nvPr/>
        </p:nvSpPr>
        <p:spPr bwMode="auto">
          <a:xfrm>
            <a:off x="223573" y="1088364"/>
            <a:ext cx="9507008" cy="425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167" b="1">
                <a:solidFill>
                  <a:srgbClr val="003618"/>
                </a:solidFill>
              </a:rPr>
              <a:t>Расходы  по разделу «Жилищно-коммунальное хозяйство»</a:t>
            </a:r>
          </a:p>
        </p:txBody>
      </p:sp>
      <p:sp>
        <p:nvSpPr>
          <p:cNvPr id="46083" name="TextBox 21"/>
          <p:cNvSpPr txBox="1">
            <a:spLocks noChangeArrowheads="1"/>
          </p:cNvSpPr>
          <p:nvPr/>
        </p:nvSpPr>
        <p:spPr bwMode="auto">
          <a:xfrm>
            <a:off x="8633022" y="1428883"/>
            <a:ext cx="1159805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300">
                <a:latin typeface="Calibri" panose="020F0502020204030204" pitchFamily="34" charset="0"/>
              </a:rPr>
              <a:t>(млн. рублей)</a:t>
            </a:r>
          </a:p>
        </p:txBody>
      </p:sp>
      <p:graphicFrame>
        <p:nvGraphicFramePr>
          <p:cNvPr id="28" name="Таблица 27"/>
          <p:cNvGraphicFramePr>
            <a:graphicFrameLocks noGrp="1"/>
          </p:cNvGraphicFramePr>
          <p:nvPr/>
        </p:nvGraphicFramePr>
        <p:xfrm>
          <a:off x="223574" y="1673093"/>
          <a:ext cx="9507009" cy="1965723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33156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8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8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7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163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05599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Структура расходов</a:t>
                      </a:r>
                      <a:endParaRPr lang="ru-RU" sz="1500" b="1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92D050">
                            <a:shade val="30000"/>
                            <a:satMod val="115000"/>
                          </a:srgbClr>
                        </a:gs>
                        <a:gs pos="50000">
                          <a:srgbClr val="92D050">
                            <a:shade val="67500"/>
                            <a:satMod val="115000"/>
                          </a:srgbClr>
                        </a:gs>
                        <a:gs pos="100000">
                          <a:srgbClr val="92D050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2024 год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Факт</a:t>
                      </a: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92D050">
                            <a:shade val="30000"/>
                            <a:satMod val="115000"/>
                          </a:srgbClr>
                        </a:gs>
                        <a:gs pos="50000">
                          <a:srgbClr val="92D050">
                            <a:shade val="67500"/>
                            <a:satMod val="115000"/>
                          </a:srgbClr>
                        </a:gs>
                        <a:gs pos="100000">
                          <a:srgbClr val="92D050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2025 год</a:t>
                      </a: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92D050">
                            <a:shade val="30000"/>
                            <a:satMod val="115000"/>
                          </a:srgbClr>
                        </a:gs>
                        <a:gs pos="50000">
                          <a:srgbClr val="92D050">
                            <a:shade val="67500"/>
                            <a:satMod val="115000"/>
                          </a:srgbClr>
                        </a:gs>
                        <a:gs pos="100000">
                          <a:srgbClr val="92D050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Calibri" panose="020F0502020204030204" pitchFamily="34" charset="0"/>
                      </a:endParaRPr>
                    </a:p>
                  </a:txBody>
                  <a:tcPr marL="91448" marR="91448" marT="34304" marB="34304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0" lang="ru-RU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8" marR="91448" marT="34312" marB="34312" anchor="ctr">
                    <a:lnL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0" lang="ru-RU" sz="1300" b="1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Темп роста, %</a:t>
                      </a:r>
                      <a:endParaRPr kumimoji="0" lang="ru-RU" sz="1300" b="1" kern="1200" dirty="0">
                        <a:solidFill>
                          <a:schemeClr val="bg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92D050">
                            <a:shade val="30000"/>
                            <a:satMod val="115000"/>
                          </a:srgbClr>
                        </a:gs>
                        <a:gs pos="50000">
                          <a:srgbClr val="92D050">
                            <a:shade val="67500"/>
                            <a:satMod val="115000"/>
                          </a:srgbClr>
                        </a:gs>
                        <a:gs pos="100000">
                          <a:srgbClr val="92D050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0761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 smtClean="0">
                        <a:latin typeface="Calibri" panose="020F0502020204030204" pitchFamily="34" charset="0"/>
                      </a:endParaRPr>
                    </a:p>
                  </a:txBody>
                  <a:tcPr marL="91448" marR="91448" marT="34304" marB="34304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1" kern="1200" dirty="0" smtClean="0">
                        <a:solidFill>
                          <a:schemeClr val="bg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8" marR="91448" marT="34312" marB="343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92D050">
                            <a:shade val="30000"/>
                            <a:satMod val="115000"/>
                          </a:srgbClr>
                        </a:gs>
                        <a:gs pos="50000">
                          <a:srgbClr val="92D050">
                            <a:shade val="67500"/>
                            <a:satMod val="115000"/>
                          </a:srgbClr>
                        </a:gs>
                        <a:gs pos="100000">
                          <a:srgbClr val="92D050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План</a:t>
                      </a: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92D050">
                            <a:shade val="30000"/>
                            <a:satMod val="115000"/>
                          </a:srgbClr>
                        </a:gs>
                        <a:gs pos="50000">
                          <a:srgbClr val="92D050">
                            <a:shade val="67500"/>
                            <a:satMod val="115000"/>
                          </a:srgbClr>
                        </a:gs>
                        <a:gs pos="100000">
                          <a:srgbClr val="92D050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500" b="1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Факт</a:t>
                      </a:r>
                      <a:endParaRPr kumimoji="0" lang="ru-RU" sz="1500" b="1" kern="1200" dirty="0">
                        <a:solidFill>
                          <a:schemeClr val="bg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92D050">
                            <a:shade val="30000"/>
                            <a:satMod val="115000"/>
                          </a:srgbClr>
                        </a:gs>
                        <a:gs pos="50000">
                          <a:srgbClr val="92D050">
                            <a:shade val="67500"/>
                            <a:satMod val="115000"/>
                          </a:srgbClr>
                        </a:gs>
                        <a:gs pos="100000">
                          <a:srgbClr val="92D050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1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% исполнения </a:t>
                      </a: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92D050">
                            <a:shade val="30000"/>
                            <a:satMod val="115000"/>
                          </a:srgbClr>
                        </a:gs>
                        <a:gs pos="50000">
                          <a:srgbClr val="92D050">
                            <a:shade val="67500"/>
                            <a:satMod val="115000"/>
                          </a:srgbClr>
                        </a:gs>
                        <a:gs pos="100000">
                          <a:srgbClr val="92D050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Calibri" panose="020F0502020204030204" pitchFamily="34" charset="0"/>
                      </a:endParaRPr>
                    </a:p>
                  </a:txBody>
                  <a:tcPr marL="91448" marR="91448" marT="34304" marB="34304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599">
                <a:tc>
                  <a:txBody>
                    <a:bodyPr/>
                    <a:lstStyle/>
                    <a:p>
                      <a:pPr marL="92075" defTabSz="941388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Жилищное хозяйство</a:t>
                      </a:r>
                      <a:endParaRPr lang="ru-RU" sz="15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3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30,3</a:t>
                      </a: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3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25,1</a:t>
                      </a: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3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25,1</a:t>
                      </a:r>
                      <a:endParaRPr kumimoji="0" lang="ru-RU" sz="13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3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100,0</a:t>
                      </a:r>
                      <a:endParaRPr kumimoji="0" lang="ru-RU" sz="13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82,8</a:t>
                      </a:r>
                      <a:endParaRPr kumimoji="0" lang="ru-RU" sz="12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599">
                <a:tc>
                  <a:txBody>
                    <a:bodyPr/>
                    <a:lstStyle/>
                    <a:p>
                      <a:pPr marL="92075" defTabSz="941388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Коммунальное хозяйство</a:t>
                      </a:r>
                      <a:endParaRPr lang="ru-RU" sz="15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/>
                        <a:defRPr/>
                      </a:pPr>
                      <a:r>
                        <a:rPr kumimoji="0" lang="ru-RU" sz="13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16,7</a:t>
                      </a: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>
                          <a:tab pos="0" algn="l"/>
                        </a:tabLst>
                        <a:defRPr/>
                      </a:pPr>
                      <a:r>
                        <a:rPr kumimoji="0" lang="ru-RU" sz="13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8,0</a:t>
                      </a: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/>
                        <a:defRPr/>
                      </a:pPr>
                      <a:r>
                        <a:rPr kumimoji="0" lang="ru-RU" sz="13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8,0</a:t>
                      </a:r>
                      <a:endParaRPr kumimoji="0" lang="ru-RU" sz="13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/>
                        <a:defRPr/>
                      </a:pPr>
                      <a:r>
                        <a:rPr kumimoji="0" lang="ru-RU" sz="13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100,0</a:t>
                      </a: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/>
                        <a:defRPr/>
                      </a:pPr>
                      <a:r>
                        <a:rPr kumimoji="0" lang="ru-RU" sz="11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47,9</a:t>
                      </a:r>
                      <a:endParaRPr kumimoji="0" lang="ru-RU" sz="11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599">
                <a:tc>
                  <a:txBody>
                    <a:bodyPr/>
                    <a:lstStyle/>
                    <a:p>
                      <a:pPr marL="92075" defTabSz="941388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2075" algn="l"/>
                        </a:tabLst>
                        <a:defRPr/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Благоустройство</a:t>
                      </a:r>
                      <a:endParaRPr lang="ru-RU" sz="15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26,8</a:t>
                      </a: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31,3</a:t>
                      </a: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29,2</a:t>
                      </a: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93,3</a:t>
                      </a: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109,0</a:t>
                      </a: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2566">
                <a:tc>
                  <a:txBody>
                    <a:bodyPr/>
                    <a:lstStyle/>
                    <a:p>
                      <a:pPr marL="92075" indent="0">
                        <a:tabLst>
                          <a:tab pos="92075" algn="l"/>
                        </a:tabLst>
                      </a:pPr>
                      <a:r>
                        <a:rPr kumimoji="0" lang="ru-RU" sz="13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Итого</a:t>
                      </a:r>
                      <a:endParaRPr kumimoji="0" lang="ru-RU" sz="13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tabLst/>
                      </a:pPr>
                      <a:r>
                        <a:rPr kumimoji="0" lang="ru-RU" sz="13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73,8</a:t>
                      </a:r>
                      <a:endParaRPr kumimoji="0" lang="ru-RU" sz="13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tabLst/>
                      </a:pPr>
                      <a:r>
                        <a:rPr kumimoji="0" lang="ru-RU" sz="13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64,4</a:t>
                      </a:r>
                      <a:endParaRPr kumimoji="0" lang="ru-RU" sz="13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3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62,3</a:t>
                      </a:r>
                      <a:endParaRPr kumimoji="0" lang="ru-RU" sz="13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3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96,7</a:t>
                      </a:r>
                      <a:endParaRPr kumimoji="0" lang="ru-RU" sz="13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3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84,4</a:t>
                      </a:r>
                      <a:endParaRPr kumimoji="0" lang="ru-RU" sz="13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1491060" y="5377525"/>
            <a:ext cx="5948759" cy="352557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517" dirty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МБТ поселениям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524089" y="5377524"/>
            <a:ext cx="1037034" cy="350838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517" dirty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37,2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491060" y="4646612"/>
            <a:ext cx="5948759" cy="605367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517" dirty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строительство жилья для предоставления по договору найма жилого помещения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524089" y="4646612"/>
            <a:ext cx="1037034" cy="605367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517" dirty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6,5</a:t>
            </a:r>
          </a:p>
        </p:txBody>
      </p:sp>
      <p:cxnSp>
        <p:nvCxnSpPr>
          <p:cNvPr id="14" name="Соединительная линия уступом 13"/>
          <p:cNvCxnSpPr/>
          <p:nvPr/>
        </p:nvCxnSpPr>
        <p:spPr>
          <a:xfrm rot="16200000" flipH="1">
            <a:off x="1184077" y="4076502"/>
            <a:ext cx="283766" cy="35083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Скругленный прямоугольник 15"/>
          <p:cNvSpPr/>
          <p:nvPr/>
        </p:nvSpPr>
        <p:spPr>
          <a:xfrm>
            <a:off x="1491060" y="4208067"/>
            <a:ext cx="5948759" cy="352557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517" dirty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капитальный ремонт МКД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524089" y="4208067"/>
            <a:ext cx="1037034" cy="352557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517" dirty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18,6</a:t>
            </a: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 flipV="1">
            <a:off x="1150541" y="3915702"/>
            <a:ext cx="5606521" cy="48154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Соединительная линия уступом 45"/>
          <p:cNvCxnSpPr/>
          <p:nvPr/>
        </p:nvCxnSpPr>
        <p:spPr>
          <a:xfrm rot="16200000" flipH="1">
            <a:off x="1184937" y="4622535"/>
            <a:ext cx="282046" cy="35083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Соединительная линия уступом 46"/>
          <p:cNvCxnSpPr/>
          <p:nvPr/>
        </p:nvCxnSpPr>
        <p:spPr>
          <a:xfrm rot="16200000" flipH="1">
            <a:off x="1184937" y="5246820"/>
            <a:ext cx="282046" cy="35083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1150541" y="3963856"/>
            <a:ext cx="0" cy="159940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6757062" y="3638815"/>
            <a:ext cx="0" cy="276887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142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838" indent="-30955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212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497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8781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06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351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463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09920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8D4A274-3651-4B8D-A2A4-CD23A41A77CA}" type="slidenum">
              <a:rPr lang="ru-RU" altLang="ru-RU" smtClean="0"/>
              <a:pPr/>
              <a:t>18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1627526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Box 21"/>
          <p:cNvSpPr txBox="1">
            <a:spLocks noChangeArrowheads="1"/>
          </p:cNvSpPr>
          <p:nvPr/>
        </p:nvSpPr>
        <p:spPr bwMode="auto">
          <a:xfrm>
            <a:off x="223573" y="753004"/>
            <a:ext cx="9507008" cy="425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167" b="1">
                <a:solidFill>
                  <a:srgbClr val="12370F"/>
                </a:solidFill>
              </a:rPr>
              <a:t>Расходы по разделу «Охрана окружающей среды»</a:t>
            </a:r>
          </a:p>
        </p:txBody>
      </p:sp>
      <p:sp>
        <p:nvSpPr>
          <p:cNvPr id="48131" name="TextBox 21"/>
          <p:cNvSpPr txBox="1">
            <a:spLocks noChangeArrowheads="1"/>
          </p:cNvSpPr>
          <p:nvPr/>
        </p:nvSpPr>
        <p:spPr bwMode="auto">
          <a:xfrm>
            <a:off x="8400851" y="1227667"/>
            <a:ext cx="1159805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300">
                <a:latin typeface="Calibri" panose="020F0502020204030204" pitchFamily="34" charset="0"/>
              </a:rPr>
              <a:t>(млн. рублей)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240771" y="1526911"/>
          <a:ext cx="9422739" cy="4187694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78809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1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50252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Муниципальная программа «Охрана окружающей среды в </a:t>
                      </a:r>
                      <a:r>
                        <a:rPr kumimoji="0" lang="ru-RU" sz="1500" kern="1200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Азнакаевском</a:t>
                      </a:r>
                      <a:r>
                        <a:rPr kumimoji="0" lang="ru-RU" sz="1500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муниципальном районе Республики Татарстан»</a:t>
                      </a:r>
                    </a:p>
                  </a:txBody>
                  <a:tcPr marL="99064" marR="99064" marT="37169" marB="37169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92D050">
                            <a:shade val="30000"/>
                            <a:satMod val="115000"/>
                          </a:srgbClr>
                        </a:gs>
                        <a:gs pos="50000">
                          <a:srgbClr val="92D050">
                            <a:shade val="67500"/>
                            <a:satMod val="115000"/>
                          </a:srgbClr>
                        </a:gs>
                        <a:gs pos="100000">
                          <a:srgbClr val="92D050">
                            <a:shade val="100000"/>
                            <a:satMod val="11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b="1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19,96</a:t>
                      </a:r>
                      <a:endParaRPr kumimoji="0" lang="ru-RU" sz="2000" b="1" kern="1200" dirty="0">
                        <a:solidFill>
                          <a:schemeClr val="bg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4" marR="99064" marT="37169" marB="37169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92D050">
                            <a:shade val="30000"/>
                            <a:satMod val="115000"/>
                          </a:srgbClr>
                        </a:gs>
                        <a:gs pos="50000">
                          <a:srgbClr val="92D050">
                            <a:shade val="67500"/>
                            <a:satMod val="115000"/>
                          </a:srgbClr>
                        </a:gs>
                        <a:gs pos="100000">
                          <a:srgbClr val="92D050">
                            <a:shade val="100000"/>
                            <a:satMod val="11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2871">
                <a:tc>
                  <a:txBody>
                    <a:bodyPr/>
                    <a:lstStyle/>
                    <a:p>
                      <a:pPr marL="176213" indent="0" algn="l" rtl="0" eaLnBrk="1" latinLnBrk="0" hangingPunct="1">
                        <a:tabLst>
                          <a:tab pos="92075" algn="l"/>
                        </a:tabLst>
                        <a:defRPr/>
                      </a:pPr>
                      <a:r>
                        <a:rPr kumimoji="0" lang="ru-RU" sz="1500" b="0" i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 том числе за счет остатка средств от </a:t>
                      </a:r>
                    </a:p>
                    <a:p>
                      <a:pPr marL="176213" indent="0" algn="l" rtl="0" eaLnBrk="1" latinLnBrk="0" hangingPunct="1">
                        <a:tabLst/>
                        <a:defRPr/>
                      </a:pPr>
                      <a:r>
                        <a:rPr kumimoji="0" lang="ru-RU" sz="1500" b="0" i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экологических платежей на начало года</a:t>
                      </a:r>
                      <a:endParaRPr kumimoji="0" lang="ru-RU" sz="1500" b="0" i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4" marR="99064" marT="37169" marB="37169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500" b="0" i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8,1</a:t>
                      </a:r>
                      <a:endParaRPr kumimoji="0" lang="ru-RU" sz="1500" b="0" i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4" marR="99064" marT="37169" marB="37169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58817">
                <a:tc>
                  <a:txBody>
                    <a:bodyPr/>
                    <a:lstStyle/>
                    <a:p>
                      <a:pPr marL="0" indent="0">
                        <a:tabLst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Ликвидация мест несанкционированного</a:t>
                      </a:r>
                      <a:r>
                        <a:rPr kumimoji="0" lang="ru-RU" sz="1500" b="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размещения отходов, капитальный ремонт сооружения для очистки сточных вод, приобретение урн, создание и содержание мест для накопления ТКО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4" marR="99064" marT="37169" marB="37169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12,13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4" marR="99064" marT="37169" marB="37169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15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Озеленение, санитарная вырубка деревьев</a:t>
                      </a:r>
                    </a:p>
                  </a:txBody>
                  <a:tcPr marL="99064" marR="99064" marT="37169" marB="37169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5,79</a:t>
                      </a:r>
                    </a:p>
                  </a:txBody>
                  <a:tcPr marL="99064" marR="99064" marT="37169" marB="37169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808">
                <a:tc>
                  <a:txBody>
                    <a:bodyPr/>
                    <a:lstStyle/>
                    <a:p>
                      <a:pPr marL="0" indent="0">
                        <a:tabLst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Рекультивация земель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4" marR="99064" marT="37169" marB="37169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1,04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4" marR="99064" marT="37169" marB="37169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440">
                <a:tc>
                  <a:txBody>
                    <a:bodyPr/>
                    <a:lstStyle/>
                    <a:p>
                      <a:pPr marL="0" indent="0">
                        <a:tabLst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Создание минерализованных противопожарных полос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4" marR="99064" marT="37169" marB="37169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0,8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4" marR="99064" marT="37169" marB="37169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59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Проведение конкурса по</a:t>
                      </a:r>
                      <a:r>
                        <a:rPr kumimoji="0" lang="ru-RU" sz="1500" b="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созданию экологической безопасности</a:t>
                      </a:r>
                      <a:endParaRPr kumimoji="0" lang="ru-RU" sz="15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4" marR="99064" marT="37169" marB="37169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0,2</a:t>
                      </a:r>
                    </a:p>
                  </a:txBody>
                  <a:tcPr marL="99064" marR="99064" marT="37169" marB="37169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8158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838" indent="-30955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212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497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8781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06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351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463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09920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5B58B60-85D4-49D8-A168-54D4C3C41F5D}" type="slidenum">
              <a:rPr lang="ru-RU" altLang="ru-RU" smtClean="0"/>
              <a:pPr/>
              <a:t>19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181340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1"/>
          <p:cNvSpPr txBox="1">
            <a:spLocks noChangeArrowheads="1"/>
          </p:cNvSpPr>
          <p:nvPr/>
        </p:nvSpPr>
        <p:spPr bwMode="auto">
          <a:xfrm>
            <a:off x="2139257" y="749073"/>
            <a:ext cx="5674695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sz="2600" b="1" dirty="0">
                <a:solidFill>
                  <a:schemeClr val="accent1">
                    <a:lumMod val="50000"/>
                  </a:schemeClr>
                </a:solidFill>
              </a:rPr>
              <a:t>Показатели, характеризующие</a:t>
            </a:r>
          </a:p>
          <a:p>
            <a:pPr algn="ctr" eaLnBrk="1" hangingPunct="1"/>
            <a:r>
              <a:rPr lang="ru-RU" sz="2600" b="1" dirty="0">
                <a:solidFill>
                  <a:schemeClr val="accent1">
                    <a:lumMod val="50000"/>
                  </a:schemeClr>
                </a:solidFill>
              </a:rPr>
              <a:t>Азнакаевский муниципальный район</a:t>
            </a:r>
          </a:p>
        </p:txBody>
      </p:sp>
      <p:sp>
        <p:nvSpPr>
          <p:cNvPr id="4" name="Прямоугольник с двумя усеченными противолежащими углами 3"/>
          <p:cNvSpPr/>
          <p:nvPr/>
        </p:nvSpPr>
        <p:spPr>
          <a:xfrm>
            <a:off x="353274" y="1963480"/>
            <a:ext cx="4190566" cy="3749104"/>
          </a:xfrm>
          <a:prstGeom prst="snip2Diag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63"/>
          </a:p>
        </p:txBody>
      </p:sp>
      <p:sp>
        <p:nvSpPr>
          <p:cNvPr id="7" name="TextBox 21"/>
          <p:cNvSpPr txBox="1">
            <a:spLocks noChangeArrowheads="1"/>
          </p:cNvSpPr>
          <p:nvPr/>
        </p:nvSpPr>
        <p:spPr bwMode="auto">
          <a:xfrm>
            <a:off x="5555974" y="1831383"/>
            <a:ext cx="3790122" cy="79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950" b="1" dirty="0">
                <a:solidFill>
                  <a:schemeClr val="accent3">
                    <a:lumMod val="50000"/>
                  </a:schemeClr>
                </a:solidFill>
                <a:ea typeface="Segoe UI Symbol" panose="020B0502040204020203" pitchFamily="34" charset="0"/>
                <a:cs typeface="Times New Roman" panose="02020603050405020304" pitchFamily="18" charset="0"/>
              </a:rPr>
              <a:t>Площадь:</a:t>
            </a:r>
            <a:r>
              <a:rPr lang="ru-RU" sz="1950" b="1" dirty="0">
                <a:solidFill>
                  <a:schemeClr val="accent3">
                    <a:lumMod val="50000"/>
                  </a:schemeClr>
                </a:solidFill>
                <a:latin typeface="+mn-lt"/>
                <a:ea typeface="Segoe UI Symbol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ru-RU" sz="2275" b="1" dirty="0">
                <a:solidFill>
                  <a:schemeClr val="accent3">
                    <a:lumMod val="50000"/>
                  </a:schemeClr>
                </a:solidFill>
                <a:latin typeface="+mn-lt"/>
                <a:ea typeface="Segoe UI Symbol" panose="020B0502040204020203" pitchFamily="34" charset="0"/>
                <a:cs typeface="Times New Roman" panose="02020603050405020304" pitchFamily="18" charset="0"/>
              </a:rPr>
              <a:t>2 1</a:t>
            </a:r>
            <a:r>
              <a:rPr lang="en-US" sz="2275" b="1" dirty="0">
                <a:solidFill>
                  <a:schemeClr val="accent3">
                    <a:lumMod val="50000"/>
                  </a:schemeClr>
                </a:solidFill>
                <a:latin typeface="+mn-lt"/>
                <a:ea typeface="Segoe UI Symbol" panose="020B0502040204020203" pitchFamily="34" charset="0"/>
                <a:cs typeface="Times New Roman" panose="02020603050405020304" pitchFamily="18" charset="0"/>
              </a:rPr>
              <a:t>68,65</a:t>
            </a:r>
            <a:r>
              <a:rPr lang="ru-RU" sz="2275" b="1" dirty="0">
                <a:solidFill>
                  <a:schemeClr val="accent3">
                    <a:lumMod val="50000"/>
                  </a:schemeClr>
                </a:solidFill>
                <a:latin typeface="+mn-lt"/>
                <a:ea typeface="Segoe UI Symbol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ru-RU" sz="1625" b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км</a:t>
            </a:r>
            <a:r>
              <a:rPr lang="ru-RU" sz="1625" b="1" baseline="300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2</a:t>
            </a:r>
          </a:p>
          <a:p>
            <a:r>
              <a:rPr lang="ru-RU" sz="1950" b="1" dirty="0">
                <a:solidFill>
                  <a:schemeClr val="accent3">
                    <a:lumMod val="50000"/>
                  </a:schemeClr>
                </a:solidFill>
                <a:ea typeface="Segoe UI Symbol" panose="020B0502040204020203" pitchFamily="34" charset="0"/>
                <a:cs typeface="Times New Roman" panose="02020603050405020304" pitchFamily="18" charset="0"/>
              </a:rPr>
              <a:t>Население:</a:t>
            </a:r>
            <a:r>
              <a:rPr lang="ru-RU" sz="1950" b="1" dirty="0">
                <a:solidFill>
                  <a:schemeClr val="accent3">
                    <a:lumMod val="50000"/>
                  </a:schemeClr>
                </a:solidFill>
                <a:latin typeface="+mn-lt"/>
                <a:ea typeface="Segoe UI Symbol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ru-RU" sz="2275" b="1" dirty="0" smtClean="0">
                <a:solidFill>
                  <a:schemeClr val="accent3">
                    <a:lumMod val="50000"/>
                  </a:schemeClr>
                </a:solidFill>
                <a:latin typeface="+mn-lt"/>
                <a:ea typeface="Segoe UI Symbol" panose="020B0502040204020203" pitchFamily="34" charset="0"/>
                <a:cs typeface="Times New Roman" panose="02020603050405020304" pitchFamily="18" charset="0"/>
              </a:rPr>
              <a:t>56 384 </a:t>
            </a:r>
            <a:r>
              <a:rPr lang="ru-RU" sz="1625" b="1" dirty="0">
                <a:solidFill>
                  <a:schemeClr val="accent3">
                    <a:lumMod val="50000"/>
                  </a:schemeClr>
                </a:solidFill>
                <a:latin typeface="+mn-lt"/>
                <a:ea typeface="Segoe UI Symbol" panose="020B0502040204020203" pitchFamily="34" charset="0"/>
                <a:cs typeface="Times New Roman" panose="02020603050405020304" pitchFamily="18" charset="0"/>
              </a:rPr>
              <a:t>чел.</a:t>
            </a:r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5103745" y="2823536"/>
            <a:ext cx="2148094" cy="994190"/>
          </a:xfrm>
          <a:prstGeom prst="round2DiagRect">
            <a:avLst>
              <a:gd name="adj1" fmla="val 36162"/>
              <a:gd name="adj2" fmla="val 0"/>
            </a:avLst>
          </a:prstGeom>
          <a:solidFill>
            <a:schemeClr val="tx2">
              <a:lumMod val="20000"/>
              <a:lumOff val="80000"/>
            </a:schemeClr>
          </a:solidFill>
          <a:ln w="5715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63" b="1" u="sng" dirty="0">
                <a:solidFill>
                  <a:schemeClr val="tx1"/>
                </a:solidFill>
                <a:latin typeface="Calibri" panose="020F0502020204030204" pitchFamily="34" charset="0"/>
              </a:rPr>
              <a:t>1</a:t>
            </a:r>
          </a:p>
          <a:p>
            <a:pPr algn="ctr"/>
            <a:r>
              <a:rPr lang="ru-RU" sz="1463" b="1" u="sng" dirty="0">
                <a:solidFill>
                  <a:schemeClr val="tx1"/>
                </a:solidFill>
                <a:latin typeface="Calibri" panose="020F0502020204030204" pitchFamily="34" charset="0"/>
              </a:rPr>
              <a:t> муниципальный район</a:t>
            </a:r>
            <a:r>
              <a:rPr lang="ru-RU" sz="1463" b="1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ru-RU" sz="1138" b="1" dirty="0">
                <a:solidFill>
                  <a:schemeClr val="tx1"/>
                </a:solidFill>
                <a:latin typeface="Calibri" panose="020F0502020204030204" pitchFamily="34" charset="0"/>
              </a:rPr>
              <a:t>Азнакаевский муниципальный район</a:t>
            </a: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7499490" y="2823536"/>
            <a:ext cx="2148094" cy="994190"/>
          </a:xfrm>
          <a:prstGeom prst="round2DiagRect">
            <a:avLst>
              <a:gd name="adj1" fmla="val 38328"/>
              <a:gd name="adj2" fmla="val 0"/>
            </a:avLst>
          </a:prstGeom>
          <a:solidFill>
            <a:schemeClr val="tx2">
              <a:lumMod val="20000"/>
              <a:lumOff val="80000"/>
            </a:schemeClr>
          </a:solidFill>
          <a:ln w="5715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63" b="1" u="sng" dirty="0">
                <a:solidFill>
                  <a:schemeClr val="tx1"/>
                </a:solidFill>
                <a:latin typeface="Calibri" panose="020F0502020204030204" pitchFamily="34" charset="0"/>
              </a:rPr>
              <a:t>2 </a:t>
            </a:r>
          </a:p>
          <a:p>
            <a:pPr algn="ctr"/>
            <a:r>
              <a:rPr lang="ru-RU" sz="1463" b="1" u="sng" dirty="0">
                <a:solidFill>
                  <a:schemeClr val="tx1"/>
                </a:solidFill>
                <a:latin typeface="Calibri" panose="020F0502020204030204" pitchFamily="34" charset="0"/>
              </a:rPr>
              <a:t>городских поселения</a:t>
            </a:r>
            <a:endParaRPr lang="ru-RU" sz="1463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/>
            <a:r>
              <a:rPr lang="ru-RU" sz="1138" b="1" dirty="0">
                <a:solidFill>
                  <a:schemeClr val="tx1"/>
                </a:solidFill>
                <a:latin typeface="Calibri" panose="020F0502020204030204" pitchFamily="34" charset="0"/>
              </a:rPr>
              <a:t>г. Азнакаево,</a:t>
            </a:r>
          </a:p>
          <a:p>
            <a:pPr algn="ctr"/>
            <a:r>
              <a:rPr lang="ru-RU" sz="1138" b="1" dirty="0" err="1">
                <a:solidFill>
                  <a:schemeClr val="tx1"/>
                </a:solidFill>
                <a:latin typeface="Calibri" panose="020F0502020204030204" pitchFamily="34" charset="0"/>
              </a:rPr>
              <a:t>пгт</a:t>
            </a:r>
            <a:r>
              <a:rPr lang="ru-RU" sz="1138" b="1" dirty="0">
                <a:solidFill>
                  <a:schemeClr val="tx1"/>
                </a:solidFill>
                <a:latin typeface="Calibri" panose="020F0502020204030204" pitchFamily="34" charset="0"/>
              </a:rPr>
              <a:t>. Актюбинский</a:t>
            </a: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5103745" y="4110039"/>
            <a:ext cx="4543840" cy="1842250"/>
          </a:xfrm>
          <a:prstGeom prst="round2DiagRect">
            <a:avLst>
              <a:gd name="adj1" fmla="val 21927"/>
              <a:gd name="adj2" fmla="val 0"/>
            </a:avLst>
          </a:prstGeom>
          <a:solidFill>
            <a:schemeClr val="tx2">
              <a:lumMod val="20000"/>
              <a:lumOff val="80000"/>
            </a:schemeClr>
          </a:solidFill>
          <a:ln w="5715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63" b="1" u="sng" dirty="0">
                <a:solidFill>
                  <a:schemeClr val="tx1"/>
                </a:solidFill>
                <a:latin typeface="Calibri" panose="020F0502020204030204" pitchFamily="34" charset="0"/>
              </a:rPr>
              <a:t>26</a:t>
            </a:r>
          </a:p>
          <a:p>
            <a:pPr algn="ctr"/>
            <a:r>
              <a:rPr lang="ru-RU" sz="1463" b="1" u="sng" dirty="0">
                <a:solidFill>
                  <a:schemeClr val="tx1"/>
                </a:solidFill>
                <a:latin typeface="Calibri" panose="020F0502020204030204" pitchFamily="34" charset="0"/>
              </a:rPr>
              <a:t> сельских поселений</a:t>
            </a:r>
            <a:endParaRPr lang="ru-RU" sz="1463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/>
            <a:r>
              <a:rPr lang="ru-RU" sz="1056" b="1" dirty="0" err="1">
                <a:solidFill>
                  <a:schemeClr val="tx1"/>
                </a:solidFill>
                <a:latin typeface="Calibri" panose="020F0502020204030204" pitchFamily="34" charset="0"/>
              </a:rPr>
              <a:t>Агерзинское</a:t>
            </a:r>
            <a:r>
              <a:rPr lang="ru-RU" sz="1056" b="1" dirty="0">
                <a:solidFill>
                  <a:schemeClr val="tx1"/>
                </a:solidFill>
                <a:latin typeface="Calibri" panose="020F0502020204030204" pitchFamily="34" charset="0"/>
              </a:rPr>
              <a:t> СП, </a:t>
            </a:r>
            <a:r>
              <a:rPr lang="ru-RU" sz="1056" b="1" dirty="0" err="1">
                <a:solidFill>
                  <a:schemeClr val="tx1"/>
                </a:solidFill>
                <a:latin typeface="Calibri" panose="020F0502020204030204" pitchFamily="34" charset="0"/>
              </a:rPr>
              <a:t>Алькеевское</a:t>
            </a:r>
            <a:r>
              <a:rPr lang="ru-RU" sz="1056" b="1" dirty="0">
                <a:solidFill>
                  <a:schemeClr val="tx1"/>
                </a:solidFill>
                <a:latin typeface="Calibri" panose="020F0502020204030204" pitchFamily="34" charset="0"/>
              </a:rPr>
              <a:t> СП, </a:t>
            </a:r>
            <a:r>
              <a:rPr lang="ru-RU" sz="1056" b="1" dirty="0" err="1">
                <a:solidFill>
                  <a:schemeClr val="tx1"/>
                </a:solidFill>
                <a:latin typeface="Calibri" panose="020F0502020204030204" pitchFamily="34" charset="0"/>
              </a:rPr>
              <a:t>Асеевское</a:t>
            </a:r>
            <a:r>
              <a:rPr lang="ru-RU" sz="1056" b="1" dirty="0">
                <a:solidFill>
                  <a:schemeClr val="tx1"/>
                </a:solidFill>
                <a:latin typeface="Calibri" panose="020F0502020204030204" pitchFamily="34" charset="0"/>
              </a:rPr>
              <a:t> СП, </a:t>
            </a:r>
            <a:r>
              <a:rPr lang="ru-RU" sz="1056" b="1" dirty="0" err="1">
                <a:solidFill>
                  <a:schemeClr val="tx1"/>
                </a:solidFill>
                <a:latin typeface="Calibri" panose="020F0502020204030204" pitchFamily="34" charset="0"/>
              </a:rPr>
              <a:t>Балтачевское</a:t>
            </a:r>
            <a:r>
              <a:rPr lang="ru-RU" sz="1056" b="1" dirty="0">
                <a:solidFill>
                  <a:schemeClr val="tx1"/>
                </a:solidFill>
                <a:latin typeface="Calibri" panose="020F0502020204030204" pitchFamily="34" charset="0"/>
              </a:rPr>
              <a:t> СП, </a:t>
            </a:r>
            <a:r>
              <a:rPr lang="ru-RU" sz="1056" b="1" dirty="0" err="1">
                <a:solidFill>
                  <a:schemeClr val="tx1"/>
                </a:solidFill>
                <a:latin typeface="Calibri" panose="020F0502020204030204" pitchFamily="34" charset="0"/>
              </a:rPr>
              <a:t>Бирючевское</a:t>
            </a:r>
            <a:r>
              <a:rPr lang="ru-RU" sz="1056" b="1" dirty="0">
                <a:solidFill>
                  <a:schemeClr val="tx1"/>
                </a:solidFill>
                <a:latin typeface="Calibri" panose="020F0502020204030204" pitchFamily="34" charset="0"/>
              </a:rPr>
              <a:t> СП, </a:t>
            </a:r>
            <a:r>
              <a:rPr lang="ru-RU" sz="1056" b="1" dirty="0" err="1">
                <a:solidFill>
                  <a:schemeClr val="tx1"/>
                </a:solidFill>
                <a:latin typeface="Calibri" panose="020F0502020204030204" pitchFamily="34" charset="0"/>
              </a:rPr>
              <a:t>Вахитовское</a:t>
            </a:r>
            <a:r>
              <a:rPr lang="ru-RU" sz="1056" b="1" dirty="0">
                <a:solidFill>
                  <a:schemeClr val="tx1"/>
                </a:solidFill>
                <a:latin typeface="Calibri" panose="020F0502020204030204" pitchFamily="34" charset="0"/>
              </a:rPr>
              <a:t> СП, </a:t>
            </a:r>
            <a:r>
              <a:rPr lang="ru-RU" sz="1056" b="1" dirty="0" err="1">
                <a:solidFill>
                  <a:schemeClr val="tx1"/>
                </a:solidFill>
                <a:latin typeface="Calibri" panose="020F0502020204030204" pitchFamily="34" charset="0"/>
              </a:rPr>
              <a:t>Верхнестярлинское</a:t>
            </a:r>
            <a:r>
              <a:rPr lang="ru-RU" sz="1056" b="1" dirty="0">
                <a:solidFill>
                  <a:schemeClr val="tx1"/>
                </a:solidFill>
                <a:latin typeface="Calibri" panose="020F0502020204030204" pitchFamily="34" charset="0"/>
              </a:rPr>
              <a:t> СП, </a:t>
            </a:r>
            <a:r>
              <a:rPr lang="ru-RU" sz="1056" b="1" dirty="0" err="1">
                <a:solidFill>
                  <a:schemeClr val="tx1"/>
                </a:solidFill>
                <a:latin typeface="Calibri" panose="020F0502020204030204" pitchFamily="34" charset="0"/>
              </a:rPr>
              <a:t>Ильбяковское</a:t>
            </a:r>
            <a:r>
              <a:rPr lang="ru-RU" sz="1056" b="1" dirty="0">
                <a:solidFill>
                  <a:schemeClr val="tx1"/>
                </a:solidFill>
                <a:latin typeface="Calibri" panose="020F0502020204030204" pitchFamily="34" charset="0"/>
              </a:rPr>
              <a:t> СП, </a:t>
            </a:r>
            <a:r>
              <a:rPr lang="ru-RU" sz="1056" b="1" dirty="0" err="1">
                <a:solidFill>
                  <a:schemeClr val="tx1"/>
                </a:solidFill>
                <a:latin typeface="Calibri" panose="020F0502020204030204" pitchFamily="34" charset="0"/>
              </a:rPr>
              <a:t>Какре-Елгинское</a:t>
            </a:r>
            <a:r>
              <a:rPr lang="ru-RU" sz="1056" b="1" dirty="0">
                <a:solidFill>
                  <a:schemeClr val="tx1"/>
                </a:solidFill>
                <a:latin typeface="Calibri" panose="020F0502020204030204" pitchFamily="34" charset="0"/>
              </a:rPr>
              <a:t> СП, </a:t>
            </a:r>
            <a:r>
              <a:rPr lang="ru-RU" sz="1056" b="1" dirty="0" err="1">
                <a:solidFill>
                  <a:schemeClr val="tx1"/>
                </a:solidFill>
                <a:latin typeface="Calibri" panose="020F0502020204030204" pitchFamily="34" charset="0"/>
              </a:rPr>
              <a:t>Карамалинское</a:t>
            </a:r>
            <a:r>
              <a:rPr lang="ru-RU" sz="1056" b="1" dirty="0">
                <a:solidFill>
                  <a:schemeClr val="tx1"/>
                </a:solidFill>
                <a:latin typeface="Calibri" panose="020F0502020204030204" pitchFamily="34" charset="0"/>
              </a:rPr>
              <a:t> СП, </a:t>
            </a:r>
            <a:r>
              <a:rPr lang="ru-RU" sz="1056" b="1" dirty="0" err="1">
                <a:solidFill>
                  <a:schemeClr val="tx1"/>
                </a:solidFill>
                <a:latin typeface="Calibri" panose="020F0502020204030204" pitchFamily="34" charset="0"/>
              </a:rPr>
              <a:t>Мальбагушское</a:t>
            </a:r>
            <a:r>
              <a:rPr lang="ru-RU" sz="1056" b="1" dirty="0">
                <a:solidFill>
                  <a:schemeClr val="tx1"/>
                </a:solidFill>
                <a:latin typeface="Calibri" panose="020F0502020204030204" pitchFamily="34" charset="0"/>
              </a:rPr>
              <a:t> СП, </a:t>
            </a:r>
            <a:r>
              <a:rPr lang="ru-RU" sz="1056" b="1" dirty="0" err="1">
                <a:solidFill>
                  <a:schemeClr val="tx1"/>
                </a:solidFill>
                <a:latin typeface="Calibri" panose="020F0502020204030204" pitchFamily="34" charset="0"/>
              </a:rPr>
              <a:t>Масягутовское</a:t>
            </a:r>
            <a:r>
              <a:rPr lang="ru-RU" sz="1056" b="1" dirty="0">
                <a:solidFill>
                  <a:schemeClr val="tx1"/>
                </a:solidFill>
                <a:latin typeface="Calibri" panose="020F0502020204030204" pitchFamily="34" charset="0"/>
              </a:rPr>
              <a:t> СП, </a:t>
            </a:r>
            <a:r>
              <a:rPr lang="ru-RU" sz="1056" b="1" dirty="0" err="1">
                <a:solidFill>
                  <a:schemeClr val="tx1"/>
                </a:solidFill>
                <a:latin typeface="Calibri" panose="020F0502020204030204" pitchFamily="34" charset="0"/>
              </a:rPr>
              <a:t>Микулинское</a:t>
            </a:r>
            <a:r>
              <a:rPr lang="ru-RU" sz="1056" b="1" dirty="0">
                <a:solidFill>
                  <a:schemeClr val="tx1"/>
                </a:solidFill>
                <a:latin typeface="Calibri" panose="020F0502020204030204" pitchFamily="34" charset="0"/>
              </a:rPr>
              <a:t> СП, </a:t>
            </a:r>
          </a:p>
          <a:p>
            <a:pPr algn="ctr"/>
            <a:r>
              <a:rPr lang="ru-RU" sz="1056" b="1" dirty="0" err="1">
                <a:solidFill>
                  <a:schemeClr val="tx1"/>
                </a:solidFill>
                <a:latin typeface="Calibri" panose="020F0502020204030204" pitchFamily="34" charset="0"/>
              </a:rPr>
              <a:t>Сапеевское</a:t>
            </a:r>
            <a:r>
              <a:rPr lang="ru-RU" sz="1056" b="1" dirty="0">
                <a:solidFill>
                  <a:schemeClr val="tx1"/>
                </a:solidFill>
                <a:latin typeface="Calibri" panose="020F0502020204030204" pitchFamily="34" charset="0"/>
              </a:rPr>
              <a:t> СП, </a:t>
            </a:r>
            <a:r>
              <a:rPr lang="ru-RU" sz="1056" b="1" dirty="0" err="1">
                <a:solidFill>
                  <a:schemeClr val="tx1"/>
                </a:solidFill>
                <a:latin typeface="Calibri" panose="020F0502020204030204" pitchFamily="34" charset="0"/>
              </a:rPr>
              <a:t>Сарлинское</a:t>
            </a:r>
            <a:r>
              <a:rPr lang="ru-RU" sz="1056" b="1" dirty="0">
                <a:solidFill>
                  <a:schemeClr val="tx1"/>
                </a:solidFill>
                <a:latin typeface="Calibri" panose="020F0502020204030204" pitchFamily="34" charset="0"/>
              </a:rPr>
              <a:t> СП, </a:t>
            </a:r>
            <a:r>
              <a:rPr lang="ru-RU" sz="1056" b="1" dirty="0" err="1">
                <a:solidFill>
                  <a:schemeClr val="tx1"/>
                </a:solidFill>
                <a:latin typeface="Calibri" panose="020F0502020204030204" pitchFamily="34" charset="0"/>
              </a:rPr>
              <a:t>Сухояшское</a:t>
            </a:r>
            <a:r>
              <a:rPr lang="ru-RU" sz="1056" b="1" dirty="0">
                <a:solidFill>
                  <a:schemeClr val="tx1"/>
                </a:solidFill>
                <a:latin typeface="Calibri" panose="020F0502020204030204" pitchFamily="34" charset="0"/>
              </a:rPr>
              <a:t> СП, </a:t>
            </a:r>
          </a:p>
          <a:p>
            <a:pPr algn="ctr"/>
            <a:r>
              <a:rPr lang="ru-RU" sz="1056" b="1" dirty="0">
                <a:solidFill>
                  <a:schemeClr val="tx1"/>
                </a:solidFill>
                <a:latin typeface="Calibri" panose="020F0502020204030204" pitchFamily="34" charset="0"/>
              </a:rPr>
              <a:t>Татарско-</a:t>
            </a:r>
            <a:r>
              <a:rPr lang="ru-RU" sz="1056" b="1" dirty="0" err="1">
                <a:solidFill>
                  <a:schemeClr val="tx1"/>
                </a:solidFill>
                <a:latin typeface="Calibri" panose="020F0502020204030204" pitchFamily="34" charset="0"/>
              </a:rPr>
              <a:t>Шуганское</a:t>
            </a:r>
            <a:r>
              <a:rPr lang="ru-RU" sz="1056" b="1" dirty="0">
                <a:solidFill>
                  <a:schemeClr val="tx1"/>
                </a:solidFill>
                <a:latin typeface="Calibri" panose="020F0502020204030204" pitchFamily="34" charset="0"/>
              </a:rPr>
              <a:t> СП, </a:t>
            </a:r>
            <a:r>
              <a:rPr lang="ru-RU" sz="1056" b="1" dirty="0" err="1">
                <a:solidFill>
                  <a:schemeClr val="tx1"/>
                </a:solidFill>
                <a:latin typeface="Calibri" panose="020F0502020204030204" pitchFamily="34" charset="0"/>
              </a:rPr>
              <a:t>Тойкинское</a:t>
            </a:r>
            <a:r>
              <a:rPr lang="ru-RU" sz="1056" b="1" dirty="0">
                <a:solidFill>
                  <a:schemeClr val="tx1"/>
                </a:solidFill>
                <a:latin typeface="Calibri" panose="020F0502020204030204" pitchFamily="34" charset="0"/>
              </a:rPr>
              <a:t> СП, </a:t>
            </a:r>
            <a:r>
              <a:rPr lang="ru-RU" sz="1056" b="1" dirty="0" err="1">
                <a:solidFill>
                  <a:schemeClr val="tx1"/>
                </a:solidFill>
                <a:latin typeface="Calibri" panose="020F0502020204030204" pitchFamily="34" charset="0"/>
              </a:rPr>
              <a:t>Тумутукское</a:t>
            </a:r>
            <a:r>
              <a:rPr lang="ru-RU" sz="1056" b="1" dirty="0">
                <a:solidFill>
                  <a:schemeClr val="tx1"/>
                </a:solidFill>
                <a:latin typeface="Calibri" panose="020F0502020204030204" pitchFamily="34" charset="0"/>
              </a:rPr>
              <a:t> СП, </a:t>
            </a:r>
          </a:p>
          <a:p>
            <a:pPr algn="ctr"/>
            <a:r>
              <a:rPr lang="ru-RU" sz="1056" b="1" dirty="0" err="1">
                <a:solidFill>
                  <a:schemeClr val="tx1"/>
                </a:solidFill>
                <a:latin typeface="Calibri" panose="020F0502020204030204" pitchFamily="34" charset="0"/>
              </a:rPr>
              <a:t>Уразаевское</a:t>
            </a:r>
            <a:r>
              <a:rPr lang="ru-RU" sz="1056" b="1" dirty="0">
                <a:solidFill>
                  <a:schemeClr val="tx1"/>
                </a:solidFill>
                <a:latin typeface="Calibri" panose="020F0502020204030204" pitchFamily="34" charset="0"/>
              </a:rPr>
              <a:t> СП, </a:t>
            </a:r>
            <a:r>
              <a:rPr lang="ru-RU" sz="1056" b="1" dirty="0" err="1">
                <a:solidFill>
                  <a:schemeClr val="tx1"/>
                </a:solidFill>
                <a:latin typeface="Calibri" panose="020F0502020204030204" pitchFamily="34" charset="0"/>
              </a:rPr>
              <a:t>Урманаевское</a:t>
            </a:r>
            <a:r>
              <a:rPr lang="ru-RU" sz="1056" b="1" dirty="0">
                <a:solidFill>
                  <a:schemeClr val="tx1"/>
                </a:solidFill>
                <a:latin typeface="Calibri" panose="020F0502020204030204" pitchFamily="34" charset="0"/>
              </a:rPr>
              <a:t> СП, </a:t>
            </a:r>
            <a:r>
              <a:rPr lang="ru-RU" sz="1056" b="1" dirty="0" err="1">
                <a:solidFill>
                  <a:schemeClr val="tx1"/>
                </a:solidFill>
                <a:latin typeface="Calibri" panose="020F0502020204030204" pitchFamily="34" charset="0"/>
              </a:rPr>
              <a:t>Урсаевское</a:t>
            </a:r>
            <a:r>
              <a:rPr lang="ru-RU" sz="1056" b="1" dirty="0">
                <a:solidFill>
                  <a:schemeClr val="tx1"/>
                </a:solidFill>
                <a:latin typeface="Calibri" panose="020F0502020204030204" pitchFamily="34" charset="0"/>
              </a:rPr>
              <a:t> СП, </a:t>
            </a:r>
            <a:r>
              <a:rPr lang="ru-RU" sz="1056" b="1" dirty="0" err="1">
                <a:solidFill>
                  <a:schemeClr val="tx1"/>
                </a:solidFill>
                <a:latin typeface="Calibri" panose="020F0502020204030204" pitchFamily="34" charset="0"/>
              </a:rPr>
              <a:t>Учаллинское</a:t>
            </a:r>
            <a:r>
              <a:rPr lang="ru-RU" sz="1056" b="1" dirty="0">
                <a:solidFill>
                  <a:schemeClr val="tx1"/>
                </a:solidFill>
                <a:latin typeface="Calibri" panose="020F0502020204030204" pitchFamily="34" charset="0"/>
              </a:rPr>
              <a:t> СП, </a:t>
            </a:r>
            <a:r>
              <a:rPr lang="ru-RU" sz="1056" b="1" dirty="0" err="1">
                <a:solidFill>
                  <a:schemeClr val="tx1"/>
                </a:solidFill>
                <a:latin typeface="Calibri" panose="020F0502020204030204" pitchFamily="34" charset="0"/>
              </a:rPr>
              <a:t>Чалпинское</a:t>
            </a:r>
            <a:r>
              <a:rPr lang="ru-RU" sz="1056" b="1" dirty="0">
                <a:solidFill>
                  <a:schemeClr val="tx1"/>
                </a:solidFill>
                <a:latin typeface="Calibri" panose="020F0502020204030204" pitchFamily="34" charset="0"/>
              </a:rPr>
              <a:t> СП, </a:t>
            </a:r>
            <a:r>
              <a:rPr lang="ru-RU" sz="1056" b="1" dirty="0" err="1">
                <a:solidFill>
                  <a:schemeClr val="tx1"/>
                </a:solidFill>
                <a:latin typeface="Calibri" panose="020F0502020204030204" pitchFamily="34" charset="0"/>
              </a:rPr>
              <a:t>Чемодуровское</a:t>
            </a:r>
            <a:r>
              <a:rPr lang="ru-RU" sz="1056" b="1" dirty="0">
                <a:solidFill>
                  <a:schemeClr val="tx1"/>
                </a:solidFill>
                <a:latin typeface="Calibri" panose="020F0502020204030204" pitchFamily="34" charset="0"/>
              </a:rPr>
              <a:t> СП, </a:t>
            </a:r>
            <a:r>
              <a:rPr lang="ru-RU" sz="1056" b="1" dirty="0" err="1">
                <a:solidFill>
                  <a:schemeClr val="tx1"/>
                </a:solidFill>
                <a:latin typeface="Calibri" panose="020F0502020204030204" pitchFamily="34" charset="0"/>
              </a:rPr>
              <a:t>Чубар-Абдулловское</a:t>
            </a:r>
            <a:r>
              <a:rPr lang="ru-RU" sz="1056" b="1" dirty="0">
                <a:solidFill>
                  <a:schemeClr val="tx1"/>
                </a:solidFill>
                <a:latin typeface="Calibri" panose="020F0502020204030204" pitchFamily="34" charset="0"/>
              </a:rPr>
              <a:t> СП</a:t>
            </a:r>
          </a:p>
        </p:txBody>
      </p:sp>
    </p:spTree>
    <p:extLst>
      <p:ext uri="{BB962C8B-B14F-4D97-AF65-F5344CB8AC3E}">
        <p14:creationId xmlns:p14="http://schemas.microsoft.com/office/powerpoint/2010/main" val="24594579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с двумя вырезанными противолежащими углами 21"/>
          <p:cNvSpPr/>
          <p:nvPr/>
        </p:nvSpPr>
        <p:spPr>
          <a:xfrm>
            <a:off x="4854972" y="4646612"/>
            <a:ext cx="2146300" cy="840979"/>
          </a:xfrm>
          <a:prstGeom prst="snip2DiagRect">
            <a:avLst/>
          </a:prstGeom>
          <a:solidFill>
            <a:srgbClr val="F3F6FB"/>
          </a:solidFill>
          <a:ln>
            <a:solidFill>
              <a:schemeClr val="accent5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sz="2275" b="1" dirty="0"/>
              <a:t>Дефицит</a:t>
            </a:r>
          </a:p>
        </p:txBody>
      </p:sp>
      <p:sp>
        <p:nvSpPr>
          <p:cNvPr id="21" name="Прямоугольник с двумя вырезанными противолежащими углами 20"/>
          <p:cNvSpPr/>
          <p:nvPr/>
        </p:nvSpPr>
        <p:spPr>
          <a:xfrm>
            <a:off x="4854972" y="3220906"/>
            <a:ext cx="2146300" cy="840978"/>
          </a:xfrm>
          <a:prstGeom prst="snip2DiagRect">
            <a:avLst/>
          </a:prstGeom>
          <a:solidFill>
            <a:srgbClr val="F3F6FB"/>
          </a:solidFill>
          <a:ln>
            <a:solidFill>
              <a:schemeClr val="accent5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sz="2275" b="1" dirty="0"/>
              <a:t>Расходы</a:t>
            </a:r>
          </a:p>
        </p:txBody>
      </p:sp>
      <p:sp>
        <p:nvSpPr>
          <p:cNvPr id="16" name="Прямоугольник с двумя вырезанными противолежащими углами 15"/>
          <p:cNvSpPr/>
          <p:nvPr/>
        </p:nvSpPr>
        <p:spPr>
          <a:xfrm>
            <a:off x="4854972" y="1819275"/>
            <a:ext cx="2146300" cy="840979"/>
          </a:xfrm>
          <a:prstGeom prst="snip2DiagRect">
            <a:avLst/>
          </a:prstGeom>
          <a:solidFill>
            <a:srgbClr val="F3F6FB"/>
          </a:solidFill>
          <a:ln>
            <a:solidFill>
              <a:schemeClr val="accent5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sz="2275" b="1" dirty="0"/>
              <a:t>Доходы</a:t>
            </a:r>
          </a:p>
        </p:txBody>
      </p:sp>
      <p:sp>
        <p:nvSpPr>
          <p:cNvPr id="3" name="Прямоугольник с двумя вырезанными противолежащими углами 2"/>
          <p:cNvSpPr/>
          <p:nvPr/>
        </p:nvSpPr>
        <p:spPr>
          <a:xfrm>
            <a:off x="419630" y="1819275"/>
            <a:ext cx="2144581" cy="840979"/>
          </a:xfrm>
          <a:prstGeom prst="snip2DiagRect">
            <a:avLst/>
          </a:prstGeom>
          <a:solidFill>
            <a:srgbClr val="F3F6FB"/>
          </a:solidFill>
          <a:ln>
            <a:solidFill>
              <a:schemeClr val="accent5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sz="2275" b="1" dirty="0"/>
              <a:t>Доходы</a:t>
            </a:r>
          </a:p>
        </p:txBody>
      </p:sp>
      <p:sp>
        <p:nvSpPr>
          <p:cNvPr id="51206" name="TextBox 21"/>
          <p:cNvSpPr txBox="1">
            <a:spLocks noChangeArrowheads="1"/>
          </p:cNvSpPr>
          <p:nvPr/>
        </p:nvSpPr>
        <p:spPr bwMode="auto">
          <a:xfrm>
            <a:off x="8419768" y="1227667"/>
            <a:ext cx="1159805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300">
                <a:latin typeface="Calibri" panose="020F0502020204030204" pitchFamily="34" charset="0"/>
              </a:rPr>
              <a:t>(млн. рублей)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174618" y="2477956"/>
            <a:ext cx="2559050" cy="62256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557195">
              <a:defRPr/>
            </a:pPr>
            <a:r>
              <a:rPr lang="ru-RU" sz="2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3 224,3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5993474" y="2477956"/>
            <a:ext cx="2811859" cy="62256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557195">
              <a:defRPr/>
            </a:pPr>
            <a:r>
              <a:rPr lang="ru-RU" sz="2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3 355,0</a:t>
            </a:r>
          </a:p>
        </p:txBody>
      </p:sp>
      <p:sp>
        <p:nvSpPr>
          <p:cNvPr id="51209" name="Прямоугольник 9"/>
          <p:cNvSpPr>
            <a:spLocks noChangeArrowheads="1"/>
          </p:cNvSpPr>
          <p:nvPr/>
        </p:nvSpPr>
        <p:spPr bwMode="auto">
          <a:xfrm>
            <a:off x="760149" y="795999"/>
            <a:ext cx="8239522" cy="425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167" b="1"/>
              <a:t>Исполнение основных параметров бюджета за 2025 год</a:t>
            </a:r>
          </a:p>
        </p:txBody>
      </p:sp>
      <p:sp>
        <p:nvSpPr>
          <p:cNvPr id="8" name="Прямоугольник с двумя вырезанными противолежащими углами 7"/>
          <p:cNvSpPr/>
          <p:nvPr/>
        </p:nvSpPr>
        <p:spPr>
          <a:xfrm>
            <a:off x="419630" y="3208867"/>
            <a:ext cx="2144581" cy="840979"/>
          </a:xfrm>
          <a:prstGeom prst="snip2DiagRect">
            <a:avLst/>
          </a:prstGeom>
          <a:solidFill>
            <a:srgbClr val="F3F6FB"/>
          </a:solidFill>
          <a:ln>
            <a:solidFill>
              <a:schemeClr val="accent5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sz="2275" b="1" dirty="0"/>
              <a:t>Расходы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174618" y="3867548"/>
            <a:ext cx="2559050" cy="62256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557195">
              <a:defRPr/>
            </a:pPr>
            <a:r>
              <a:rPr lang="ru-RU" sz="2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3 230,5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993474" y="3865828"/>
            <a:ext cx="2811859" cy="62428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557195">
              <a:defRPr/>
            </a:pPr>
            <a:r>
              <a:rPr lang="ru-RU" sz="2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3 393,1</a:t>
            </a:r>
          </a:p>
        </p:txBody>
      </p:sp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419630" y="4634575"/>
            <a:ext cx="2144581" cy="840978"/>
          </a:xfrm>
          <a:prstGeom prst="snip2DiagRect">
            <a:avLst/>
          </a:prstGeom>
          <a:solidFill>
            <a:srgbClr val="F3F6FB"/>
          </a:solidFill>
          <a:ln>
            <a:solidFill>
              <a:schemeClr val="accent5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sz="2275" b="1" dirty="0"/>
              <a:t>Дефицит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174618" y="5294975"/>
            <a:ext cx="2559050" cy="62084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557195">
              <a:defRPr/>
            </a:pPr>
            <a:r>
              <a:rPr lang="ru-RU" sz="2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6,2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993474" y="5293255"/>
            <a:ext cx="2811859" cy="62256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557195">
              <a:defRPr/>
            </a:pPr>
            <a:r>
              <a:rPr lang="ru-RU" sz="2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38,1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710392" y="1526911"/>
            <a:ext cx="1950244" cy="62944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34925" cmpd="sng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733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Бюджет района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047706" y="1576785"/>
            <a:ext cx="2731029" cy="631163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34925" cmpd="sng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733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Консолидированный бюджет</a:t>
            </a:r>
          </a:p>
        </p:txBody>
      </p:sp>
      <p:sp>
        <p:nvSpPr>
          <p:cNvPr id="51218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838" indent="-30955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212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497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8781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06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351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463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09920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A4B59E2-7634-439A-907F-E4BDCDE00093}" type="slidenum">
              <a:rPr lang="ru-RU" altLang="ru-RU" smtClean="0"/>
              <a:pPr/>
              <a:t>20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37879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25325" y="1810661"/>
            <a:ext cx="7519284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2172" indent="-232172">
              <a:buFont typeface="Arial" panose="020B0604020202020204" pitchFamily="34" charset="0"/>
              <a:buChar char="•"/>
            </a:pPr>
            <a:r>
              <a:rPr lang="ru-RU" sz="1300" b="1" dirty="0">
                <a:latin typeface="roboto"/>
              </a:rPr>
              <a:t>Место нахождения (юридический адрес):</a:t>
            </a:r>
            <a:endParaRPr lang="ru-RU" sz="1300" dirty="0">
              <a:latin typeface="roboto"/>
            </a:endParaRPr>
          </a:p>
          <a:p>
            <a:r>
              <a:rPr lang="ru-RU" sz="1300" dirty="0">
                <a:latin typeface="roboto"/>
              </a:rPr>
              <a:t>423330, Республика Татарстан, г. Азнакаево, ул. </a:t>
            </a:r>
            <a:r>
              <a:rPr lang="ru-RU" sz="1300" dirty="0" err="1">
                <a:latin typeface="roboto"/>
              </a:rPr>
              <a:t>М.Султангалиева</a:t>
            </a:r>
            <a:r>
              <a:rPr lang="ru-RU" sz="1300" dirty="0">
                <a:latin typeface="roboto"/>
              </a:rPr>
              <a:t>, д.37</a:t>
            </a:r>
          </a:p>
          <a:p>
            <a:pPr marL="232172" indent="-232172">
              <a:buFont typeface="Arial" panose="020B0604020202020204" pitchFamily="34" charset="0"/>
              <a:buChar char="•"/>
            </a:pPr>
            <a:r>
              <a:rPr lang="ru-RU" sz="1300" b="1" dirty="0">
                <a:latin typeface="roboto"/>
              </a:rPr>
              <a:t>Режим работы: </a:t>
            </a:r>
            <a:r>
              <a:rPr lang="ru-RU" sz="1300" dirty="0">
                <a:latin typeface="roboto"/>
              </a:rPr>
              <a:t>с 08.00 - 17.00, обед с 12.00 - 13.00</a:t>
            </a:r>
          </a:p>
          <a:p>
            <a:pPr marL="232172" indent="-232172">
              <a:buFont typeface="Arial" panose="020B0604020202020204" pitchFamily="34" charset="0"/>
              <a:buChar char="•"/>
            </a:pPr>
            <a:r>
              <a:rPr lang="ru-RU" sz="1300" b="1" dirty="0">
                <a:latin typeface="roboto"/>
              </a:rPr>
              <a:t>Прием граждан: </a:t>
            </a:r>
            <a:r>
              <a:rPr lang="ru-RU" sz="1300" dirty="0">
                <a:latin typeface="roboto"/>
              </a:rPr>
              <a:t>день приема - вторник, часы приема: 14.00 - 16.00</a:t>
            </a:r>
          </a:p>
          <a:p>
            <a:pPr marL="232172" indent="-232172">
              <a:buFont typeface="Arial" panose="020B0604020202020204" pitchFamily="34" charset="0"/>
              <a:buChar char="•"/>
            </a:pPr>
            <a:r>
              <a:rPr lang="ru-RU" sz="1300" b="1" dirty="0">
                <a:latin typeface="roboto"/>
              </a:rPr>
              <a:t>E-</a:t>
            </a:r>
            <a:r>
              <a:rPr lang="ru-RU" sz="1300" b="1" dirty="0" err="1">
                <a:latin typeface="roboto"/>
              </a:rPr>
              <a:t>mail</a:t>
            </a:r>
            <a:r>
              <a:rPr lang="ru-RU" sz="1300" b="1" dirty="0">
                <a:latin typeface="roboto"/>
              </a:rPr>
              <a:t>: </a:t>
            </a:r>
            <a:r>
              <a:rPr lang="ru-RU" sz="1300" u="sng" dirty="0">
                <a:latin typeface="roboto"/>
              </a:rPr>
              <a:t>azna.fbp@tatar.ru</a:t>
            </a:r>
          </a:p>
          <a:p>
            <a:endParaRPr lang="ru-RU" sz="1300" dirty="0">
              <a:latin typeface="roboto"/>
            </a:endParaRPr>
          </a:p>
          <a:p>
            <a:r>
              <a:rPr lang="ru-RU" sz="1300" b="1" dirty="0">
                <a:latin typeface="roboto"/>
              </a:rPr>
              <a:t>Председатель МКУ «Финансово-бюджетная палата </a:t>
            </a:r>
            <a:r>
              <a:rPr lang="ru-RU" sz="1300" b="1" dirty="0" err="1">
                <a:latin typeface="roboto"/>
              </a:rPr>
              <a:t>Азнакаевского</a:t>
            </a:r>
            <a:r>
              <a:rPr lang="ru-RU" sz="1300" b="1" dirty="0">
                <a:latin typeface="roboto"/>
              </a:rPr>
              <a:t> муниципального района Республики Татарстан»</a:t>
            </a:r>
            <a:endParaRPr lang="ru-RU" sz="1300" dirty="0">
              <a:latin typeface="roboto"/>
            </a:endParaRPr>
          </a:p>
          <a:p>
            <a:r>
              <a:rPr lang="ru-RU" sz="1300" i="1" dirty="0">
                <a:latin typeface="roboto"/>
              </a:rPr>
              <a:t>Гурьянова Людмила Кирилловна, телефон: </a:t>
            </a:r>
            <a:r>
              <a:rPr lang="ru-RU" sz="1300" i="1" u="sng" dirty="0">
                <a:latin typeface="roboto"/>
              </a:rPr>
              <a:t>(885592) 7-54-16</a:t>
            </a:r>
          </a:p>
          <a:p>
            <a:r>
              <a:rPr lang="ru-RU" sz="1300" b="1" dirty="0">
                <a:latin typeface="roboto"/>
              </a:rPr>
              <a:t>Заместитель председателя  МКУ «Финансово-бюджетная палата </a:t>
            </a:r>
            <a:r>
              <a:rPr lang="ru-RU" sz="1300" b="1" dirty="0" err="1">
                <a:latin typeface="roboto"/>
              </a:rPr>
              <a:t>Азнакаевского</a:t>
            </a:r>
            <a:r>
              <a:rPr lang="ru-RU" sz="1300" b="1" dirty="0">
                <a:latin typeface="roboto"/>
              </a:rPr>
              <a:t> муниципального района Республики Татарстан»</a:t>
            </a:r>
            <a:endParaRPr lang="ru-RU" sz="1300" dirty="0">
              <a:latin typeface="roboto"/>
            </a:endParaRPr>
          </a:p>
          <a:p>
            <a:r>
              <a:rPr lang="ru-RU" sz="1300" i="1" dirty="0">
                <a:latin typeface="roboto"/>
              </a:rPr>
              <a:t>Зиганшина Замира </a:t>
            </a:r>
            <a:r>
              <a:rPr lang="ru-RU" sz="1300" i="1" dirty="0" err="1">
                <a:latin typeface="roboto"/>
              </a:rPr>
              <a:t>Темиргалиевна</a:t>
            </a:r>
            <a:r>
              <a:rPr lang="ru-RU" sz="1300" i="1" dirty="0">
                <a:latin typeface="roboto"/>
              </a:rPr>
              <a:t>, телефон: </a:t>
            </a:r>
            <a:r>
              <a:rPr lang="ru-RU" sz="1300" i="1" u="sng" dirty="0">
                <a:latin typeface="roboto"/>
              </a:rPr>
              <a:t>(885592) 7-56-69</a:t>
            </a:r>
          </a:p>
          <a:p>
            <a:r>
              <a:rPr lang="ru-RU" sz="1300" b="1" dirty="0">
                <a:latin typeface="roboto"/>
              </a:rPr>
              <a:t>Начальник бюджетного отдела МКУ «Финансово-бюджетная палата </a:t>
            </a:r>
            <a:r>
              <a:rPr lang="ru-RU" sz="1300" b="1" dirty="0" err="1">
                <a:latin typeface="roboto"/>
              </a:rPr>
              <a:t>Азнакаевского</a:t>
            </a:r>
            <a:r>
              <a:rPr lang="ru-RU" sz="1300" b="1" dirty="0">
                <a:latin typeface="roboto"/>
              </a:rPr>
              <a:t> муниципального района Республики Татарстан»</a:t>
            </a:r>
            <a:endParaRPr lang="ru-RU" sz="1300" dirty="0">
              <a:latin typeface="roboto"/>
            </a:endParaRPr>
          </a:p>
          <a:p>
            <a:r>
              <a:rPr lang="ru-RU" sz="1300" i="1" dirty="0" err="1">
                <a:latin typeface="roboto"/>
              </a:rPr>
              <a:t>Шангареева</a:t>
            </a:r>
            <a:r>
              <a:rPr lang="ru-RU" sz="1300" i="1" dirty="0">
                <a:latin typeface="roboto"/>
              </a:rPr>
              <a:t> Гузель </a:t>
            </a:r>
            <a:r>
              <a:rPr lang="ru-RU" sz="1300" i="1" dirty="0" err="1">
                <a:latin typeface="roboto"/>
              </a:rPr>
              <a:t>Фаатовна</a:t>
            </a:r>
            <a:r>
              <a:rPr lang="ru-RU" sz="1300" i="1" dirty="0">
                <a:latin typeface="roboto"/>
              </a:rPr>
              <a:t>, телефон: </a:t>
            </a:r>
            <a:r>
              <a:rPr lang="ru-RU" sz="1300" i="1" u="sng" dirty="0">
                <a:latin typeface="roboto"/>
              </a:rPr>
              <a:t>(885592) 7-56-69</a:t>
            </a:r>
          </a:p>
          <a:p>
            <a:r>
              <a:rPr lang="ru-RU" sz="1300" b="1" dirty="0">
                <a:latin typeface="roboto"/>
              </a:rPr>
              <a:t>Начальник отдела прогнозирования и экономического анализа МКУ «Финансово-бюджетная палата </a:t>
            </a:r>
            <a:r>
              <a:rPr lang="ru-RU" sz="1300" b="1" dirty="0" err="1">
                <a:latin typeface="roboto"/>
              </a:rPr>
              <a:t>Азнакаевского</a:t>
            </a:r>
            <a:r>
              <a:rPr lang="ru-RU" sz="1300" b="1" dirty="0">
                <a:latin typeface="roboto"/>
              </a:rPr>
              <a:t> муниципального района Республики Татарстан»</a:t>
            </a:r>
            <a:endParaRPr lang="ru-RU" sz="1300" dirty="0">
              <a:latin typeface="roboto"/>
            </a:endParaRPr>
          </a:p>
          <a:p>
            <a:r>
              <a:rPr lang="ru-RU" sz="1300" i="1" dirty="0" err="1">
                <a:latin typeface="roboto"/>
              </a:rPr>
              <a:t>Ситдикова</a:t>
            </a:r>
            <a:r>
              <a:rPr lang="ru-RU" sz="1300" i="1" dirty="0">
                <a:latin typeface="roboto"/>
              </a:rPr>
              <a:t> Рамзия </a:t>
            </a:r>
            <a:r>
              <a:rPr lang="ru-RU" sz="1300" i="1" dirty="0" err="1">
                <a:latin typeface="roboto"/>
              </a:rPr>
              <a:t>Галимзяновна</a:t>
            </a:r>
            <a:r>
              <a:rPr lang="ru-RU" sz="1300" i="1" dirty="0">
                <a:latin typeface="roboto"/>
              </a:rPr>
              <a:t>, телефон: </a:t>
            </a:r>
            <a:r>
              <a:rPr lang="ru-RU" sz="1300" i="1" u="sng" dirty="0">
                <a:latin typeface="roboto"/>
              </a:rPr>
              <a:t>(885592) 7-54-20</a:t>
            </a:r>
          </a:p>
          <a:p>
            <a:r>
              <a:rPr lang="ru-RU" sz="1300" b="1">
                <a:latin typeface="roboto"/>
              </a:rPr>
              <a:t>Начальник </a:t>
            </a:r>
            <a:r>
              <a:rPr lang="ru-RU" sz="1300" b="1" dirty="0">
                <a:latin typeface="roboto"/>
              </a:rPr>
              <a:t>отдела учета и отчетности МКУ «Финансово-бюджетная палата </a:t>
            </a:r>
            <a:r>
              <a:rPr lang="ru-RU" sz="1300" b="1" dirty="0" err="1">
                <a:latin typeface="roboto"/>
              </a:rPr>
              <a:t>Азнакаевского</a:t>
            </a:r>
            <a:r>
              <a:rPr lang="ru-RU" sz="1300" b="1" dirty="0">
                <a:latin typeface="roboto"/>
              </a:rPr>
              <a:t> муниципального района Республики Татарстан»</a:t>
            </a:r>
            <a:endParaRPr lang="ru-RU" sz="1300" dirty="0">
              <a:latin typeface="roboto"/>
            </a:endParaRPr>
          </a:p>
          <a:p>
            <a:r>
              <a:rPr lang="ru-RU" sz="1300" i="1" dirty="0" err="1">
                <a:latin typeface="roboto"/>
              </a:rPr>
              <a:t>Исламшина</a:t>
            </a:r>
            <a:r>
              <a:rPr lang="ru-RU" sz="1300" i="1" dirty="0">
                <a:latin typeface="roboto"/>
              </a:rPr>
              <a:t> Лилия </a:t>
            </a:r>
            <a:r>
              <a:rPr lang="ru-RU" sz="1300" i="1" dirty="0" err="1">
                <a:latin typeface="roboto"/>
              </a:rPr>
              <a:t>Раисовна</a:t>
            </a:r>
            <a:r>
              <a:rPr lang="ru-RU" sz="1300" i="1" dirty="0">
                <a:latin typeface="roboto"/>
              </a:rPr>
              <a:t>, телефон: </a:t>
            </a:r>
            <a:r>
              <a:rPr lang="ru-RU" sz="1300" i="1" u="sng" dirty="0">
                <a:latin typeface="roboto"/>
              </a:rPr>
              <a:t>(885592) 7-52-37</a:t>
            </a:r>
          </a:p>
          <a:p>
            <a:r>
              <a:rPr lang="ru-RU" sz="1300" b="1" dirty="0">
                <a:latin typeface="roboto"/>
              </a:rPr>
              <a:t> </a:t>
            </a:r>
            <a:endParaRPr lang="ru-RU" sz="1300" dirty="0">
              <a:latin typeface="roboto"/>
            </a:endParaRPr>
          </a:p>
        </p:txBody>
      </p:sp>
      <p:sp>
        <p:nvSpPr>
          <p:cNvPr id="4" name="TextBox 21"/>
          <p:cNvSpPr txBox="1">
            <a:spLocks noChangeArrowheads="1"/>
          </p:cNvSpPr>
          <p:nvPr/>
        </p:nvSpPr>
        <p:spPr bwMode="auto">
          <a:xfrm>
            <a:off x="85764" y="1449942"/>
            <a:ext cx="4010878" cy="362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ru-RU" altLang="ru-RU" sz="1950" b="1" dirty="0">
                <a:latin typeface="Calibri" panose="020F0502020204030204" pitchFamily="34" charset="0"/>
              </a:rPr>
              <a:t>Контактная информация:</a:t>
            </a:r>
            <a:endParaRPr lang="ru-RU" altLang="ru-RU" sz="1625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95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2824610"/>
              </p:ext>
            </p:extLst>
          </p:nvPr>
        </p:nvGraphicFramePr>
        <p:xfrm>
          <a:off x="126181" y="1327604"/>
          <a:ext cx="4740680" cy="4773932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34162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5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58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0787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95" marR="74295" marT="37148" marB="37148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95" marR="74295" marT="37148" marB="37148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7180">
                <a:tc gridSpan="3"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Макроэкономические показатели</a:t>
                      </a:r>
                    </a:p>
                  </a:txBody>
                  <a:tcPr marL="74295" marR="74295" marT="37148" marB="37148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3EA6C2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052">
                <a:tc gridSpan="2"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Валовой  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территориальный   продукт  (в основных ценах),  млн. руб.</a:t>
                      </a:r>
                    </a:p>
                  </a:txBody>
                  <a:tcPr marL="55721" marR="55721" marT="0" marB="0" anchor="ctr"/>
                </a:tc>
                <a:tc hMerge="1">
                  <a:txBody>
                    <a:bodyPr/>
                    <a:lstStyle/>
                    <a:p>
                      <a:pPr marL="0" indent="450215" algn="r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ru-RU" sz="1400" kern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indent="450215" algn="r" defTabSz="74295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113 </a:t>
                      </a:r>
                      <a:r>
                        <a:rPr lang="ru-RU" sz="11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537 </a:t>
                      </a:r>
                      <a:endParaRPr lang="ru-RU" sz="11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5806">
                <a:tc gridSpan="2"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сопоставимых ценах, в  %  к  предыдущему  году</a:t>
                      </a:r>
                    </a:p>
                  </a:txBody>
                  <a:tcPr marL="55721" marR="55721" marT="0" marB="0" anchor="ctr">
                    <a:solidFill>
                      <a:srgbClr val="3EA6C2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450215" algn="r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ru-RU" sz="1400" kern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3EA6C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450215" algn="r" defTabSz="74295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101  </a:t>
                      </a:r>
                      <a:endParaRPr lang="ru-RU" sz="11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3EA6C2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6052">
                <a:tc gridSpan="2"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Индекс 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потребительских цен, в % к декабрю предыдущего года</a:t>
                      </a:r>
                    </a:p>
                  </a:txBody>
                  <a:tcPr marL="55721" marR="55721" marT="0" marB="0" anchor="ctr"/>
                </a:tc>
                <a:tc hMerge="1">
                  <a:txBody>
                    <a:bodyPr/>
                    <a:lstStyle/>
                    <a:p>
                      <a:pPr marL="0" indent="450215" algn="r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ru-RU" sz="1400" kern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indent="450215" algn="r" defTabSz="74295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109</a:t>
                      </a:r>
                      <a:endParaRPr lang="ru-RU" sz="11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4401">
                <a:tc gridSpan="2"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Объем 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отгруженной продукции (работ, услуг),   тыс. руб.</a:t>
                      </a:r>
                    </a:p>
                  </a:txBody>
                  <a:tcPr marL="55721" marR="55721" marT="0" marB="0" anchor="ctr">
                    <a:solidFill>
                      <a:srgbClr val="3EA6C2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450215" algn="r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3EA6C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 defTabSz="74295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22 029 522  </a:t>
                      </a:r>
                    </a:p>
                  </a:txBody>
                  <a:tcPr marL="68580" marR="68580" marT="0" marB="0" anchor="ctr">
                    <a:solidFill>
                      <a:srgbClr val="3EA6C2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6052">
                <a:tc gridSpan="2"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Индекс промышленного производства, %  к  предыдущему  году</a:t>
                      </a:r>
                    </a:p>
                  </a:txBody>
                  <a:tcPr marL="55721" marR="55721" marT="0" marB="0" anchor="ctr"/>
                </a:tc>
                <a:tc hMerge="1">
                  <a:txBody>
                    <a:bodyPr/>
                    <a:lstStyle/>
                    <a:p>
                      <a:pPr marL="0" indent="450215" algn="r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indent="450215" algn="r" defTabSz="74295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104,3 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9395">
                <a:tc gridSpan="2"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Объем 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продукции сельского  хозяйства, млн. руб.</a:t>
                      </a:r>
                    </a:p>
                  </a:txBody>
                  <a:tcPr marL="55721" marR="55721" marT="0" marB="0" anchor="ctr">
                    <a:solidFill>
                      <a:srgbClr val="3EA6C2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450215" algn="r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3EA6C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450215" algn="r" defTabSz="74295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7 300,5  </a:t>
                      </a:r>
                    </a:p>
                  </a:txBody>
                  <a:tcPr marL="68580" marR="68580" marT="0" marB="0" anchor="ctr">
                    <a:solidFill>
                      <a:srgbClr val="3EA6C2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0787">
                <a:tc gridSpan="2"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 сопоставимых ценах, в  %  к  предыдущему  году</a:t>
                      </a:r>
                    </a:p>
                  </a:txBody>
                  <a:tcPr marL="55721" marR="55721" marT="0" marB="0" anchor="ctr"/>
                </a:tc>
                <a:tc hMerge="1">
                  <a:txBody>
                    <a:bodyPr/>
                    <a:lstStyle/>
                    <a:p>
                      <a:pPr marL="0" indent="450215" algn="r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indent="450215" algn="r" defTabSz="74295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101,3 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24078">
                <a:tc gridSpan="2"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Объем  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инвестиций    (в  основной   капитал) по  территории за счет  всех  источников финансирования,  тыс. руб. </a:t>
                      </a:r>
                    </a:p>
                  </a:txBody>
                  <a:tcPr marL="55721" marR="55721" marT="0" marB="0" anchor="ctr">
                    <a:solidFill>
                      <a:srgbClr val="3EA6C2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450215" algn="r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3EA6C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450215" algn="r" defTabSz="74295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8 500  </a:t>
                      </a:r>
                    </a:p>
                  </a:txBody>
                  <a:tcPr marL="68580" marR="68580" marT="0" marB="0" anchor="ctr">
                    <a:solidFill>
                      <a:srgbClr val="3EA6C2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0787">
                <a:tc gridSpan="2"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 сопоставимых ценах, в  %  к  предыдущему  году</a:t>
                      </a:r>
                    </a:p>
                  </a:txBody>
                  <a:tcPr marL="55721" marR="55721" marT="0" marB="0" anchor="ctr"/>
                </a:tc>
                <a:tc hMerge="1">
                  <a:txBody>
                    <a:bodyPr/>
                    <a:lstStyle/>
                    <a:p>
                      <a:pPr marL="0" indent="450215" algn="r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indent="450215" algn="r" defTabSz="74295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100,2 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16052">
                <a:tc gridSpan="2"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Объем 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работ, выполненных по виду деятельности «Строительство», тыс. руб.</a:t>
                      </a:r>
                    </a:p>
                  </a:txBody>
                  <a:tcPr marL="55721" marR="55721" marT="0" marB="0" anchor="ctr">
                    <a:solidFill>
                      <a:srgbClr val="3EA6C2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450215" algn="r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3EA6C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450215" algn="r" defTabSz="74295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2 083,4  </a:t>
                      </a:r>
                    </a:p>
                  </a:txBody>
                  <a:tcPr marL="68580" marR="68580" marT="0" marB="0" anchor="ctr">
                    <a:solidFill>
                      <a:srgbClr val="3EA6C2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0787">
                <a:tc gridSpan="2"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 сопоставимых ценах, в  %  к  предыдущему  году</a:t>
                      </a:r>
                    </a:p>
                  </a:txBody>
                  <a:tcPr marL="55721" marR="55721" marT="0" marB="0" anchor="ctr"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indent="450215" algn="r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450215" algn="r" defTabSz="74295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110,0  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102" name="TextBox 21"/>
          <p:cNvSpPr txBox="1">
            <a:spLocks noChangeArrowheads="1"/>
          </p:cNvSpPr>
          <p:nvPr/>
        </p:nvSpPr>
        <p:spPr bwMode="auto">
          <a:xfrm>
            <a:off x="2052862" y="642940"/>
            <a:ext cx="5800307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1950" b="1" dirty="0">
                <a:solidFill>
                  <a:srgbClr val="31B6FD">
                    <a:lumMod val="50000"/>
                  </a:srgbClr>
                </a:solidFill>
              </a:rPr>
              <a:t>Итоги социально-экономического развития </a:t>
            </a:r>
          </a:p>
          <a:p>
            <a:pPr algn="ctr"/>
            <a:r>
              <a:rPr lang="ru-RU" sz="1950" b="1" dirty="0">
                <a:solidFill>
                  <a:srgbClr val="31B6FD">
                    <a:lumMod val="50000"/>
                  </a:srgbClr>
                </a:solidFill>
              </a:rPr>
              <a:t>Азнакаевского муниципального района за </a:t>
            </a:r>
            <a:r>
              <a:rPr lang="ru-RU" sz="1950" b="1" dirty="0" smtClean="0">
                <a:solidFill>
                  <a:srgbClr val="31B6FD">
                    <a:lumMod val="50000"/>
                  </a:srgbClr>
                </a:solidFill>
              </a:rPr>
              <a:t>2025 </a:t>
            </a:r>
            <a:r>
              <a:rPr lang="ru-RU" sz="1950" b="1" dirty="0">
                <a:solidFill>
                  <a:srgbClr val="31B6FD">
                    <a:lumMod val="50000"/>
                  </a:srgbClr>
                </a:solidFill>
              </a:rPr>
              <a:t>год</a:t>
            </a:r>
          </a:p>
        </p:txBody>
      </p:sp>
      <p:graphicFrame>
        <p:nvGraphicFramePr>
          <p:cNvPr id="103" name="Таблица 10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7649148"/>
              </p:ext>
            </p:extLst>
          </p:nvPr>
        </p:nvGraphicFramePr>
        <p:xfrm>
          <a:off x="4991695" y="1326142"/>
          <a:ext cx="4731259" cy="4874082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34176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36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8946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95" marR="74295" marT="37148" marB="37148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95" marR="74295" marT="37148" marB="37148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8410">
                <a:tc gridSpan="2"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Уровень жизни</a:t>
                      </a:r>
                    </a:p>
                  </a:txBody>
                  <a:tcPr marL="74295" marR="74295" marT="37148" marB="37148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3EA6C2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Доходы  </a:t>
                      </a:r>
                      <a:r>
                        <a:rPr lang="ru-RU" sz="13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  душу  населения, в среднем за месяц, рублей</a:t>
                      </a:r>
                    </a:p>
                  </a:txBody>
                  <a:tcPr marL="55721" marR="55721" marT="0" marB="0" anchor="ctr"/>
                </a:tc>
                <a:tc>
                  <a:txBody>
                    <a:bodyPr/>
                    <a:lstStyle/>
                    <a:p>
                      <a:pPr marL="0" indent="450215" algn="r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56 </a:t>
                      </a: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226  </a:t>
                      </a:r>
                      <a:endParaRPr lang="ru-RU" sz="13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7744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  %  к  предыдущему  году</a:t>
                      </a:r>
                    </a:p>
                  </a:txBody>
                  <a:tcPr marL="55721" marR="55721" marT="0" marB="0" anchor="ctr">
                    <a:solidFill>
                      <a:srgbClr val="3EA6C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450215" algn="r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115  </a:t>
                      </a:r>
                      <a:endParaRPr lang="ru-RU" sz="13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3EA6C2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Расходы </a:t>
                      </a:r>
                      <a:r>
                        <a:rPr lang="ru-RU" sz="13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  душу  населения, в среднем за месяц, рублей</a:t>
                      </a:r>
                    </a:p>
                  </a:txBody>
                  <a:tcPr marL="55721" marR="55721" marT="0" marB="0" anchor="ctr"/>
                </a:tc>
                <a:tc>
                  <a:txBody>
                    <a:bodyPr/>
                    <a:lstStyle/>
                    <a:p>
                      <a:pPr marL="0" indent="450215" algn="r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46 </a:t>
                      </a: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105  </a:t>
                      </a:r>
                      <a:endParaRPr lang="ru-RU" sz="13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8306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  % к  предыдущему  году</a:t>
                      </a:r>
                    </a:p>
                  </a:txBody>
                  <a:tcPr marL="55721" marR="55721" marT="0" marB="0" anchor="ctr">
                    <a:solidFill>
                      <a:srgbClr val="3EA6C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450215" algn="r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105  </a:t>
                      </a:r>
                      <a:endParaRPr lang="ru-RU" sz="13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3EA6C2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8410">
                <a:tc grid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Промышленность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 marL="74295" marR="74295" marT="37148" marB="37148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946">
                <a:tc gridSpan="2"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 dirty="0" smtClean="0"/>
                        <a:t>Производство важнейших видов промышленной продукции:</a:t>
                      </a:r>
                      <a:endParaRPr lang="ru-RU" sz="1100" dirty="0"/>
                    </a:p>
                  </a:txBody>
                  <a:tcPr marL="74295" marR="74295" marT="37148" marB="37148" anchor="ctr">
                    <a:solidFill>
                      <a:srgbClr val="3EA6C2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8306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 smtClean="0"/>
                        <a:t>Нефть, тыс. т.</a:t>
                      </a:r>
                      <a:endParaRPr lang="ru-RU" sz="1100" dirty="0"/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marL="0" indent="450215" algn="r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2 313</a:t>
                      </a:r>
                      <a:endParaRPr lang="ru-RU" sz="13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4295" marR="74295" marT="37148" marB="37148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8410">
                <a:tc grid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Агропромышленный комплекс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 marL="74295" marR="74295" marT="37148" marB="37148" anchor="ctr">
                    <a:solidFill>
                      <a:srgbClr val="3EA6C2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8946">
                <a:tc gridSpan="2"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 dirty="0" smtClean="0"/>
                        <a:t>Производство основных видов сельскохозяйственной продукции:</a:t>
                      </a:r>
                      <a:endParaRPr lang="ru-RU" sz="1100" dirty="0"/>
                    </a:p>
                  </a:txBody>
                  <a:tcPr marL="74295" marR="74295" marT="37148" marB="37148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8306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Зерно (в весе после доработки), </a:t>
                      </a:r>
                      <a:r>
                        <a:rPr lang="ru-RU" sz="11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тн</a:t>
                      </a: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55721" marR="55721" marT="0" marB="0" anchor="ctr">
                    <a:solidFill>
                      <a:srgbClr val="3EA6C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450215" algn="r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123 410</a:t>
                      </a:r>
                    </a:p>
                  </a:txBody>
                  <a:tcPr marL="55721" marR="55721" marT="0" marB="0" anchor="ctr">
                    <a:solidFill>
                      <a:srgbClr val="3EA6C2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8306">
                <a:tc>
                  <a:txBody>
                    <a:bodyPr/>
                    <a:lstStyle/>
                    <a:p>
                      <a:pPr marL="0" indent="21590" algn="l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Молоко,  </a:t>
                      </a:r>
                      <a:r>
                        <a:rPr lang="ru-RU" sz="11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тн</a:t>
                      </a: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55721" marR="55721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450215" algn="r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75</a:t>
                      </a:r>
                      <a:r>
                        <a:rPr lang="ru-RU" sz="130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000</a:t>
                      </a: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8306">
                <a:tc>
                  <a:txBody>
                    <a:bodyPr/>
                    <a:lstStyle/>
                    <a:p>
                      <a:pPr marL="0" indent="21590" algn="l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Выращено</a:t>
                      </a:r>
                      <a:r>
                        <a:rPr lang="ru-RU" sz="11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м</a:t>
                      </a: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ясо ,  </a:t>
                      </a:r>
                      <a:r>
                        <a:rPr lang="ru-RU" sz="11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тн</a:t>
                      </a:r>
                      <a:endParaRPr lang="ru-RU" sz="11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solidFill>
                      <a:srgbClr val="3EA6C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450215" algn="r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2 977</a:t>
                      </a:r>
                    </a:p>
                  </a:txBody>
                  <a:tcPr marL="55721" marR="55721" marT="0" marB="0" anchor="ctr">
                    <a:solidFill>
                      <a:srgbClr val="3EA6C2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8306">
                <a:tc>
                  <a:txBody>
                    <a:bodyPr/>
                    <a:lstStyle/>
                    <a:p>
                      <a:pPr marL="0" indent="21590" algn="l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Яйца, тыс. шт.</a:t>
                      </a:r>
                    </a:p>
                  </a:txBody>
                  <a:tcPr marL="55721" marR="55721" marT="0" marB="0" anchor="ctr"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450215" algn="r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200</a:t>
                      </a:r>
                    </a:p>
                  </a:txBody>
                  <a:tcPr marL="55721" marR="55721" marT="0" marB="0" anchor="ctr"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9312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21"/>
          <p:cNvSpPr txBox="1">
            <a:spLocks noChangeArrowheads="1"/>
          </p:cNvSpPr>
          <p:nvPr/>
        </p:nvSpPr>
        <p:spPr bwMode="auto">
          <a:xfrm>
            <a:off x="8445854" y="1344613"/>
            <a:ext cx="1322606" cy="325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517">
                <a:latin typeface="Calibri" panose="020F0502020204030204" pitchFamily="34" charset="0"/>
              </a:rPr>
              <a:t>(млн. рублей)</a:t>
            </a:r>
          </a:p>
        </p:txBody>
      </p:sp>
      <p:sp>
        <p:nvSpPr>
          <p:cNvPr id="60" name="TextBox 21"/>
          <p:cNvSpPr txBox="1">
            <a:spLocks noChangeArrowheads="1"/>
          </p:cNvSpPr>
          <p:nvPr/>
        </p:nvSpPr>
        <p:spPr bwMode="auto">
          <a:xfrm>
            <a:off x="613967" y="685933"/>
            <a:ext cx="8678069" cy="75931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ru-RU" sz="2167" b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</a:rPr>
              <a:t>Основные параметры бюджета Азнакаевского </a:t>
            </a:r>
          </a:p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ru-RU" sz="2167" b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</a:rPr>
              <a:t>муниципального района за 2025 год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27265" y="1722966"/>
          <a:ext cx="9682426" cy="1868295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8032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8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8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087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9294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18481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Параметры</a:t>
                      </a:r>
                      <a:endParaRPr kumimoji="0" lang="ru-RU" sz="14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8" marR="99068" marT="37169" marB="3716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Первоначально утвержденный план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68" marR="99068" marT="37169" marB="3716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Уточненный бюджет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68" marR="99068" marT="37169" marB="3716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Внесено изменений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68" marR="99068" marT="37169" marB="3716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Фактическое исполнение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68" marR="99068" marT="37169" marB="3716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% исполнения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68" marR="99068" marT="37169" marB="3716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0496">
                <a:tc>
                  <a:txBody>
                    <a:bodyPr/>
                    <a:lstStyle/>
                    <a:p>
                      <a:pPr algn="ctr" eaLnBrk="1" hangingPunct="1">
                        <a:defRPr/>
                      </a:pPr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Доходы</a:t>
                      </a:r>
                      <a:endParaRPr lang="ru-RU" sz="2000" b="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68" marR="99068" marT="37169" marB="3716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2 727,7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68" marR="99068" marT="37169" marB="3716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3 165,7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68" marR="99068" marT="37169" marB="3716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+438,0</a:t>
                      </a:r>
                      <a:endParaRPr lang="ru-RU" sz="2000" b="0" i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68" marR="99068" marT="37169" marB="3716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2000" b="0" u="non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3 224,3</a:t>
                      </a:r>
                      <a:endParaRPr lang="ru-RU" sz="2000" b="0" u="non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68" marR="99068" marT="37169" marB="3716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ru-RU" sz="2000" b="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101,9</a:t>
                      </a:r>
                      <a:endParaRPr lang="ru-RU" sz="2000" b="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8" marR="99068" marT="37169" marB="3716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018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2000" kern="1200" dirty="0" smtClean="0">
                          <a:latin typeface="Arial" pitchFamily="34" charset="0"/>
                          <a:cs typeface="Arial" pitchFamily="34" charset="0"/>
                        </a:rPr>
                        <a:t>Расходы</a:t>
                      </a:r>
                      <a:endParaRPr lang="ru-RU" sz="2000" kern="12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8" marR="99068" marT="37169" marB="3716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2 727,7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8" marR="99068" marT="37169" marB="3716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</a:t>
                      </a: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319,1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8" marR="99068" marT="37169" marB="3716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i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+591,4</a:t>
                      </a:r>
                    </a:p>
                  </a:txBody>
                  <a:tcPr marL="99068" marR="99068" marT="37169" marB="3716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ru-RU" sz="2000" u="none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3 230,5</a:t>
                      </a:r>
                      <a:endParaRPr lang="ru-RU" sz="2000" u="none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8" marR="99068" marT="37169" marB="3716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ru-RU" sz="2000" b="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97,3</a:t>
                      </a:r>
                      <a:endParaRPr lang="ru-RU" sz="2000" b="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8" marR="99068" marT="37169" marB="3716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6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Дефицит </a:t>
                      </a:r>
                    </a:p>
                  </a:txBody>
                  <a:tcPr marL="99068" marR="99068" marT="37169" marB="371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kumimoji="0" lang="ru-RU" sz="20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0,0</a:t>
                      </a:r>
                      <a:endParaRPr kumimoji="0" lang="ru-RU" sz="20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8" marR="99068" marT="37169" marB="3716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kumimoji="0" lang="ru-RU" sz="20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-153,4</a:t>
                      </a:r>
                      <a:endParaRPr kumimoji="0" lang="ru-RU" sz="20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8" marR="99068" marT="37169" marB="3716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kumimoji="0" lang="ru-RU" sz="2000" b="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-153,4</a:t>
                      </a:r>
                      <a:endParaRPr kumimoji="0" lang="ru-RU" sz="2000" b="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8" marR="99068" marT="37169" marB="3716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ru-RU" sz="20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-6,2</a:t>
                      </a:r>
                      <a:endParaRPr kumimoji="0" lang="ru-RU" sz="20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8" marR="99068" marT="37169" marB="3716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endParaRPr kumimoji="0" lang="ru-RU" sz="2000" b="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8" marR="99068" marT="37169" marB="3716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7449" name="TextBox 8"/>
          <p:cNvSpPr txBox="1">
            <a:spLocks noChangeArrowheads="1"/>
          </p:cNvSpPr>
          <p:nvPr/>
        </p:nvSpPr>
        <p:spPr bwMode="auto">
          <a:xfrm>
            <a:off x="273448" y="1332575"/>
            <a:ext cx="2631281" cy="392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950" b="1">
                <a:solidFill>
                  <a:srgbClr val="002060"/>
                </a:solidFill>
              </a:rPr>
              <a:t>Бюджет района</a:t>
            </a:r>
          </a:p>
        </p:txBody>
      </p:sp>
      <p:sp>
        <p:nvSpPr>
          <p:cNvPr id="17450" name="TextBox 12"/>
          <p:cNvSpPr txBox="1">
            <a:spLocks noChangeArrowheads="1"/>
          </p:cNvSpPr>
          <p:nvPr/>
        </p:nvSpPr>
        <p:spPr bwMode="auto">
          <a:xfrm>
            <a:off x="0" y="3673211"/>
            <a:ext cx="4836054" cy="392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950" b="1">
                <a:solidFill>
                  <a:srgbClr val="002060"/>
                </a:solidFill>
              </a:rPr>
              <a:t>Консолидированный бюджет</a:t>
            </a: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127265" y="4063604"/>
          <a:ext cx="9682426" cy="1873495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8032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8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8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8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6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9294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1840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Параметры</a:t>
                      </a:r>
                    </a:p>
                  </a:txBody>
                  <a:tcPr marL="99068" marR="99068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Первоначально утвержденный план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68" marR="99068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Уточненный бюджет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68" marR="99068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Внесено изменений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68" marR="99068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Фактическое исполнение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68" marR="99068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% исполнения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68" marR="99068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6060">
                <a:tc>
                  <a:txBody>
                    <a:bodyPr/>
                    <a:lstStyle/>
                    <a:p>
                      <a:pPr algn="ctr" eaLnBrk="1" hangingPunct="1">
                        <a:defRPr/>
                      </a:pPr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Доходы</a:t>
                      </a:r>
                      <a:endParaRPr lang="ru-RU" sz="2000" b="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68" marR="99068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2 870,1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68" marR="99068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3 295,6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68" marR="99068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+425,5</a:t>
                      </a:r>
                      <a:endParaRPr lang="ru-RU" sz="2000" b="0" i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68" marR="99068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2000" b="0" u="non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3 355,0</a:t>
                      </a:r>
                      <a:endParaRPr lang="ru-RU" sz="2000" b="0" u="non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68" marR="99068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ru-RU" sz="2000" b="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101,8</a:t>
                      </a:r>
                      <a:endParaRPr lang="ru-RU" sz="2000" b="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8" marR="99068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9937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2000" kern="1200" dirty="0" smtClean="0">
                          <a:latin typeface="Arial" pitchFamily="34" charset="0"/>
                          <a:cs typeface="Arial" pitchFamily="34" charset="0"/>
                        </a:rPr>
                        <a:t>Расходы</a:t>
                      </a:r>
                      <a:endParaRPr lang="ru-RU" sz="2000" kern="12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8" marR="99068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2 870,1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8" marR="99068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3 494,7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8" marR="99068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i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+624,6</a:t>
                      </a:r>
                    </a:p>
                  </a:txBody>
                  <a:tcPr marL="99068" marR="99068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ru-RU" sz="2000" u="none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3 393,1</a:t>
                      </a:r>
                      <a:endParaRPr lang="ru-RU" sz="2000" u="none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8" marR="99068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ru-RU" sz="2000" b="0" i="1" kern="120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97,1</a:t>
                      </a:r>
                      <a:endParaRPr lang="ru-RU" sz="2000" b="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8" marR="99068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57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Дефицит </a:t>
                      </a:r>
                    </a:p>
                  </a:txBody>
                  <a:tcPr marL="99068" marR="99068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kumimoji="0" lang="ru-RU" sz="20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0,0</a:t>
                      </a:r>
                      <a:endParaRPr kumimoji="0" lang="ru-RU" sz="20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8" marR="99068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kumimoji="0" lang="ru-RU" sz="20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-199,1</a:t>
                      </a:r>
                      <a:endParaRPr kumimoji="0" lang="ru-RU" sz="20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8" marR="99068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kumimoji="0" lang="ru-RU" sz="2000" b="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199,1</a:t>
                      </a:r>
                      <a:endParaRPr kumimoji="0" lang="ru-RU" sz="2000" b="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8" marR="99068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ru-RU" sz="20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-38,1</a:t>
                      </a:r>
                      <a:endParaRPr kumimoji="0" lang="ru-RU" sz="20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8" marR="99068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kumimoji="0" lang="ru-RU" sz="2000" b="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8" marR="99068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7488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838" indent="-30955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212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497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8781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06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351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463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09920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53E1D5F-03B5-462C-BC92-6E731627547E}" type="slidenum">
              <a:rPr lang="ru-RU" altLang="ru-RU" smtClean="0"/>
              <a:pPr/>
              <a:t>4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836997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extBox 21"/>
          <p:cNvSpPr txBox="1">
            <a:spLocks noChangeArrowheads="1"/>
          </p:cNvSpPr>
          <p:nvPr/>
        </p:nvSpPr>
        <p:spPr bwMode="auto">
          <a:xfrm>
            <a:off x="1195370" y="809758"/>
            <a:ext cx="7515262" cy="75931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2167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</a:rPr>
              <a:t>Исполнение доходной части бюджета Азнакаевского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2167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</a:rPr>
              <a:t> муниципального района</a:t>
            </a:r>
          </a:p>
        </p:txBody>
      </p:sp>
      <p:sp>
        <p:nvSpPr>
          <p:cNvPr id="19459" name="TextBox 21"/>
          <p:cNvSpPr txBox="1">
            <a:spLocks noChangeArrowheads="1"/>
          </p:cNvSpPr>
          <p:nvPr/>
        </p:nvSpPr>
        <p:spPr bwMode="auto">
          <a:xfrm>
            <a:off x="8316912" y="1423723"/>
            <a:ext cx="147214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300">
                <a:latin typeface="Calibri" panose="020F0502020204030204" pitchFamily="34" charset="0"/>
              </a:rPr>
              <a:t>(млн. рублей)</a:t>
            </a:r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/>
        </p:nvGraphicFramePr>
        <p:xfrm>
          <a:off x="223574" y="1738445"/>
          <a:ext cx="9460573" cy="3891517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9885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37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74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49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161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42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2551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01676"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dirty="0" smtClean="0">
                          <a:latin typeface="Arial" pitchFamily="34" charset="0"/>
                          <a:cs typeface="Arial" pitchFamily="34" charset="0"/>
                        </a:rPr>
                        <a:t>Показатели</a:t>
                      </a:r>
                      <a:endParaRPr lang="ru-RU" sz="17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4" marR="99054" marT="49522" marB="4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dirty="0" smtClean="0">
                          <a:latin typeface="Arial" pitchFamily="34" charset="0"/>
                          <a:cs typeface="Arial" pitchFamily="34" charset="0"/>
                        </a:rPr>
                        <a:t>2024 год</a:t>
                      </a:r>
                    </a:p>
                    <a:p>
                      <a:pPr algn="ctr"/>
                      <a:r>
                        <a:rPr lang="ru-RU" sz="1700" b="1" dirty="0" smtClean="0">
                          <a:latin typeface="Arial" pitchFamily="34" charset="0"/>
                          <a:cs typeface="Arial" pitchFamily="34" charset="0"/>
                        </a:rPr>
                        <a:t>Факт</a:t>
                      </a:r>
                      <a:endParaRPr lang="ru-RU" sz="17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4" marR="99054" marT="49522" marB="4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dirty="0" smtClean="0">
                          <a:latin typeface="Arial" pitchFamily="34" charset="0"/>
                          <a:cs typeface="Arial" pitchFamily="34" charset="0"/>
                        </a:rPr>
                        <a:t>2025 год</a:t>
                      </a:r>
                      <a:endParaRPr lang="ru-RU" sz="17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4" marR="99054" marT="49522" marB="4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latin typeface="Arial" pitchFamily="34" charset="0"/>
                          <a:cs typeface="Arial" pitchFamily="34" charset="0"/>
                        </a:rPr>
                        <a:t>Темп роста</a:t>
                      </a:r>
                      <a:endParaRPr lang="ru-RU" sz="17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4" marR="99054" marT="49522" marB="4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4" marR="91434" marT="45713" marB="457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14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4" marR="91434" marT="45713" marB="457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4" marR="91434" marT="45713" marB="457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latin typeface="Arial" pitchFamily="34" charset="0"/>
                          <a:cs typeface="Arial" pitchFamily="34" charset="0"/>
                        </a:rPr>
                        <a:t>План</a:t>
                      </a:r>
                      <a:endParaRPr lang="ru-RU" sz="17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4" marR="99054" marT="49522" marB="4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latin typeface="Arial" pitchFamily="34" charset="0"/>
                          <a:cs typeface="Arial" pitchFamily="34" charset="0"/>
                        </a:rPr>
                        <a:t>Факт</a:t>
                      </a:r>
                      <a:endParaRPr lang="ru-RU" sz="17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4" marR="99054" marT="49522" marB="4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% </a:t>
                      </a:r>
                      <a:r>
                        <a:rPr lang="ru-RU" sz="1600" b="1" dirty="0" err="1" smtClean="0">
                          <a:latin typeface="Arial" pitchFamily="34" charset="0"/>
                          <a:cs typeface="Arial" pitchFamily="34" charset="0"/>
                        </a:rPr>
                        <a:t>испол-нения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4" marR="99054" marT="49522" marB="4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 marL="91434" marR="91434" marT="45713" marB="457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1434" marR="91434" marT="45716" marB="45716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2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dirty="0" smtClean="0">
                          <a:latin typeface="Arial" pitchFamily="34" charset="0"/>
                          <a:cs typeface="Arial" pitchFamily="34" charset="0"/>
                        </a:rPr>
                        <a:t>Сумма</a:t>
                      </a:r>
                    </a:p>
                  </a:txBody>
                  <a:tcPr marL="99054" marR="99054" marT="49522" marB="4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  <a:endParaRPr lang="ru-RU" sz="17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4" marR="99054" marT="49522" marB="4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1676">
                <a:tc>
                  <a:txBody>
                    <a:bodyPr/>
                    <a:lstStyle/>
                    <a:p>
                      <a:r>
                        <a:rPr lang="ru-RU" sz="1700" b="1" dirty="0" smtClean="0">
                          <a:latin typeface="Arial" pitchFamily="34" charset="0"/>
                          <a:cs typeface="Arial" pitchFamily="34" charset="0"/>
                        </a:rPr>
                        <a:t>Доходы всего</a:t>
                      </a:r>
                      <a:endParaRPr lang="ru-RU" sz="17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4" marR="99054" marT="49522" marB="495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2 848,4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3 165,7</a:t>
                      </a:r>
                      <a:endParaRPr kumimoji="0" lang="ru-RU" sz="20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3 224,3</a:t>
                      </a:r>
                      <a:endParaRPr kumimoji="0" lang="ru-RU" sz="20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101,9</a:t>
                      </a:r>
                      <a:endParaRPr kumimoji="0" lang="ru-RU" sz="20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+375,9</a:t>
                      </a:r>
                      <a:endParaRPr kumimoji="0" lang="ru-RU" sz="20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113,2</a:t>
                      </a:r>
                      <a:endParaRPr kumimoji="0" lang="ru-RU" sz="20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1525">
                <a:tc>
                  <a:txBody>
                    <a:bodyPr/>
                    <a:lstStyle/>
                    <a:p>
                      <a:r>
                        <a:rPr lang="ru-RU" sz="1700" dirty="0" smtClean="0">
                          <a:latin typeface="Arial" pitchFamily="34" charset="0"/>
                          <a:cs typeface="Arial" pitchFamily="34" charset="0"/>
                        </a:rPr>
                        <a:t>Налоговые и неналоговые доходы</a:t>
                      </a:r>
                      <a:endParaRPr lang="ru-RU" sz="1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4" marR="99054" marT="49522" marB="495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996,3</a:t>
                      </a:r>
                      <a:endParaRPr kumimoji="0"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1 085,7</a:t>
                      </a:r>
                      <a:endParaRPr kumimoji="0"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1 133,0</a:t>
                      </a:r>
                      <a:endParaRPr kumimoji="0"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104,4</a:t>
                      </a:r>
                      <a:endParaRPr kumimoji="0"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+136,7</a:t>
                      </a:r>
                      <a:endParaRPr kumimoji="0"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113,7</a:t>
                      </a:r>
                      <a:endParaRPr kumimoji="0"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1676">
                <a:tc>
                  <a:txBody>
                    <a:bodyPr/>
                    <a:lstStyle/>
                    <a:p>
                      <a:pPr algn="r"/>
                      <a:r>
                        <a:rPr lang="ru-RU" sz="1700" i="1" dirty="0" smtClean="0">
                          <a:latin typeface="Arial" pitchFamily="34" charset="0"/>
                          <a:cs typeface="Arial" pitchFamily="34" charset="0"/>
                        </a:rPr>
                        <a:t>Доля,</a:t>
                      </a:r>
                      <a:r>
                        <a:rPr lang="ru-RU" sz="1700" i="1" baseline="0" dirty="0" smtClean="0">
                          <a:latin typeface="Arial" pitchFamily="34" charset="0"/>
                          <a:cs typeface="Arial" pitchFamily="34" charset="0"/>
                        </a:rPr>
                        <a:t> %</a:t>
                      </a:r>
                      <a:endParaRPr lang="ru-RU" sz="170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4" marR="99054" marT="49522" marB="495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35,0</a:t>
                      </a:r>
                      <a:endParaRPr kumimoji="0" lang="ru-RU" sz="20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34,3</a:t>
                      </a:r>
                      <a:endParaRPr kumimoji="0" lang="ru-RU" sz="20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35,1</a:t>
                      </a:r>
                      <a:endParaRPr kumimoji="0" lang="ru-RU" sz="20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0" lang="ru-RU" sz="20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0" lang="ru-RU" sz="20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0" lang="ru-RU" sz="20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7365">
                <a:tc>
                  <a:txBody>
                    <a:bodyPr/>
                    <a:lstStyle/>
                    <a:p>
                      <a:r>
                        <a:rPr lang="ru-RU" sz="1700" dirty="0" smtClean="0">
                          <a:latin typeface="Arial" pitchFamily="34" charset="0"/>
                          <a:cs typeface="Arial" pitchFamily="34" charset="0"/>
                        </a:rPr>
                        <a:t>Безвозмездные поступления</a:t>
                      </a:r>
                      <a:endParaRPr lang="ru-RU" sz="1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4" marR="99054" marT="49522" marB="495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1 852,1</a:t>
                      </a:r>
                      <a:endParaRPr kumimoji="0"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2 080,0</a:t>
                      </a:r>
                      <a:endParaRPr kumimoji="0"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2 091,3</a:t>
                      </a:r>
                      <a:endParaRPr kumimoji="0"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100,5</a:t>
                      </a:r>
                      <a:endParaRPr kumimoji="0"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+239,2</a:t>
                      </a:r>
                      <a:endParaRPr kumimoji="0"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112,9</a:t>
                      </a:r>
                      <a:endParaRPr kumimoji="0"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1676">
                <a:tc>
                  <a:txBody>
                    <a:bodyPr/>
                    <a:lstStyle/>
                    <a:p>
                      <a:pPr algn="r"/>
                      <a:r>
                        <a:rPr lang="ru-RU" sz="1700" i="1" dirty="0" smtClean="0">
                          <a:latin typeface="Arial" pitchFamily="34" charset="0"/>
                          <a:cs typeface="Arial" pitchFamily="34" charset="0"/>
                        </a:rPr>
                        <a:t>Доля, %</a:t>
                      </a:r>
                      <a:endParaRPr lang="ru-RU" sz="170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4" marR="99054" marT="49522" marB="495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65,0</a:t>
                      </a:r>
                      <a:endParaRPr kumimoji="0" lang="ru-RU" sz="20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65,7</a:t>
                      </a:r>
                      <a:endParaRPr kumimoji="0" lang="ru-RU" sz="20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64,9</a:t>
                      </a:r>
                      <a:endParaRPr kumimoji="0" lang="ru-RU" sz="20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0" lang="ru-RU" sz="20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0" lang="ru-RU" sz="20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0" lang="ru-RU" sz="20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9522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838" indent="-30955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212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497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8781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06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351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463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09920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AE9F050-E6C8-4E6C-B161-610427A365F5}" type="slidenum">
              <a:rPr lang="ru-RU" altLang="ru-RU" smtClean="0"/>
              <a:pPr/>
              <a:t>5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275594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extBox 21"/>
          <p:cNvSpPr txBox="1">
            <a:spLocks noChangeArrowheads="1"/>
          </p:cNvSpPr>
          <p:nvPr/>
        </p:nvSpPr>
        <p:spPr bwMode="auto">
          <a:xfrm>
            <a:off x="1341595" y="759883"/>
            <a:ext cx="7222811" cy="75931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2167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</a:rPr>
              <a:t>Исполнение доходной части консолидированного 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2167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</a:rPr>
              <a:t>бюджета </a:t>
            </a:r>
            <a:r>
              <a:rPr lang="ru-RU" sz="2167" b="1" dirty="0" err="1">
                <a:solidFill>
                  <a:schemeClr val="accent1">
                    <a:lumMod val="50000"/>
                  </a:schemeClr>
                </a:solidFill>
                <a:latin typeface="Arial" pitchFamily="34" charset="0"/>
              </a:rPr>
              <a:t>Азнакаевского</a:t>
            </a:r>
            <a:r>
              <a:rPr lang="ru-RU" sz="2167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</a:rPr>
              <a:t> муниципального района</a:t>
            </a:r>
          </a:p>
        </p:txBody>
      </p:sp>
      <p:sp>
        <p:nvSpPr>
          <p:cNvPr id="20483" name="TextBox 21"/>
          <p:cNvSpPr txBox="1">
            <a:spLocks noChangeArrowheads="1"/>
          </p:cNvSpPr>
          <p:nvPr/>
        </p:nvSpPr>
        <p:spPr bwMode="auto">
          <a:xfrm>
            <a:off x="8316912" y="1423723"/>
            <a:ext cx="147214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300">
                <a:latin typeface="Calibri" panose="020F0502020204030204" pitchFamily="34" charset="0"/>
              </a:rPr>
              <a:t>(млн. рублей)</a:t>
            </a:r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/>
        </p:nvGraphicFramePr>
        <p:xfrm>
          <a:off x="223574" y="1738445"/>
          <a:ext cx="9460573" cy="3891517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9885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37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74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49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161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42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2551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01676"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dirty="0" smtClean="0">
                          <a:latin typeface="Arial" pitchFamily="34" charset="0"/>
                          <a:cs typeface="Arial" pitchFamily="34" charset="0"/>
                        </a:rPr>
                        <a:t>Показатели</a:t>
                      </a:r>
                      <a:endParaRPr lang="ru-RU" sz="17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4" marR="99054" marT="49522" marB="4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latin typeface="Arial" pitchFamily="34" charset="0"/>
                          <a:cs typeface="Arial" pitchFamily="34" charset="0"/>
                        </a:rPr>
                        <a:t>2024 год</a:t>
                      </a:r>
                      <a:endParaRPr lang="ru-RU" sz="1700" b="1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700" b="1" dirty="0" smtClean="0">
                          <a:latin typeface="Arial" pitchFamily="34" charset="0"/>
                          <a:cs typeface="Arial" pitchFamily="34" charset="0"/>
                        </a:rPr>
                        <a:t>Факт</a:t>
                      </a:r>
                      <a:endParaRPr lang="ru-RU" sz="17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4" marR="99054" marT="49522" marB="4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dirty="0" smtClean="0">
                          <a:latin typeface="Arial" pitchFamily="34" charset="0"/>
                          <a:cs typeface="Arial" pitchFamily="34" charset="0"/>
                        </a:rPr>
                        <a:t>2025 год</a:t>
                      </a:r>
                      <a:endParaRPr lang="ru-RU" sz="17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4" marR="99054" marT="49522" marB="4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latin typeface="Arial" pitchFamily="34" charset="0"/>
                          <a:cs typeface="Arial" pitchFamily="34" charset="0"/>
                        </a:rPr>
                        <a:t>Темп роста</a:t>
                      </a:r>
                      <a:endParaRPr lang="ru-RU" sz="17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4" marR="99054" marT="49522" marB="4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4" marR="91434" marT="45713" marB="457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14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4" marR="91434" marT="45713" marB="457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4" marR="91434" marT="45713" marB="457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latin typeface="Arial" pitchFamily="34" charset="0"/>
                          <a:cs typeface="Arial" pitchFamily="34" charset="0"/>
                        </a:rPr>
                        <a:t>План</a:t>
                      </a:r>
                      <a:endParaRPr lang="ru-RU" sz="17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4" marR="99054" marT="49522" marB="4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latin typeface="Arial" pitchFamily="34" charset="0"/>
                          <a:cs typeface="Arial" pitchFamily="34" charset="0"/>
                        </a:rPr>
                        <a:t>Факт</a:t>
                      </a:r>
                      <a:endParaRPr lang="ru-RU" sz="17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4" marR="99054" marT="49522" marB="4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% </a:t>
                      </a:r>
                      <a:r>
                        <a:rPr lang="ru-RU" sz="1600" b="1" dirty="0" err="1" smtClean="0">
                          <a:latin typeface="Arial" pitchFamily="34" charset="0"/>
                          <a:cs typeface="Arial" pitchFamily="34" charset="0"/>
                        </a:rPr>
                        <a:t>испол-нения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4" marR="99054" marT="49522" marB="4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algn="ctr"/>
                      <a:endParaRPr lang="ru-RU" sz="1600" b="0" dirty="0"/>
                    </a:p>
                  </a:txBody>
                  <a:tcPr marL="91434" marR="91434" marT="45713" marB="457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1434" marR="91434" marT="45716" marB="45716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2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dirty="0" smtClean="0">
                          <a:latin typeface="Arial" pitchFamily="34" charset="0"/>
                          <a:cs typeface="Arial" pitchFamily="34" charset="0"/>
                        </a:rPr>
                        <a:t>Сумма</a:t>
                      </a:r>
                    </a:p>
                  </a:txBody>
                  <a:tcPr marL="99054" marR="99054" marT="49522" marB="4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  <a:endParaRPr lang="ru-RU" sz="17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4" marR="99054" marT="49522" marB="4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1676">
                <a:tc>
                  <a:txBody>
                    <a:bodyPr/>
                    <a:lstStyle/>
                    <a:p>
                      <a:r>
                        <a:rPr lang="ru-RU" sz="1700" b="1" dirty="0" smtClean="0">
                          <a:latin typeface="Arial" pitchFamily="34" charset="0"/>
                          <a:cs typeface="Arial" pitchFamily="34" charset="0"/>
                        </a:rPr>
                        <a:t>Доходы всего</a:t>
                      </a:r>
                      <a:endParaRPr lang="ru-RU" sz="17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4" marR="99054" marT="49522" marB="495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3 008,2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3 295,6</a:t>
                      </a:r>
                      <a:endParaRPr kumimoji="0" lang="ru-RU" sz="20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3 355,0</a:t>
                      </a:r>
                      <a:endParaRPr kumimoji="0" lang="ru-RU" sz="20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101,8</a:t>
                      </a:r>
                      <a:endParaRPr kumimoji="0" lang="ru-RU" sz="20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+346,8</a:t>
                      </a:r>
                      <a:endParaRPr kumimoji="0" lang="ru-RU" sz="20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111,5</a:t>
                      </a:r>
                      <a:endParaRPr kumimoji="0" lang="ru-RU" sz="20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1525">
                <a:tc>
                  <a:txBody>
                    <a:bodyPr/>
                    <a:lstStyle/>
                    <a:p>
                      <a:r>
                        <a:rPr lang="ru-RU" sz="1700" dirty="0" smtClean="0">
                          <a:latin typeface="Arial" pitchFamily="34" charset="0"/>
                          <a:cs typeface="Arial" pitchFamily="34" charset="0"/>
                        </a:rPr>
                        <a:t>Налоговые и неналоговые доходы</a:t>
                      </a:r>
                      <a:endParaRPr lang="ru-RU" sz="1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4" marR="99054" marT="49522" marB="495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1 345,4</a:t>
                      </a:r>
                      <a:endParaRPr kumimoji="0"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1 426,0</a:t>
                      </a:r>
                      <a:endParaRPr kumimoji="0"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1 474,0</a:t>
                      </a:r>
                      <a:endParaRPr kumimoji="0"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103,4</a:t>
                      </a:r>
                      <a:endParaRPr kumimoji="0"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+128,6</a:t>
                      </a:r>
                      <a:endParaRPr kumimoji="0"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109,6</a:t>
                      </a:r>
                      <a:endParaRPr kumimoji="0"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1676">
                <a:tc>
                  <a:txBody>
                    <a:bodyPr/>
                    <a:lstStyle/>
                    <a:p>
                      <a:pPr algn="r"/>
                      <a:r>
                        <a:rPr lang="ru-RU" sz="1700" i="1" dirty="0" smtClean="0">
                          <a:latin typeface="Arial" pitchFamily="34" charset="0"/>
                          <a:cs typeface="Arial" pitchFamily="34" charset="0"/>
                        </a:rPr>
                        <a:t>Доля,</a:t>
                      </a:r>
                      <a:r>
                        <a:rPr lang="ru-RU" sz="1700" i="1" baseline="0" dirty="0" smtClean="0">
                          <a:latin typeface="Arial" pitchFamily="34" charset="0"/>
                          <a:cs typeface="Arial" pitchFamily="34" charset="0"/>
                        </a:rPr>
                        <a:t> %</a:t>
                      </a:r>
                      <a:endParaRPr lang="ru-RU" sz="170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4" marR="99054" marT="49522" marB="495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44,7</a:t>
                      </a:r>
                      <a:endParaRPr kumimoji="0" lang="ru-RU" sz="20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43,3</a:t>
                      </a:r>
                      <a:endParaRPr kumimoji="0" lang="ru-RU" sz="20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43,9</a:t>
                      </a:r>
                      <a:endParaRPr kumimoji="0" lang="ru-RU" sz="20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0" lang="ru-RU" sz="20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0" lang="ru-RU" sz="20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0" lang="ru-RU" sz="20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7365">
                <a:tc>
                  <a:txBody>
                    <a:bodyPr/>
                    <a:lstStyle/>
                    <a:p>
                      <a:r>
                        <a:rPr lang="ru-RU" sz="1700" dirty="0" smtClean="0">
                          <a:latin typeface="Arial" pitchFamily="34" charset="0"/>
                          <a:cs typeface="Arial" pitchFamily="34" charset="0"/>
                        </a:rPr>
                        <a:t>Безвозмездные поступления</a:t>
                      </a:r>
                      <a:endParaRPr lang="ru-RU" sz="1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4" marR="99054" marT="49522" marB="495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1 662,8</a:t>
                      </a:r>
                      <a:endParaRPr kumimoji="0"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1 869,6</a:t>
                      </a:r>
                      <a:endParaRPr kumimoji="0"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1 881,0</a:t>
                      </a:r>
                      <a:endParaRPr kumimoji="0"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100,6</a:t>
                      </a:r>
                      <a:endParaRPr kumimoji="0"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+218,2</a:t>
                      </a:r>
                      <a:endParaRPr kumimoji="0"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113,1</a:t>
                      </a:r>
                      <a:endParaRPr kumimoji="0"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1676">
                <a:tc>
                  <a:txBody>
                    <a:bodyPr/>
                    <a:lstStyle/>
                    <a:p>
                      <a:pPr algn="r"/>
                      <a:r>
                        <a:rPr lang="ru-RU" sz="1700" i="1" dirty="0" smtClean="0">
                          <a:latin typeface="Arial" pitchFamily="34" charset="0"/>
                          <a:cs typeface="Arial" pitchFamily="34" charset="0"/>
                        </a:rPr>
                        <a:t>Доля, %</a:t>
                      </a:r>
                      <a:endParaRPr lang="ru-RU" sz="170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4" marR="99054" marT="49522" marB="495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55,3</a:t>
                      </a:r>
                      <a:endParaRPr kumimoji="0" lang="ru-RU" sz="20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56,7</a:t>
                      </a:r>
                      <a:endParaRPr kumimoji="0" lang="ru-RU" sz="20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56,1</a:t>
                      </a:r>
                      <a:endParaRPr kumimoji="0" lang="ru-RU" sz="20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0" lang="ru-RU" sz="20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0" lang="ru-RU" sz="20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0" lang="ru-RU" sz="20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0546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838" indent="-30955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212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497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8781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06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351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463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09920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F52D558-8183-4B14-839F-056127F19EBE}" type="slidenum">
              <a:rPr lang="ru-RU" altLang="ru-RU" smtClean="0"/>
              <a:pPr/>
              <a:t>6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4136820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2"/>
          <p:cNvSpPr txBox="1">
            <a:spLocks noChangeArrowheads="1"/>
          </p:cNvSpPr>
          <p:nvPr/>
        </p:nvSpPr>
        <p:spPr bwMode="auto">
          <a:xfrm>
            <a:off x="1464347" y="677333"/>
            <a:ext cx="6960110" cy="75931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sz="2167" b="1" dirty="0">
                <a:solidFill>
                  <a:schemeClr val="accent1">
                    <a:lumMod val="50000"/>
                  </a:schemeClr>
                </a:solidFill>
              </a:rPr>
              <a:t>Структура налоговых и неналоговых дохода </a:t>
            </a:r>
          </a:p>
          <a:p>
            <a:pPr algn="ctr" eaLnBrk="1" hangingPunct="1">
              <a:defRPr/>
            </a:pPr>
            <a:r>
              <a:rPr lang="ru-RU" sz="2167" b="1" dirty="0">
                <a:solidFill>
                  <a:schemeClr val="accent1">
                    <a:lumMod val="50000"/>
                  </a:schemeClr>
                </a:solidFill>
              </a:rPr>
              <a:t>бюджета Азнакаевского муниципального района</a:t>
            </a:r>
          </a:p>
        </p:txBody>
      </p:sp>
      <p:graphicFrame>
        <p:nvGraphicFramePr>
          <p:cNvPr id="21507" name="Диаграмма 6"/>
          <p:cNvGraphicFramePr>
            <a:graphicFrameLocks/>
          </p:cNvGraphicFramePr>
          <p:nvPr/>
        </p:nvGraphicFramePr>
        <p:xfrm>
          <a:off x="-171979" y="1172633"/>
          <a:ext cx="9909440" cy="5097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55" r:id="rId3" imgW="9144793" imgH="4706520" progId="Excel.Chart.8">
                  <p:embed/>
                </p:oleObj>
              </mc:Choice>
              <mc:Fallback>
                <p:oleObj r:id="rId3" imgW="9144793" imgH="4706520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71979" y="1172633"/>
                        <a:ext cx="9909440" cy="5097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2173817" y="3429000"/>
            <a:ext cx="2048272" cy="112130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167" b="1" dirty="0"/>
              <a:t>ВСЕГО </a:t>
            </a:r>
          </a:p>
          <a:p>
            <a:pPr algn="ctr" eaLnBrk="1" hangingPunct="1">
              <a:defRPr/>
            </a:pPr>
            <a:r>
              <a:rPr lang="ru-RU" sz="2600" b="1" dirty="0"/>
              <a:t>1 133,0</a:t>
            </a:r>
          </a:p>
          <a:p>
            <a:pPr algn="ctr" eaLnBrk="1" hangingPunct="1">
              <a:defRPr/>
            </a:pPr>
            <a:r>
              <a:rPr lang="ru-RU" sz="1517" dirty="0"/>
              <a:t>млн. рублей</a:t>
            </a:r>
          </a:p>
        </p:txBody>
      </p:sp>
      <p:sp>
        <p:nvSpPr>
          <p:cNvPr id="21509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838" indent="-30955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212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497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8781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06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351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463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09920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8A7D5B8-50C3-49AB-844E-B5C700C19E97}" type="slidenum">
              <a:rPr lang="ru-RU" altLang="ru-RU" smtClean="0"/>
              <a:pPr/>
              <a:t>7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6857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1"/>
          <p:cNvSpPr txBox="1">
            <a:spLocks noChangeArrowheads="1"/>
          </p:cNvSpPr>
          <p:nvPr/>
        </p:nvSpPr>
        <p:spPr bwMode="auto">
          <a:xfrm>
            <a:off x="1836025" y="664472"/>
            <a:ext cx="6233951" cy="79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sz="2275" b="1" dirty="0">
                <a:solidFill>
                  <a:schemeClr val="tx2"/>
                </a:solidFill>
              </a:rPr>
              <a:t>Расходная часть консолидированного бюджета</a:t>
            </a:r>
          </a:p>
          <a:p>
            <a:pPr algn="ctr" eaLnBrk="1" hangingPunct="1"/>
            <a:r>
              <a:rPr lang="ru-RU" sz="2275" b="1" dirty="0">
                <a:solidFill>
                  <a:schemeClr val="tx2"/>
                </a:solidFill>
              </a:rPr>
              <a:t>Азнакаевского муниципального района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47536" y="1439685"/>
            <a:ext cx="4283494" cy="496316"/>
          </a:xfrm>
          <a:prstGeom prst="roundRect">
            <a:avLst>
              <a:gd name="adj" fmla="val 8320"/>
            </a:avLst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25" b="1" dirty="0">
                <a:solidFill>
                  <a:schemeClr val="bg1"/>
                </a:solidFill>
                <a:latin typeface="Calibri" panose="020F0502020204030204" pitchFamily="34" charset="0"/>
              </a:rPr>
              <a:t>Наименование раздела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788400" y="1439685"/>
            <a:ext cx="1442643" cy="496316"/>
          </a:xfrm>
          <a:prstGeom prst="roundRect">
            <a:avLst>
              <a:gd name="adj" fmla="val 4041"/>
            </a:avLst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25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2025 </a:t>
            </a:r>
            <a:r>
              <a:rPr lang="ru-RU" sz="1625" b="1" dirty="0">
                <a:solidFill>
                  <a:schemeClr val="bg1"/>
                </a:solidFill>
                <a:latin typeface="Calibri" panose="020F0502020204030204" pitchFamily="34" charset="0"/>
              </a:rPr>
              <a:t>год </a:t>
            </a:r>
          </a:p>
          <a:p>
            <a:pPr algn="ctr">
              <a:defRPr/>
            </a:pPr>
            <a:r>
              <a:rPr lang="ru-RU" sz="1625" b="1" dirty="0">
                <a:solidFill>
                  <a:schemeClr val="bg1"/>
                </a:solidFill>
                <a:latin typeface="Calibri" panose="020F0502020204030204" pitchFamily="34" charset="0"/>
              </a:rPr>
              <a:t>факт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42715" y="2966323"/>
            <a:ext cx="4283494" cy="272203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1463" dirty="0">
                <a:latin typeface="Calibri" panose="020F0502020204030204" pitchFamily="34" charset="0"/>
              </a:rPr>
              <a:t>Национальная экономика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783579" y="2966323"/>
            <a:ext cx="1442643" cy="272203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125 532,5 </a:t>
            </a:r>
            <a:endParaRPr lang="ru-RU" sz="1463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942715" y="3281974"/>
            <a:ext cx="4283494" cy="251989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1463" dirty="0">
                <a:latin typeface="Calibri" panose="020F0502020204030204" pitchFamily="34" charset="0"/>
              </a:rPr>
              <a:t>Жилищно-коммунальное хозяйство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783579" y="3281974"/>
            <a:ext cx="1442643" cy="251989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138 682,8 </a:t>
            </a:r>
            <a:endParaRPr lang="ru-RU" sz="1463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47933" y="3871340"/>
            <a:ext cx="4283494" cy="275598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1463" dirty="0">
                <a:latin typeface="Calibri" panose="020F0502020204030204" pitchFamily="34" charset="0"/>
              </a:rPr>
              <a:t>Образование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788796" y="3871340"/>
            <a:ext cx="1442643" cy="275598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2 192 056,3 </a:t>
            </a:r>
            <a:endParaRPr lang="ru-RU" sz="1463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946636" y="4199767"/>
            <a:ext cx="4283494" cy="275598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1463" dirty="0">
                <a:latin typeface="Calibri" panose="020F0502020204030204" pitchFamily="34" charset="0"/>
              </a:rPr>
              <a:t>Культура, кинематография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787500" y="4199767"/>
            <a:ext cx="1442643" cy="275598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304 680,8 </a:t>
            </a:r>
            <a:endParaRPr lang="ru-RU" sz="1463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942715" y="2634241"/>
            <a:ext cx="4283494" cy="295697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1463" dirty="0">
                <a:latin typeface="Calibri" panose="020F0502020204030204" pitchFamily="34" charset="0"/>
              </a:rPr>
              <a:t>Национальная безопасность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783579" y="2634241"/>
            <a:ext cx="1442643" cy="295697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13 406,1 </a:t>
            </a:r>
            <a:endParaRPr lang="ru-RU" sz="1463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944854" y="1985556"/>
            <a:ext cx="4283494" cy="279473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1463" dirty="0">
                <a:latin typeface="Calibri" panose="020F0502020204030204" pitchFamily="34" charset="0"/>
              </a:rPr>
              <a:t>Общегосударственные вопросы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6785718" y="1985556"/>
            <a:ext cx="1442643" cy="279473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63" dirty="0" smtClean="0">
                <a:latin typeface="Calibri" panose="020F0502020204030204" pitchFamily="34" charset="0"/>
                <a:cs typeface="Calibri" panose="020F0502020204030204" pitchFamily="34" charset="0"/>
              </a:rPr>
              <a:t>394 002,6</a:t>
            </a:r>
            <a:endParaRPr lang="ru-RU" sz="1463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2715" y="2306173"/>
            <a:ext cx="4283494" cy="290597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1463" dirty="0">
                <a:latin typeface="Calibri" panose="020F0502020204030204" pitchFamily="34" charset="0"/>
              </a:rPr>
              <a:t>Национальная оборона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783579" y="2306173"/>
            <a:ext cx="1442643" cy="290597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63" dirty="0" smtClean="0">
                <a:latin typeface="Calibri" panose="020F0502020204030204" pitchFamily="34" charset="0"/>
                <a:cs typeface="Calibri" panose="020F0502020204030204" pitchFamily="34" charset="0"/>
              </a:rPr>
              <a:t>5 711,8</a:t>
            </a:r>
            <a:endParaRPr lang="ru-RU" sz="1463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946636" y="5809116"/>
            <a:ext cx="4283494" cy="321293"/>
          </a:xfrm>
          <a:prstGeom prst="roundRect">
            <a:avLst>
              <a:gd name="adj" fmla="val 8320"/>
            </a:avLst>
          </a:prstGeom>
          <a:solidFill>
            <a:schemeClr val="accent2"/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1625" i="1" dirty="0">
                <a:solidFill>
                  <a:schemeClr val="bg1"/>
                </a:solidFill>
                <a:latin typeface="Calibri" panose="020F0502020204030204" pitchFamily="34" charset="0"/>
              </a:rPr>
              <a:t>Итого расходов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6787500" y="5809116"/>
            <a:ext cx="1442643" cy="321293"/>
          </a:xfrm>
          <a:prstGeom prst="roundRect">
            <a:avLst>
              <a:gd name="adj" fmla="val 8320"/>
            </a:avLst>
          </a:prstGeom>
          <a:solidFill>
            <a:schemeClr val="accent2"/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63" b="1" dirty="0">
                <a:solidFill>
                  <a:schemeClr val="bg1"/>
                </a:solidFill>
                <a:latin typeface="Calibri" panose="020F0502020204030204" pitchFamily="34" charset="0"/>
              </a:rPr>
              <a:t> 3 393 087,5 </a:t>
            </a: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942715" y="3577412"/>
            <a:ext cx="4283494" cy="254048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1463" dirty="0">
                <a:latin typeface="Calibri" panose="020F0502020204030204" pitchFamily="34" charset="0"/>
              </a:rPr>
              <a:t>Охрана окружающей среды</a:t>
            </a: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783579" y="3577412"/>
            <a:ext cx="1442643" cy="254048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19 962,5 </a:t>
            </a:r>
            <a:endParaRPr lang="ru-RU" sz="1463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946636" y="4518814"/>
            <a:ext cx="4283494" cy="275598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1463" dirty="0">
                <a:latin typeface="Calibri" panose="020F0502020204030204" pitchFamily="34" charset="0"/>
              </a:rPr>
              <a:t>Здравоохранение</a:t>
            </a: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787500" y="4518814"/>
            <a:ext cx="1442643" cy="275598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1 106,3 </a:t>
            </a:r>
            <a:endParaRPr lang="ru-RU" sz="1463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946636" y="4841389"/>
            <a:ext cx="4283494" cy="275598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1463" dirty="0">
                <a:latin typeface="Calibri" panose="020F0502020204030204" pitchFamily="34" charset="0"/>
              </a:rPr>
              <a:t>Социальная политика</a:t>
            </a: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6787500" y="4841389"/>
            <a:ext cx="1442643" cy="275598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41 323,6 </a:t>
            </a:r>
            <a:endParaRPr lang="ru-RU" sz="146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947933" y="5163965"/>
            <a:ext cx="4283494" cy="275598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1463" dirty="0">
                <a:latin typeface="Calibri" panose="020F0502020204030204" pitchFamily="34" charset="0"/>
              </a:rPr>
              <a:t>Физическая культура и спорт</a:t>
            </a: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6788796" y="5163965"/>
            <a:ext cx="1442643" cy="275598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155 405,4 </a:t>
            </a:r>
            <a:endParaRPr lang="ru-RU" sz="146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946636" y="5489118"/>
            <a:ext cx="4283494" cy="275598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1463" dirty="0">
                <a:latin typeface="Calibri" panose="020F0502020204030204" pitchFamily="34" charset="0"/>
              </a:rPr>
              <a:t>Межбюджетные трансферты</a:t>
            </a: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6787500" y="5489118"/>
            <a:ext cx="1442643" cy="275598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1 216,8 </a:t>
            </a:r>
            <a:endParaRPr lang="ru-RU" sz="1463" dirty="0">
              <a:latin typeface="Calibri" panose="020F0502020204030204" pitchFamily="34" charset="0"/>
            </a:endParaRP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5286171" y="1439685"/>
            <a:ext cx="1442266" cy="496316"/>
          </a:xfrm>
          <a:prstGeom prst="roundRect">
            <a:avLst>
              <a:gd name="adj" fmla="val 4041"/>
            </a:avLst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25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2025 </a:t>
            </a:r>
            <a:r>
              <a:rPr lang="ru-RU" sz="1625" b="1" dirty="0">
                <a:solidFill>
                  <a:schemeClr val="bg1"/>
                </a:solidFill>
                <a:latin typeface="Calibri" panose="020F0502020204030204" pitchFamily="34" charset="0"/>
              </a:rPr>
              <a:t>год </a:t>
            </a:r>
          </a:p>
          <a:p>
            <a:pPr algn="ctr">
              <a:defRPr/>
            </a:pPr>
            <a:r>
              <a:rPr lang="ru-RU" sz="1625" b="1" dirty="0">
                <a:solidFill>
                  <a:schemeClr val="bg1"/>
                </a:solidFill>
                <a:latin typeface="Calibri" panose="020F0502020204030204" pitchFamily="34" charset="0"/>
              </a:rPr>
              <a:t>план</a:t>
            </a: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5280972" y="2966323"/>
            <a:ext cx="1442643" cy="272203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145 345,6 </a:t>
            </a:r>
            <a:endParaRPr lang="ru-RU" sz="1463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5280972" y="3281974"/>
            <a:ext cx="1442643" cy="251989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142 068,3 </a:t>
            </a:r>
            <a:endParaRPr lang="ru-RU" sz="1463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5286190" y="3871340"/>
            <a:ext cx="1442643" cy="275598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2 215 049,0 </a:t>
            </a:r>
            <a:endParaRPr lang="ru-RU" sz="1463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5284893" y="4199767"/>
            <a:ext cx="1442643" cy="275598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320 166,6 </a:t>
            </a:r>
            <a:endParaRPr lang="ru-RU" sz="1463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5280972" y="2634241"/>
            <a:ext cx="1442643" cy="295697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63" dirty="0" smtClean="0">
                <a:latin typeface="Calibri" panose="020F0502020204030204" pitchFamily="34" charset="0"/>
                <a:cs typeface="Calibri" panose="020F0502020204030204" pitchFamily="34" charset="0"/>
              </a:rPr>
              <a:t>13 528,0</a:t>
            </a:r>
            <a:endParaRPr lang="ru-RU" sz="1463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5283111" y="1985556"/>
            <a:ext cx="1442643" cy="279473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63" dirty="0" smtClean="0">
                <a:latin typeface="Calibri" panose="020F0502020204030204" pitchFamily="34" charset="0"/>
                <a:cs typeface="Calibri" panose="020F0502020204030204" pitchFamily="34" charset="0"/>
              </a:rPr>
              <a:t>408 266,2</a:t>
            </a:r>
            <a:endParaRPr lang="ru-RU" sz="1463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5280972" y="2306173"/>
            <a:ext cx="1442643" cy="290597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63" dirty="0" smtClean="0">
                <a:latin typeface="Calibri" panose="020F0502020204030204" pitchFamily="34" charset="0"/>
                <a:cs typeface="Calibri" panose="020F0502020204030204" pitchFamily="34" charset="0"/>
              </a:rPr>
              <a:t>5 711,8</a:t>
            </a:r>
            <a:endParaRPr lang="ru-RU" sz="1463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5279676" y="5815554"/>
            <a:ext cx="1442643" cy="321293"/>
          </a:xfrm>
          <a:prstGeom prst="roundRect">
            <a:avLst>
              <a:gd name="adj" fmla="val 8320"/>
            </a:avLst>
          </a:prstGeom>
          <a:solidFill>
            <a:schemeClr val="accent2"/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63" b="1" dirty="0">
                <a:solidFill>
                  <a:schemeClr val="bg1"/>
                </a:solidFill>
                <a:latin typeface="Calibri" panose="020F0502020204030204" pitchFamily="34" charset="0"/>
              </a:rPr>
              <a:t>3 494 709,7 </a:t>
            </a:r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5286171" y="3564463"/>
            <a:ext cx="1442643" cy="254048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19 962,5 </a:t>
            </a:r>
            <a:endParaRPr lang="ru-RU" sz="1463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5284893" y="4518814"/>
            <a:ext cx="1442643" cy="275598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1 106,3 </a:t>
            </a:r>
            <a:endParaRPr lang="ru-RU" sz="1463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5286171" y="4841389"/>
            <a:ext cx="1442643" cy="275598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65 165,3 </a:t>
            </a:r>
            <a:endParaRPr lang="ru-RU" sz="146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5286190" y="5163965"/>
            <a:ext cx="1442643" cy="275598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157 123,2 </a:t>
            </a:r>
            <a:endParaRPr lang="ru-RU" sz="146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5284893" y="5489118"/>
            <a:ext cx="1442643" cy="275598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1 216,8 </a:t>
            </a:r>
            <a:endParaRPr lang="ru-RU" sz="1463" dirty="0">
              <a:latin typeface="Calibri" panose="020F0502020204030204" pitchFamily="34" charset="0"/>
            </a:endParaRPr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8296406" y="1439685"/>
            <a:ext cx="693231" cy="496316"/>
          </a:xfrm>
          <a:prstGeom prst="roundRect">
            <a:avLst>
              <a:gd name="adj" fmla="val 4041"/>
            </a:avLst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63" b="1" dirty="0">
                <a:solidFill>
                  <a:schemeClr val="bg1"/>
                </a:solidFill>
                <a:latin typeface="Calibri" panose="020F0502020204030204" pitchFamily="34" charset="0"/>
              </a:rPr>
              <a:t>Доля, %</a:t>
            </a:r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8291403" y="2966323"/>
            <a:ext cx="693413" cy="272203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300" i="1" dirty="0" smtClean="0">
                <a:latin typeface="Calibri" panose="020F0502020204030204" pitchFamily="34" charset="0"/>
              </a:rPr>
              <a:t>3,7</a:t>
            </a:r>
            <a:endParaRPr lang="ru-RU" sz="1300" i="1" dirty="0">
              <a:latin typeface="Calibri" panose="020F0502020204030204" pitchFamily="34" charset="0"/>
            </a:endParaRPr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8291403" y="3281974"/>
            <a:ext cx="693413" cy="251989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300" i="1" dirty="0" smtClean="0">
                <a:latin typeface="Calibri" panose="020F0502020204030204" pitchFamily="34" charset="0"/>
              </a:rPr>
              <a:t>4,1</a:t>
            </a:r>
            <a:endParaRPr lang="ru-RU" sz="1300" i="1" dirty="0">
              <a:latin typeface="Calibri" panose="020F0502020204030204" pitchFamily="34" charset="0"/>
            </a:endParaRPr>
          </a:p>
        </p:txBody>
      </p:sp>
      <p:sp>
        <p:nvSpPr>
          <p:cNvPr id="64" name="Скругленный прямоугольник 63"/>
          <p:cNvSpPr/>
          <p:nvPr/>
        </p:nvSpPr>
        <p:spPr>
          <a:xfrm>
            <a:off x="8296621" y="3871340"/>
            <a:ext cx="693413" cy="275598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300" i="1" dirty="0" smtClean="0">
                <a:latin typeface="Calibri" panose="020F0502020204030204" pitchFamily="34" charset="0"/>
              </a:rPr>
              <a:t>64,6</a:t>
            </a:r>
            <a:endParaRPr lang="ru-RU" sz="1300" i="1" dirty="0">
              <a:latin typeface="Calibri" panose="020F0502020204030204" pitchFamily="34" charset="0"/>
            </a:endParaRPr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8295324" y="4199767"/>
            <a:ext cx="693413" cy="275598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300" i="1" dirty="0" smtClean="0">
                <a:latin typeface="Calibri" panose="020F0502020204030204" pitchFamily="34" charset="0"/>
              </a:rPr>
              <a:t>9,0</a:t>
            </a:r>
            <a:endParaRPr lang="ru-RU" sz="1300" i="1" dirty="0">
              <a:latin typeface="Calibri" panose="020F0502020204030204" pitchFamily="34" charset="0"/>
            </a:endParaRPr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8291403" y="2634241"/>
            <a:ext cx="693413" cy="295697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300" i="1" dirty="0" smtClean="0">
                <a:latin typeface="Calibri" panose="020F0502020204030204" pitchFamily="34" charset="0"/>
              </a:rPr>
              <a:t>0,4</a:t>
            </a:r>
            <a:endParaRPr lang="ru-RU" sz="1300" i="1" dirty="0">
              <a:latin typeface="Calibri" panose="020F0502020204030204" pitchFamily="34" charset="0"/>
            </a:endParaRPr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8293542" y="1985556"/>
            <a:ext cx="693413" cy="279473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300" i="1" dirty="0" smtClean="0">
                <a:latin typeface="Calibri" panose="020F0502020204030204" pitchFamily="34" charset="0"/>
              </a:rPr>
              <a:t>11,6</a:t>
            </a:r>
            <a:endParaRPr lang="ru-RU" sz="1300" i="1" dirty="0">
              <a:latin typeface="Calibri" panose="020F0502020204030204" pitchFamily="34" charset="0"/>
            </a:endParaRPr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8291403" y="2306173"/>
            <a:ext cx="693413" cy="290597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300" i="1" dirty="0" smtClean="0">
                <a:latin typeface="Calibri" panose="020F0502020204030204" pitchFamily="34" charset="0"/>
              </a:rPr>
              <a:t>0,2</a:t>
            </a:r>
            <a:endParaRPr lang="ru-RU" sz="1300" i="1" dirty="0">
              <a:latin typeface="Calibri" panose="020F0502020204030204" pitchFamily="34" charset="0"/>
            </a:endParaRPr>
          </a:p>
        </p:txBody>
      </p:sp>
      <p:sp>
        <p:nvSpPr>
          <p:cNvPr id="69" name="Скругленный прямоугольник 68"/>
          <p:cNvSpPr/>
          <p:nvPr/>
        </p:nvSpPr>
        <p:spPr>
          <a:xfrm>
            <a:off x="8295324" y="5809116"/>
            <a:ext cx="693413" cy="321293"/>
          </a:xfrm>
          <a:prstGeom prst="roundRect">
            <a:avLst>
              <a:gd name="adj" fmla="val 8320"/>
            </a:avLst>
          </a:prstGeom>
          <a:solidFill>
            <a:schemeClr val="accent2"/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300" b="1" i="1" dirty="0">
                <a:solidFill>
                  <a:schemeClr val="bg1"/>
                </a:solidFill>
                <a:latin typeface="Calibri" panose="020F0502020204030204" pitchFamily="34" charset="0"/>
              </a:rPr>
              <a:t>100,0</a:t>
            </a:r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8291403" y="3577412"/>
            <a:ext cx="693413" cy="254048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300" i="1" dirty="0" smtClean="0">
                <a:latin typeface="Calibri" panose="020F0502020204030204" pitchFamily="34" charset="0"/>
              </a:rPr>
              <a:t>0,6</a:t>
            </a:r>
            <a:endParaRPr lang="ru-RU" sz="1300" i="1" dirty="0">
              <a:latin typeface="Calibri" panose="020F0502020204030204" pitchFamily="34" charset="0"/>
            </a:endParaRPr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8295324" y="4518814"/>
            <a:ext cx="693413" cy="275598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300" i="1" dirty="0" smtClean="0">
                <a:latin typeface="Calibri" panose="020F0502020204030204" pitchFamily="34" charset="0"/>
              </a:rPr>
              <a:t>0,0</a:t>
            </a:r>
            <a:endParaRPr lang="ru-RU" sz="1300" i="1" dirty="0">
              <a:latin typeface="Calibri" panose="020F0502020204030204" pitchFamily="34" charset="0"/>
            </a:endParaRPr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8295324" y="4841389"/>
            <a:ext cx="693413" cy="275598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3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1,2</a:t>
            </a:r>
            <a:endParaRPr lang="ru-RU" sz="13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3" name="Скругленный прямоугольник 72"/>
          <p:cNvSpPr/>
          <p:nvPr/>
        </p:nvSpPr>
        <p:spPr>
          <a:xfrm>
            <a:off x="8296621" y="5163965"/>
            <a:ext cx="693413" cy="275598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3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4,6</a:t>
            </a:r>
            <a:endParaRPr lang="ru-RU" sz="13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8295324" y="5489118"/>
            <a:ext cx="693413" cy="275598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300" i="1" dirty="0">
                <a:latin typeface="Calibri" panose="020F0502020204030204" pitchFamily="34" charset="0"/>
              </a:rPr>
              <a:t>0,1</a:t>
            </a:r>
          </a:p>
        </p:txBody>
      </p:sp>
      <p:sp>
        <p:nvSpPr>
          <p:cNvPr id="75" name="TextBox 21"/>
          <p:cNvSpPr txBox="1">
            <a:spLocks noChangeArrowheads="1"/>
          </p:cNvSpPr>
          <p:nvPr/>
        </p:nvSpPr>
        <p:spPr bwMode="auto">
          <a:xfrm>
            <a:off x="8144320" y="1182706"/>
            <a:ext cx="1003801" cy="267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sz="1138" dirty="0">
                <a:solidFill>
                  <a:srgbClr val="000000"/>
                </a:solidFill>
                <a:latin typeface="Calibri" panose="020F0502020204030204" pitchFamily="34" charset="0"/>
              </a:rPr>
              <a:t>(тыс. рублей)</a:t>
            </a:r>
          </a:p>
        </p:txBody>
      </p:sp>
    </p:spTree>
    <p:extLst>
      <p:ext uri="{BB962C8B-B14F-4D97-AF65-F5344CB8AC3E}">
        <p14:creationId xmlns:p14="http://schemas.microsoft.com/office/powerpoint/2010/main" val="1559582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1"/>
          <p:cNvSpPr txBox="1">
            <a:spLocks noChangeArrowheads="1"/>
          </p:cNvSpPr>
          <p:nvPr/>
        </p:nvSpPr>
        <p:spPr bwMode="auto">
          <a:xfrm>
            <a:off x="223573" y="795999"/>
            <a:ext cx="9507008" cy="75931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2167" b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</a:rPr>
              <a:t>Приоритетные расходы бюджета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2167" b="1" dirty="0" err="1">
                <a:solidFill>
                  <a:schemeClr val="accent4">
                    <a:lumMod val="50000"/>
                  </a:schemeClr>
                </a:solidFill>
                <a:latin typeface="Arial" pitchFamily="34" charset="0"/>
              </a:rPr>
              <a:t>Азнакаевского</a:t>
            </a:r>
            <a:r>
              <a:rPr lang="ru-RU" sz="2167" b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</a:rPr>
              <a:t> муниципального района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175419" y="1624940"/>
          <a:ext cx="9505290" cy="4017432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53130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24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36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6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27338">
                <a:tc>
                  <a:txBody>
                    <a:bodyPr/>
                    <a:lstStyle/>
                    <a:p>
                      <a:pPr algn="ctr"/>
                      <a:r>
                        <a:rPr lang="ru-RU" sz="1700" baseline="0" dirty="0" smtClean="0">
                          <a:latin typeface="Arial" pitchFamily="34" charset="0"/>
                          <a:cs typeface="Arial" pitchFamily="34" charset="0"/>
                        </a:rPr>
                        <a:t>Показатели</a:t>
                      </a:r>
                      <a:endParaRPr lang="ru-RU" sz="17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4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4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kumimoji="0" lang="ru-RU" sz="1700" b="1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2024 год</a:t>
                      </a:r>
                      <a:endParaRPr kumimoji="0" lang="ru-RU" sz="1700" b="1" kern="1200" baseline="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7" marR="99057" marT="49477" marB="4947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4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4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700" kern="1200" dirty="0" smtClean="0">
                          <a:latin typeface="Arial" pitchFamily="34" charset="0"/>
                          <a:cs typeface="Arial" pitchFamily="34" charset="0"/>
                        </a:rPr>
                        <a:t>2025 год</a:t>
                      </a:r>
                      <a:endParaRPr lang="ru-RU" sz="1700" b="1" kern="1200" dirty="0">
                        <a:solidFill>
                          <a:schemeClr val="bg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7" marR="99057" marT="49477" marB="4947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4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4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700" kern="1200" dirty="0" smtClean="0">
                          <a:latin typeface="Arial" pitchFamily="34" charset="0"/>
                          <a:cs typeface="Arial" pitchFamily="34" charset="0"/>
                        </a:rPr>
                        <a:t>Темп роста, %</a:t>
                      </a:r>
                      <a:endParaRPr lang="ru-RU" sz="1700" b="1" kern="1200" dirty="0">
                        <a:solidFill>
                          <a:schemeClr val="bg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7" marR="99057" marT="49477" marB="4947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4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4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122">
                <a:tc>
                  <a:txBody>
                    <a:bodyPr/>
                    <a:lstStyle/>
                    <a:p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Расходы бюджета всего, млн. рублей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2 855,5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3 230,5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113,1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0122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latin typeface="Arial" pitchFamily="34" charset="0"/>
                          <a:cs typeface="Arial" pitchFamily="34" charset="0"/>
                        </a:rPr>
                        <a:t>в том числе:</a:t>
                      </a:r>
                      <a:endParaRPr lang="ru-RU" sz="1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0122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latin typeface="Arial" pitchFamily="34" charset="0"/>
                          <a:cs typeface="Arial" pitchFamily="34" charset="0"/>
                        </a:rPr>
                        <a:t>Расходы культурно-социальной сферы, млн. рублей</a:t>
                      </a:r>
                      <a:endParaRPr lang="ru-RU" sz="1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latin typeface="Arial" pitchFamily="34" charset="0"/>
                          <a:cs typeface="Arial" pitchFamily="34" charset="0"/>
                        </a:rPr>
                        <a:t>2 378,9</a:t>
                      </a:r>
                      <a:endParaRPr lang="ru-RU" sz="1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latin typeface="Arial" pitchFamily="34" charset="0"/>
                          <a:cs typeface="Arial" pitchFamily="34" charset="0"/>
                        </a:rPr>
                        <a:t>2 688,6</a:t>
                      </a:r>
                      <a:endParaRPr lang="ru-RU" sz="1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latin typeface="Arial" pitchFamily="34" charset="0"/>
                          <a:cs typeface="Arial" pitchFamily="34" charset="0"/>
                        </a:rPr>
                        <a:t>113,0</a:t>
                      </a:r>
                      <a:endParaRPr lang="ru-RU" sz="1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1290">
                <a:tc>
                  <a:txBody>
                    <a:bodyPr/>
                    <a:lstStyle/>
                    <a:p>
                      <a:r>
                        <a:rPr lang="ru-RU" sz="1500" i="1" dirty="0" smtClean="0">
                          <a:latin typeface="Arial" pitchFamily="34" charset="0"/>
                          <a:cs typeface="Arial" pitchFamily="34" charset="0"/>
                        </a:rPr>
                        <a:t>Доля расходов социально-культурной сферы в общем объеме расходов бюджета, %</a:t>
                      </a:r>
                      <a:endParaRPr lang="ru-RU" sz="150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i="1" dirty="0" smtClean="0">
                          <a:latin typeface="Arial" pitchFamily="34" charset="0"/>
                          <a:cs typeface="Arial" pitchFamily="34" charset="0"/>
                        </a:rPr>
                        <a:t>83,3</a:t>
                      </a:r>
                      <a:endParaRPr lang="ru-RU" sz="150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i="1" dirty="0" smtClean="0">
                          <a:latin typeface="Arial" pitchFamily="34" charset="0"/>
                          <a:cs typeface="Arial" pitchFamily="34" charset="0"/>
                        </a:rPr>
                        <a:t>83,2</a:t>
                      </a:r>
                      <a:endParaRPr lang="ru-RU" sz="150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50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0122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latin typeface="Arial" pitchFamily="34" charset="0"/>
                          <a:cs typeface="Arial" pitchFamily="34" charset="0"/>
                        </a:rPr>
                        <a:t>Расходы на оплату труда, млн. рублей</a:t>
                      </a:r>
                      <a:endParaRPr lang="ru-RU" sz="1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CD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dirty="0" smtClean="0">
                          <a:latin typeface="Arial" pitchFamily="34" charset="0"/>
                          <a:cs typeface="Arial" pitchFamily="34" charset="0"/>
                        </a:rPr>
                        <a:t>1 928,2</a:t>
                      </a:r>
                      <a:endParaRPr lang="ru-RU" sz="1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CD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dirty="0" smtClean="0">
                          <a:latin typeface="Arial" pitchFamily="34" charset="0"/>
                          <a:cs typeface="Arial" pitchFamily="34" charset="0"/>
                        </a:rPr>
                        <a:t>2 295,0</a:t>
                      </a:r>
                      <a:endParaRPr lang="ru-RU" sz="1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CD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dirty="0" smtClean="0">
                          <a:latin typeface="Arial" pitchFamily="34" charset="0"/>
                          <a:cs typeface="Arial" pitchFamily="34" charset="0"/>
                        </a:rPr>
                        <a:t>119,0</a:t>
                      </a:r>
                      <a:endParaRPr lang="ru-RU" sz="1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129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i="1" dirty="0" smtClean="0">
                          <a:latin typeface="Arial" pitchFamily="34" charset="0"/>
                          <a:cs typeface="Arial" pitchFamily="34" charset="0"/>
                        </a:rPr>
                        <a:t>Доля расходов на оплату труда в общем объеме расходов бюджета, %</a:t>
                      </a:r>
                    </a:p>
                  </a:txBody>
                  <a:tcPr marL="99057" marR="99057" marT="49477" marB="4947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CD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i="1" dirty="0" smtClean="0">
                          <a:latin typeface="Arial" pitchFamily="34" charset="0"/>
                          <a:cs typeface="Arial" pitchFamily="34" charset="0"/>
                        </a:rPr>
                        <a:t>67,5</a:t>
                      </a:r>
                      <a:endParaRPr lang="ru-RU" sz="150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CD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i="1" dirty="0" smtClean="0">
                          <a:latin typeface="Arial" pitchFamily="34" charset="0"/>
                          <a:cs typeface="Arial" pitchFamily="34" charset="0"/>
                        </a:rPr>
                        <a:t>71,0</a:t>
                      </a:r>
                      <a:endParaRPr lang="ru-RU" sz="150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CD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50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0122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latin typeface="Arial" pitchFamily="34" charset="0"/>
                          <a:cs typeface="Arial" pitchFamily="34" charset="0"/>
                        </a:rPr>
                        <a:t>Расходы на оплату коммунальных услуг, млн. рублей</a:t>
                      </a:r>
                      <a:endParaRPr lang="ru-RU" sz="1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DD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dirty="0" smtClean="0">
                          <a:latin typeface="Arial" pitchFamily="34" charset="0"/>
                          <a:cs typeface="Arial" pitchFamily="34" charset="0"/>
                        </a:rPr>
                        <a:t>159,7</a:t>
                      </a:r>
                      <a:endParaRPr lang="ru-RU" sz="1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DD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dirty="0" smtClean="0">
                          <a:latin typeface="Arial" pitchFamily="34" charset="0"/>
                          <a:cs typeface="Arial" pitchFamily="34" charset="0"/>
                        </a:rPr>
                        <a:t>171,2</a:t>
                      </a:r>
                      <a:endParaRPr lang="ru-RU" sz="1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DD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dirty="0" smtClean="0">
                          <a:latin typeface="Arial" pitchFamily="34" charset="0"/>
                          <a:cs typeface="Arial" pitchFamily="34" charset="0"/>
                        </a:rPr>
                        <a:t>107,2</a:t>
                      </a:r>
                      <a:endParaRPr lang="ru-RU" sz="1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1690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i="1" dirty="0" smtClean="0">
                          <a:latin typeface="Arial" pitchFamily="34" charset="0"/>
                          <a:cs typeface="Arial" pitchFamily="34" charset="0"/>
                        </a:rPr>
                        <a:t>Доля расходов на оплату коммунальных</a:t>
                      </a:r>
                      <a:r>
                        <a:rPr lang="ru-RU" sz="1500" i="1" baseline="0" dirty="0" smtClean="0">
                          <a:latin typeface="Arial" pitchFamily="34" charset="0"/>
                          <a:cs typeface="Arial" pitchFamily="34" charset="0"/>
                        </a:rPr>
                        <a:t> услуг </a:t>
                      </a:r>
                      <a:r>
                        <a:rPr lang="ru-RU" sz="1500" i="1" dirty="0" smtClean="0">
                          <a:latin typeface="Arial" pitchFamily="34" charset="0"/>
                          <a:cs typeface="Arial" pitchFamily="34" charset="0"/>
                        </a:rPr>
                        <a:t>в общем объеме расходов бюджета, %</a:t>
                      </a:r>
                    </a:p>
                  </a:txBody>
                  <a:tcPr marL="99057" marR="99057" marT="49477" marB="4947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DD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i="1" dirty="0" smtClean="0">
                          <a:latin typeface="Arial" pitchFamily="34" charset="0"/>
                          <a:cs typeface="Arial" pitchFamily="34" charset="0"/>
                        </a:rPr>
                        <a:t>5,6</a:t>
                      </a:r>
                      <a:endParaRPr lang="ru-RU" sz="150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DD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i="1" dirty="0" smtClean="0">
                          <a:latin typeface="Arial" pitchFamily="34" charset="0"/>
                          <a:cs typeface="Arial" pitchFamily="34" charset="0"/>
                        </a:rPr>
                        <a:t>5,3</a:t>
                      </a:r>
                      <a:endParaRPr lang="ru-RU" sz="150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DD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50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9751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838" indent="-30955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212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497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8781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06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351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463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09920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mtClean="0"/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1393577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БЮДЖЕТА 2016 публичные слушания</Template>
  <TotalTime>4414</TotalTime>
  <Words>1827</Words>
  <Application>Microsoft Office PowerPoint</Application>
  <PresentationFormat>Лист A4 (210x297 мм)</PresentationFormat>
  <Paragraphs>741</Paragraphs>
  <Slides>21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4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37" baseType="lpstr">
      <vt:lpstr>Arial</vt:lpstr>
      <vt:lpstr>Calibri</vt:lpstr>
      <vt:lpstr>Candara</vt:lpstr>
      <vt:lpstr>Franklin Gothic Book</vt:lpstr>
      <vt:lpstr>Franklin Gothic Medium</vt:lpstr>
      <vt:lpstr>roboto</vt:lpstr>
      <vt:lpstr>Segoe UI Symbol</vt:lpstr>
      <vt:lpstr>Symbol</vt:lpstr>
      <vt:lpstr>Times New Roman</vt:lpstr>
      <vt:lpstr>Wingdings 2</vt:lpstr>
      <vt:lpstr>Волна</vt:lpstr>
      <vt:lpstr>1_Волна</vt:lpstr>
      <vt:lpstr>2_Волна</vt:lpstr>
      <vt:lpstr>Трек</vt:lpstr>
      <vt:lpstr>Диаграмма Microsoft Excel</vt:lpstr>
      <vt:lpstr>Диаграмма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azna-admin-to</dc:creator>
  <cp:lastModifiedBy>azna-fbp-fo</cp:lastModifiedBy>
  <cp:revision>299</cp:revision>
  <cp:lastPrinted>2026-04-29T06:57:16Z</cp:lastPrinted>
  <dcterms:created xsi:type="dcterms:W3CDTF">2017-01-19T11:20:56Z</dcterms:created>
  <dcterms:modified xsi:type="dcterms:W3CDTF">2026-05-14T08:52:41Z</dcterms:modified>
</cp:coreProperties>
</file>